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8" r:id="rId3"/>
    <p:sldMasterId id="2147483690" r:id="rId4"/>
  </p:sldMasterIdLst>
  <p:notesMasterIdLst>
    <p:notesMasterId r:id="rId34"/>
  </p:notesMasterIdLst>
  <p:handoutMasterIdLst>
    <p:handoutMasterId r:id="rId35"/>
  </p:handoutMasterIdLst>
  <p:sldIdLst>
    <p:sldId id="542" r:id="rId5"/>
    <p:sldId id="543" r:id="rId6"/>
    <p:sldId id="544" r:id="rId7"/>
    <p:sldId id="574" r:id="rId8"/>
    <p:sldId id="575" r:id="rId9"/>
    <p:sldId id="576" r:id="rId10"/>
    <p:sldId id="577" r:id="rId11"/>
    <p:sldId id="578" r:id="rId12"/>
    <p:sldId id="545" r:id="rId13"/>
    <p:sldId id="546" r:id="rId14"/>
    <p:sldId id="547" r:id="rId15"/>
    <p:sldId id="548" r:id="rId16"/>
    <p:sldId id="565" r:id="rId17"/>
    <p:sldId id="566" r:id="rId18"/>
    <p:sldId id="567" r:id="rId19"/>
    <p:sldId id="552" r:id="rId20"/>
    <p:sldId id="553" r:id="rId21"/>
    <p:sldId id="554" r:id="rId22"/>
    <p:sldId id="555" r:id="rId23"/>
    <p:sldId id="556" r:id="rId24"/>
    <p:sldId id="557" r:id="rId25"/>
    <p:sldId id="558" r:id="rId26"/>
    <p:sldId id="559" r:id="rId27"/>
    <p:sldId id="560" r:id="rId28"/>
    <p:sldId id="561" r:id="rId29"/>
    <p:sldId id="568" r:id="rId30"/>
    <p:sldId id="549" r:id="rId31"/>
    <p:sldId id="550" r:id="rId32"/>
    <p:sldId id="551" r:id="rId33"/>
  </p:sldIdLst>
  <p:sldSz cx="9144000" cy="6858000" type="screen4x3"/>
  <p:notesSz cx="6858000" cy="9144000"/>
  <p:defaultText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24" autoAdjust="0"/>
    <p:restoredTop sz="94660"/>
  </p:normalViewPr>
  <p:slideViewPr>
    <p:cSldViewPr snapToGrid="0">
      <p:cViewPr varScale="1">
        <p:scale>
          <a:sx n="68" d="100"/>
          <a:sy n="68" d="100"/>
        </p:scale>
        <p:origin x="-114" y="-1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32"/>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24A174-C8AB-EE45-8D32-A80013E083D7}" type="datetimeFigureOut">
              <a:rPr lang="en-US" smtClean="0"/>
              <a:t>9/23/2014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22092F-598B-6544-8BDD-ED30E4D70942}" type="slidenum">
              <a:rPr lang="en-US" smtClean="0"/>
              <a:t>‹#›</a:t>
            </a:fld>
            <a:endParaRPr lang="en-US"/>
          </a:p>
        </p:txBody>
      </p:sp>
    </p:spTree>
    <p:extLst>
      <p:ext uri="{BB962C8B-B14F-4D97-AF65-F5344CB8AC3E}">
        <p14:creationId xmlns:p14="http://schemas.microsoft.com/office/powerpoint/2010/main" val="41521999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252B21-BE41-4606-A0F3-ADF807912D39}" type="datetimeFigureOut">
              <a:rPr lang="en-US" smtClean="0"/>
              <a:pPr/>
              <a:t>9/23/2014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3DB75-A15F-411F-ADA5-BDB25F66C27A}" type="slidenum">
              <a:rPr lang="en-US" smtClean="0"/>
              <a:pPr/>
              <a:t>‹#›</a:t>
            </a:fld>
            <a:endParaRPr lang="en-US"/>
          </a:p>
        </p:txBody>
      </p:sp>
    </p:spTree>
    <p:extLst>
      <p:ext uri="{BB962C8B-B14F-4D97-AF65-F5344CB8AC3E}">
        <p14:creationId xmlns:p14="http://schemas.microsoft.com/office/powerpoint/2010/main" val="958576144"/>
      </p:ext>
    </p:extLst>
  </p:cSld>
  <p:clrMap bg1="lt1" tx1="dk1" bg2="lt2" tx2="dk2" accent1="accent1" accent2="accent2" accent3="accent3" accent4="accent4" accent5="accent5" accent6="accent6" hlink="hlink" folHlink="folHlink"/>
  <p:hf hdr="0" ftr="0" dt="0"/>
  <p:notesStyle>
    <a:lvl1pPr marL="0" algn="l" defTabSz="914353" rtl="0" eaLnBrk="1" latinLnBrk="0" hangingPunct="1">
      <a:defRPr sz="1200" kern="1200">
        <a:solidFill>
          <a:schemeClr val="tx1"/>
        </a:solidFill>
        <a:latin typeface="+mn-lt"/>
        <a:ea typeface="+mn-ea"/>
        <a:cs typeface="+mn-cs"/>
      </a:defRPr>
    </a:lvl1pPr>
    <a:lvl2pPr marL="457177" algn="l" defTabSz="914353" rtl="0" eaLnBrk="1" latinLnBrk="0" hangingPunct="1">
      <a:defRPr sz="1200" kern="1200">
        <a:solidFill>
          <a:schemeClr val="tx1"/>
        </a:solidFill>
        <a:latin typeface="+mn-lt"/>
        <a:ea typeface="+mn-ea"/>
        <a:cs typeface="+mn-cs"/>
      </a:defRPr>
    </a:lvl2pPr>
    <a:lvl3pPr marL="914353" algn="l" defTabSz="914353" rtl="0" eaLnBrk="1" latinLnBrk="0" hangingPunct="1">
      <a:defRPr sz="1200" kern="1200">
        <a:solidFill>
          <a:schemeClr val="tx1"/>
        </a:solidFill>
        <a:latin typeface="+mn-lt"/>
        <a:ea typeface="+mn-ea"/>
        <a:cs typeface="+mn-cs"/>
      </a:defRPr>
    </a:lvl3pPr>
    <a:lvl4pPr marL="1371530" algn="l" defTabSz="914353" rtl="0" eaLnBrk="1" latinLnBrk="0" hangingPunct="1">
      <a:defRPr sz="1200" kern="1200">
        <a:solidFill>
          <a:schemeClr val="tx1"/>
        </a:solidFill>
        <a:latin typeface="+mn-lt"/>
        <a:ea typeface="+mn-ea"/>
        <a:cs typeface="+mn-cs"/>
      </a:defRPr>
    </a:lvl4pPr>
    <a:lvl5pPr marL="1828706" algn="l" defTabSz="914353" rtl="0" eaLnBrk="1" latinLnBrk="0" hangingPunct="1">
      <a:defRPr sz="1200" kern="1200">
        <a:solidFill>
          <a:schemeClr val="tx1"/>
        </a:solidFill>
        <a:latin typeface="+mn-lt"/>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77" indent="0" algn="ctr">
              <a:buNone/>
              <a:defRPr/>
            </a:lvl2pPr>
            <a:lvl3pPr marL="914353" indent="0" algn="ctr">
              <a:buNone/>
              <a:defRPr/>
            </a:lvl3pPr>
            <a:lvl4pPr marL="1371530" indent="0" algn="ctr">
              <a:buNone/>
              <a:defRPr/>
            </a:lvl4pPr>
            <a:lvl5pPr marL="1828706" indent="0" algn="ctr">
              <a:buNone/>
              <a:defRPr/>
            </a:lvl5pPr>
            <a:lvl6pPr marL="2285883" indent="0" algn="ctr">
              <a:buNone/>
              <a:defRPr/>
            </a:lvl6pPr>
            <a:lvl7pPr marL="2743060" indent="0" algn="ctr">
              <a:buNone/>
              <a:defRPr/>
            </a:lvl7pPr>
            <a:lvl8pPr marL="3200236" indent="0" algn="ctr">
              <a:buNone/>
              <a:defRPr/>
            </a:lvl8pPr>
            <a:lvl9pPr marL="3657413"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fld id="{FD69FFAB-B50C-43D2-8DF8-2B4D5AF87C8C}" type="datetime1">
              <a:rPr lang="en-US" smtClean="0">
                <a:solidFill>
                  <a:srgbClr val="000000"/>
                </a:solidFill>
              </a:rPr>
              <a:t>9/23/2014</a:t>
            </a:fld>
            <a:endParaRPr lang="en-US">
              <a:solidFill>
                <a:srgbClr val="000000"/>
              </a:solidFill>
            </a:endParaRPr>
          </a:p>
        </p:txBody>
      </p:sp>
      <p:sp>
        <p:nvSpPr>
          <p:cNvPr id="5" name="Rectangle 5"/>
          <p:cNvSpPr>
            <a:spLocks noGrp="1" noChangeArrowheads="1"/>
          </p:cNvSpPr>
          <p:nvPr>
            <p:ph type="ftr" sz="quarter" idx="11"/>
          </p:nvPr>
        </p:nvSpPr>
        <p:spPr>
          <a:xfrm>
            <a:off x="2438400" y="6381750"/>
            <a:ext cx="4191000" cy="476250"/>
          </a:xfrm>
        </p:spPr>
        <p:txBody>
          <a:bodyPr/>
          <a:lstStyle>
            <a:lvl1pPr>
              <a:defRPr dirty="0" smtClean="0"/>
            </a:lvl1pPr>
          </a:lstStyle>
          <a:p>
            <a:pPr>
              <a:defRPr/>
            </a:pPr>
            <a:r>
              <a:rPr lang="en-US" dirty="0" smtClean="0">
                <a:solidFill>
                  <a:srgbClr val="000000"/>
                </a:solidFill>
              </a:rPr>
              <a:t>Van Allen Probes SWG Telecon - 03/15/2013</a:t>
            </a: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37CAEDC-3AFE-42DC-8CCD-9B902FFB26A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11CE051-77FB-49A9-B25C-ABF625E7D5A7}" type="datetime1">
              <a:rPr lang="en-US" smtClean="0">
                <a:solidFill>
                  <a:srgbClr val="000000"/>
                </a:solidFill>
              </a:rPr>
              <a:t>9/23/2014</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E6F001-0DDF-4525-940D-2333DE047434}" type="slidenum">
              <a:rPr lang="en-US">
                <a:solidFill>
                  <a:srgbClr val="000000"/>
                </a:solidFill>
              </a:rPr>
              <a:pPr>
                <a:defRPr/>
              </a:pPr>
              <a:t>‹#›</a:t>
            </a:fld>
            <a:endParaRPr lang="en-US">
              <a:solidFill>
                <a:srgbClr val="000000"/>
              </a:solidFill>
            </a:endParaRPr>
          </a:p>
        </p:txBody>
      </p:sp>
      <p:sp>
        <p:nvSpPr>
          <p:cNvPr id="7" name="Rectangle 5"/>
          <p:cNvSpPr>
            <a:spLocks noGrp="1" noChangeArrowheads="1"/>
          </p:cNvSpPr>
          <p:nvPr>
            <p:ph type="ftr" sz="quarter" idx="3"/>
          </p:nvPr>
        </p:nvSpPr>
        <p:spPr bwMode="auto">
          <a:xfrm>
            <a:off x="3124200" y="6381750"/>
            <a:ext cx="3276600" cy="47625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ctr">
              <a:defRPr sz="1400" smtClean="0">
                <a:latin typeface="Arial" pitchFamily="-112" charset="0"/>
                <a:ea typeface="+mn-ea"/>
                <a:cs typeface="+mn-cs"/>
              </a:defRPr>
            </a:lvl1pPr>
          </a:lstStyle>
          <a:p>
            <a:pPr>
              <a:defRPr/>
            </a:pPr>
            <a:r>
              <a:rPr lang="nl-NL" smtClean="0">
                <a:solidFill>
                  <a:srgbClr val="000000"/>
                </a:solidFill>
              </a:rPr>
              <a:t>Van Allen Probes SWG Telecon - 03/15/2013</a:t>
            </a:r>
            <a:endParaRPr lang="en-US" dirty="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850B22B-4DE9-4998-A357-EF66D508A483}" type="datetime1">
              <a:rPr lang="en-US" smtClean="0">
                <a:solidFill>
                  <a:srgbClr val="000000"/>
                </a:solidFill>
              </a:rPr>
              <a:t>9/23/2014</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B6A78C-619D-4876-8990-1E1F659E88D6}" type="slidenum">
              <a:rPr lang="en-US">
                <a:solidFill>
                  <a:srgbClr val="000000"/>
                </a:solidFill>
              </a:rPr>
              <a:pPr>
                <a:defRPr/>
              </a:pPr>
              <a:t>‹#›</a:t>
            </a:fld>
            <a:endParaRPr lang="en-US">
              <a:solidFill>
                <a:srgbClr val="000000"/>
              </a:solidFill>
            </a:endParaRPr>
          </a:p>
        </p:txBody>
      </p:sp>
      <p:sp>
        <p:nvSpPr>
          <p:cNvPr id="7" name="Rectangle 5"/>
          <p:cNvSpPr>
            <a:spLocks noGrp="1" noChangeArrowheads="1"/>
          </p:cNvSpPr>
          <p:nvPr>
            <p:ph type="ftr" sz="quarter" idx="3"/>
          </p:nvPr>
        </p:nvSpPr>
        <p:spPr bwMode="auto">
          <a:xfrm>
            <a:off x="3124200" y="6381750"/>
            <a:ext cx="3276600" cy="47625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ctr">
              <a:defRPr sz="1400" smtClean="0">
                <a:latin typeface="Arial" pitchFamily="-112" charset="0"/>
                <a:ea typeface="+mn-ea"/>
                <a:cs typeface="+mn-cs"/>
              </a:defRPr>
            </a:lvl1pPr>
          </a:lstStyle>
          <a:p>
            <a:pPr>
              <a:defRPr/>
            </a:pPr>
            <a:r>
              <a:rPr lang="nl-NL" smtClean="0">
                <a:solidFill>
                  <a:srgbClr val="000000"/>
                </a:solidFill>
              </a:rPr>
              <a:t>Van Allen Probes SWG Telecon - 03/15/2013</a:t>
            </a:r>
            <a:endParaRPr lang="en-US" dirty="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anded slide during walk-in">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28600" y="1676400"/>
            <a:ext cx="8229600" cy="1143000"/>
          </a:xfrm>
        </p:spPr>
        <p:txBody>
          <a:bodyPr>
            <a:normAutofit/>
          </a:bodyPr>
          <a:lstStyle>
            <a:lvl1pPr algn="l">
              <a:defRPr sz="4800">
                <a:solidFill>
                  <a:srgbClr val="FFFFFF"/>
                </a:solidFill>
              </a:defRPr>
            </a:lvl1pPr>
          </a:lstStyle>
          <a:p>
            <a:r>
              <a:rPr lang="en-US" dirty="0" smtClean="0"/>
              <a:t>Welcome</a:t>
            </a:r>
            <a:endParaRPr lang="en-US" dirty="0"/>
          </a:p>
        </p:txBody>
      </p:sp>
    </p:spTree>
    <p:extLst>
      <p:ext uri="{BB962C8B-B14F-4D97-AF65-F5344CB8AC3E}">
        <p14:creationId xmlns:p14="http://schemas.microsoft.com/office/powerpoint/2010/main" val="757474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Information Pag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68425"/>
            <a:ext cx="7772400" cy="1470025"/>
          </a:xfrm>
        </p:spPr>
        <p:txBody>
          <a:bodyPr/>
          <a:lstStyle>
            <a:lvl1pPr algn="l">
              <a:defRPr sz="2600">
                <a:solidFill>
                  <a:schemeClr val="bg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124200"/>
            <a:ext cx="6400800" cy="1371600"/>
          </a:xfrm>
        </p:spPr>
        <p:txBody>
          <a:bodyPr wrap="none">
            <a:normAutofit/>
          </a:bodyPr>
          <a:lstStyle>
            <a:lvl1pPr marL="0" indent="0" algn="l">
              <a:spcBef>
                <a:spcPts val="0"/>
              </a:spcBef>
              <a:buNone/>
              <a:defRPr sz="2000">
                <a:solidFill>
                  <a:schemeClr val="bg1"/>
                </a:solidFill>
                <a:latin typeface="Arial"/>
                <a:cs typeface="Aria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3"/>
          </p:nvPr>
        </p:nvSpPr>
        <p:spPr>
          <a:xfrm>
            <a:off x="228600" y="5355954"/>
            <a:ext cx="5334000" cy="899627"/>
          </a:xfrm>
        </p:spPr>
        <p:txBody>
          <a:bodyPr>
            <a:noAutofit/>
          </a:bodyPr>
          <a:lstStyle>
            <a:lvl1pPr algn="l">
              <a:spcBef>
                <a:spcPts val="0"/>
              </a:spcBef>
              <a:buNone/>
              <a:defRPr sz="1800">
                <a:solidFill>
                  <a:schemeClr val="bg1"/>
                </a:solidFill>
              </a:defRPr>
            </a:lvl1pPr>
            <a:lvl2pPr algn="l">
              <a:buNone/>
              <a:defRPr sz="1800">
                <a:solidFill>
                  <a:schemeClr val="bg1"/>
                </a:solidFill>
              </a:defRPr>
            </a:lvl2pPr>
            <a:lvl3pPr algn="l">
              <a:buNone/>
              <a:defRPr sz="1800">
                <a:solidFill>
                  <a:schemeClr val="bg1"/>
                </a:solidFill>
              </a:defRPr>
            </a:lvl3pPr>
            <a:lvl4pPr algn="l">
              <a:buNone/>
              <a:defRPr sz="1800">
                <a:solidFill>
                  <a:schemeClr val="bg1"/>
                </a:solidFill>
              </a:defRPr>
            </a:lvl4pPr>
            <a:lvl5pPr algn="l">
              <a:buNone/>
              <a:defRPr sz="1800">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3579912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amp;A (branded walk-ou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177800" y="2476500"/>
            <a:ext cx="8229600" cy="1143000"/>
          </a:xfrm>
        </p:spPr>
        <p:txBody>
          <a:bodyPr>
            <a:normAutofit/>
          </a:bodyPr>
          <a:lstStyle>
            <a:lvl1pPr algn="l">
              <a:defRPr sz="4800">
                <a:solidFill>
                  <a:srgbClr val="FFFFFF"/>
                </a:solidFill>
              </a:defRPr>
            </a:lvl1pPr>
          </a:lstStyle>
          <a:p>
            <a:r>
              <a:rPr lang="en-US" dirty="0" smtClean="0"/>
              <a:t>Thank you</a:t>
            </a:r>
            <a:endParaRPr lang="en-US" dirty="0"/>
          </a:p>
        </p:txBody>
      </p:sp>
    </p:spTree>
    <p:extLst>
      <p:ext uri="{BB962C8B-B14F-4D97-AF65-F5344CB8AC3E}">
        <p14:creationId xmlns:p14="http://schemas.microsoft.com/office/powerpoint/2010/main" val="935373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ransition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608706"/>
            <a:ext cx="7772400" cy="1470025"/>
          </a:xfrm>
        </p:spPr>
        <p:txBody>
          <a:bodyPr>
            <a:normAutofit/>
          </a:bodyPr>
          <a:lstStyle>
            <a:lvl1pPr algn="l">
              <a:defRPr sz="3200">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0" y="3364480"/>
            <a:ext cx="6400800" cy="1600200"/>
          </a:xfrm>
        </p:spPr>
        <p:txBody>
          <a:bodyPr wrap="none">
            <a:normAutofit/>
          </a:bodyPr>
          <a:lstStyle>
            <a:lvl1pPr marL="0" indent="0" algn="l">
              <a:spcBef>
                <a:spcPts val="0"/>
              </a:spcBef>
              <a:buNone/>
              <a:defRPr sz="2000">
                <a:solidFill>
                  <a:schemeClr val="bg1"/>
                </a:solidFill>
                <a:latin typeface="Arial"/>
                <a:cs typeface="Aria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61791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BU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68425"/>
            <a:ext cx="7772400" cy="1470025"/>
          </a:xfrm>
        </p:spPr>
        <p:txBody>
          <a:bodyPr/>
          <a:lstStyle>
            <a:lvl1pPr algn="l">
              <a:defRPr sz="2600">
                <a:solidFill>
                  <a:schemeClr val="bg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124200"/>
            <a:ext cx="6400800" cy="1600200"/>
          </a:xfrm>
        </p:spPr>
        <p:txBody>
          <a:bodyPr wrap="none">
            <a:normAutofit/>
          </a:bodyPr>
          <a:lstStyle>
            <a:lvl1pPr marL="0" indent="0" algn="l">
              <a:spcBef>
                <a:spcPts val="0"/>
              </a:spcBef>
              <a:buNone/>
              <a:defRPr sz="2000">
                <a:solidFill>
                  <a:schemeClr val="bg1"/>
                </a:solidFill>
                <a:latin typeface="Arial"/>
                <a:cs typeface="Aria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en-US" dirty="0"/>
          </a:p>
        </p:txBody>
      </p:sp>
      <p:sp>
        <p:nvSpPr>
          <p:cNvPr id="7" name="Text Box 4"/>
          <p:cNvSpPr txBox="1">
            <a:spLocks noChangeArrowheads="1"/>
          </p:cNvSpPr>
          <p:nvPr userDrawn="1"/>
        </p:nvSpPr>
        <p:spPr bwMode="auto">
          <a:xfrm>
            <a:off x="226259" y="76200"/>
            <a:ext cx="4063923" cy="461661"/>
          </a:xfrm>
          <a:prstGeom prst="rect">
            <a:avLst/>
          </a:prstGeom>
          <a:noFill/>
          <a:ln w="9525">
            <a:noFill/>
            <a:miter lim="800000"/>
            <a:headEnd/>
            <a:tailEnd/>
          </a:ln>
          <a:effectLst/>
        </p:spPr>
        <p:txBody>
          <a:bodyPr wrap="none" lIns="91435" tIns="45718" rIns="91435" bIns="45718">
            <a:prstTxWarp prst="textNoShape">
              <a:avLst/>
            </a:prstTxWarp>
            <a:spAutoFit/>
          </a:bodyPr>
          <a:lstStyle/>
          <a:p>
            <a:pPr algn="ctr" defTabSz="457177"/>
            <a:r>
              <a:rPr lang="en-US" sz="1200" b="1" dirty="0">
                <a:solidFill>
                  <a:prstClr val="white"/>
                </a:solidFill>
                <a:latin typeface="Arial Narrow" pitchFamily="-112" charset="0"/>
              </a:rPr>
              <a:t>High Sensitivity</a:t>
            </a:r>
          </a:p>
          <a:p>
            <a:pPr algn="ctr" defTabSz="457177"/>
            <a:r>
              <a:rPr lang="en-US" sz="1200" b="1" dirty="0">
                <a:solidFill>
                  <a:prstClr val="white"/>
                </a:solidFill>
                <a:latin typeface="Arial Narrow" pitchFamily="-112" charset="0"/>
              </a:rPr>
              <a:t>Approved for Release to U.S. Government and Their </a:t>
            </a:r>
            <a:r>
              <a:rPr lang="en-US" sz="1200" b="1" dirty="0" smtClean="0">
                <a:solidFill>
                  <a:prstClr val="white"/>
                </a:solidFill>
                <a:latin typeface="Arial Narrow" pitchFamily="-112" charset="0"/>
              </a:rPr>
              <a:t>Contractors</a:t>
            </a:r>
            <a:endParaRPr lang="en-US" sz="1200" b="1" dirty="0">
              <a:solidFill>
                <a:prstClr val="white"/>
              </a:solidFill>
              <a:latin typeface="Arial Narrow" pitchFamily="-112" charset="0"/>
            </a:endParaRPr>
          </a:p>
        </p:txBody>
      </p:sp>
      <p:sp>
        <p:nvSpPr>
          <p:cNvPr id="9" name="Text Placeholder 7"/>
          <p:cNvSpPr>
            <a:spLocks noGrp="1"/>
          </p:cNvSpPr>
          <p:nvPr>
            <p:ph type="body" sz="quarter" idx="13"/>
          </p:nvPr>
        </p:nvSpPr>
        <p:spPr>
          <a:xfrm>
            <a:off x="228600" y="5463909"/>
            <a:ext cx="5334000" cy="936891"/>
          </a:xfrm>
        </p:spPr>
        <p:txBody>
          <a:bodyPr>
            <a:noAutofit/>
          </a:bodyPr>
          <a:lstStyle>
            <a:lvl1pPr algn="l">
              <a:spcBef>
                <a:spcPts val="0"/>
              </a:spcBef>
              <a:buNone/>
              <a:defRPr sz="1800">
                <a:solidFill>
                  <a:schemeClr val="bg1"/>
                </a:solidFill>
              </a:defRPr>
            </a:lvl1pPr>
            <a:lvl2pPr algn="l">
              <a:buNone/>
              <a:defRPr sz="1800">
                <a:solidFill>
                  <a:schemeClr val="bg1"/>
                </a:solidFill>
              </a:defRPr>
            </a:lvl2pPr>
            <a:lvl3pPr algn="l">
              <a:buNone/>
              <a:defRPr sz="1800">
                <a:solidFill>
                  <a:schemeClr val="bg1"/>
                </a:solidFill>
              </a:defRPr>
            </a:lvl3pPr>
            <a:lvl4pPr algn="l">
              <a:buNone/>
              <a:defRPr sz="1800">
                <a:solidFill>
                  <a:schemeClr val="bg1"/>
                </a:solidFill>
              </a:defRPr>
            </a:lvl4pPr>
            <a:lvl5pPr algn="l">
              <a:buNone/>
              <a:defRPr sz="1800">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145363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2130425"/>
            <a:ext cx="7772400" cy="1470025"/>
          </a:xfrm>
        </p:spPr>
        <p:txBody>
          <a:bodyPr/>
          <a:lstStyle>
            <a:lvl1pPr>
              <a:defRPr>
                <a:solidFill>
                  <a:schemeClr val="bg1"/>
                </a:solidFill>
              </a:defRPr>
            </a:lvl1pPr>
          </a:lstStyle>
          <a:p>
            <a:r>
              <a:rPr lang="en-US"/>
              <a:t>Click to edit Master title style</a:t>
            </a:r>
          </a:p>
        </p:txBody>
      </p:sp>
      <p:sp>
        <p:nvSpPr>
          <p:cNvPr id="8195"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a:latin typeface="Arial" charset="0"/>
                <a:ea typeface="ＭＳ Ｐゴシック" pitchFamily="-84" charset="-128"/>
              </a:defRPr>
            </a:lvl1pPr>
          </a:lstStyle>
          <a:p>
            <a:pPr>
              <a:defRPr/>
            </a:pPr>
            <a:fld id="{38C3F440-6B1D-4663-885F-9D26028A3C70}" type="datetime1">
              <a:rPr lang="en-US"/>
              <a:pPr>
                <a:defRPr/>
              </a:pPr>
              <a:t>9/23/2014</a:t>
            </a:fld>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sz="1400">
                <a:latin typeface="Arial" pitchFamily="-107" charset="0"/>
              </a:defRPr>
            </a:lvl1pPr>
          </a:lstStyle>
          <a:p>
            <a:pPr>
              <a:defRPr/>
            </a:pPr>
            <a:r>
              <a:rPr lang="en-US"/>
              <a:t>Nicola J. Fox</a:t>
            </a:r>
          </a:p>
        </p:txBody>
      </p:sp>
      <p:sp>
        <p:nvSpPr>
          <p:cNvPr id="6" name="Rectangle 6"/>
          <p:cNvSpPr>
            <a:spLocks noGrp="1" noChangeArrowheads="1"/>
          </p:cNvSpPr>
          <p:nvPr>
            <p:ph type="sldNum" sz="quarter" idx="12"/>
          </p:nvPr>
        </p:nvSpPr>
        <p:spPr>
          <a:xfrm>
            <a:off x="6553200" y="6245225"/>
            <a:ext cx="2133600" cy="476250"/>
          </a:xfrm>
        </p:spPr>
        <p:txBody>
          <a:bodyPr/>
          <a:lstStyle>
            <a:lvl1pPr>
              <a:defRPr>
                <a:latin typeface="Arial" charset="0"/>
                <a:ea typeface="ＭＳ Ｐゴシック" pitchFamily="-84" charset="-128"/>
              </a:defRPr>
            </a:lvl1pPr>
          </a:lstStyle>
          <a:p>
            <a:pPr>
              <a:defRPr/>
            </a:pPr>
            <a:fld id="{6529A400-C0EB-4154-B365-0015504C40CC}" type="slidenum">
              <a:rPr lang="en-US"/>
              <a:pPr>
                <a:defRPr/>
              </a:pPr>
              <a:t>‹#›</a:t>
            </a:fld>
            <a:endParaRPr lang="en-US"/>
          </a:p>
        </p:txBody>
      </p:sp>
    </p:spTree>
    <p:extLst>
      <p:ext uri="{BB962C8B-B14F-4D97-AF65-F5344CB8AC3E}">
        <p14:creationId xmlns:p14="http://schemas.microsoft.com/office/powerpoint/2010/main" val="1848483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84" charset="-128"/>
              </a:defRPr>
            </a:lvl1pPr>
          </a:lstStyle>
          <a:p>
            <a:pPr>
              <a:defRPr/>
            </a:pPr>
            <a:fld id="{14B2AF96-A02C-43D7-A198-161EAF476060}" type="datetime1">
              <a:rPr lang="en-US"/>
              <a:pPr>
                <a:defRPr/>
              </a:pPr>
              <a:t>9/23/2014</a:t>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Nicola J. Fox</a:t>
            </a:r>
          </a:p>
        </p:txBody>
      </p:sp>
      <p:sp>
        <p:nvSpPr>
          <p:cNvPr id="6" name="Rectangle 6"/>
          <p:cNvSpPr>
            <a:spLocks noGrp="1" noChangeArrowheads="1"/>
          </p:cNvSpPr>
          <p:nvPr>
            <p:ph type="sldNum" sz="quarter" idx="12"/>
          </p:nvPr>
        </p:nvSpPr>
        <p:spPr/>
        <p:txBody>
          <a:bodyPr/>
          <a:lstStyle>
            <a:lvl1pPr>
              <a:defRPr>
                <a:ea typeface="ＭＳ Ｐゴシック" pitchFamily="-84" charset="-128"/>
              </a:defRPr>
            </a:lvl1pPr>
          </a:lstStyle>
          <a:p>
            <a:pPr>
              <a:defRPr/>
            </a:pPr>
            <a:fld id="{B741A9FC-9B08-44AB-8AEA-3D05EAD399BA}" type="slidenum">
              <a:rPr lang="en-US"/>
              <a:pPr>
                <a:defRPr/>
              </a:pPr>
              <a:t>‹#›</a:t>
            </a:fld>
            <a:endParaRPr lang="en-US"/>
          </a:p>
        </p:txBody>
      </p:sp>
    </p:spTree>
    <p:extLst>
      <p:ext uri="{BB962C8B-B14F-4D97-AF65-F5344CB8AC3E}">
        <p14:creationId xmlns:p14="http://schemas.microsoft.com/office/powerpoint/2010/main" val="1816124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ea typeface="ＭＳ Ｐゴシック" pitchFamily="-84" charset="-128"/>
              </a:defRPr>
            </a:lvl1pPr>
          </a:lstStyle>
          <a:p>
            <a:pPr>
              <a:defRPr/>
            </a:pPr>
            <a:fld id="{4ED303A8-8AE5-4894-91C4-237B54146BEF}" type="datetime1">
              <a:rPr lang="en-US"/>
              <a:pPr>
                <a:defRPr/>
              </a:pPr>
              <a:t>9/23/2014</a:t>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Nicola J. Fox</a:t>
            </a:r>
          </a:p>
        </p:txBody>
      </p:sp>
      <p:sp>
        <p:nvSpPr>
          <p:cNvPr id="6" name="Rectangle 6"/>
          <p:cNvSpPr>
            <a:spLocks noGrp="1" noChangeArrowheads="1"/>
          </p:cNvSpPr>
          <p:nvPr>
            <p:ph type="sldNum" sz="quarter" idx="12"/>
          </p:nvPr>
        </p:nvSpPr>
        <p:spPr/>
        <p:txBody>
          <a:bodyPr/>
          <a:lstStyle>
            <a:lvl1pPr>
              <a:defRPr>
                <a:ea typeface="ＭＳ Ｐゴシック" pitchFamily="-84" charset="-128"/>
              </a:defRPr>
            </a:lvl1pPr>
          </a:lstStyle>
          <a:p>
            <a:pPr>
              <a:defRPr/>
            </a:pPr>
            <a:fld id="{4FFD7C17-5B3A-4824-9642-696267732BB2}" type="slidenum">
              <a:rPr lang="en-US"/>
              <a:pPr>
                <a:defRPr/>
              </a:pPr>
              <a:t>‹#›</a:t>
            </a:fld>
            <a:endParaRPr lang="en-US"/>
          </a:p>
        </p:txBody>
      </p:sp>
    </p:spTree>
    <p:extLst>
      <p:ext uri="{BB962C8B-B14F-4D97-AF65-F5344CB8AC3E}">
        <p14:creationId xmlns:p14="http://schemas.microsoft.com/office/powerpoint/2010/main" val="480147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fld id="{469AEB96-BEB5-4307-90A4-F5CB2B8B0DF6}" type="datetime1">
              <a:rPr lang="en-US" smtClean="0">
                <a:solidFill>
                  <a:srgbClr val="000000"/>
                </a:solidFill>
              </a:rPr>
              <a:t>9/23/2014</a:t>
            </a:fld>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DA0E6F9-F4BA-4A72-A191-5C208FDDA845}" type="slidenum">
              <a:rPr lang="en-US">
                <a:solidFill>
                  <a:srgbClr val="000000"/>
                </a:solidFill>
              </a:rPr>
              <a:pPr>
                <a:defRPr/>
              </a:pPr>
              <a:t>‹#›</a:t>
            </a:fld>
            <a:endParaRPr lang="en-US">
              <a:solidFill>
                <a:srgbClr val="000000"/>
              </a:solidFill>
            </a:endParaRPr>
          </a:p>
        </p:txBody>
      </p:sp>
      <p:sp>
        <p:nvSpPr>
          <p:cNvPr id="8" name="Rectangle 5"/>
          <p:cNvSpPr>
            <a:spLocks noGrp="1" noChangeArrowheads="1"/>
          </p:cNvSpPr>
          <p:nvPr>
            <p:ph type="ftr" sz="quarter" idx="3"/>
          </p:nvPr>
        </p:nvSpPr>
        <p:spPr bwMode="auto">
          <a:xfrm>
            <a:off x="2667000" y="6381750"/>
            <a:ext cx="3886200" cy="47625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ctr">
              <a:defRPr sz="1400" smtClean="0">
                <a:latin typeface="Arial" pitchFamily="-112" charset="0"/>
                <a:ea typeface="+mn-ea"/>
                <a:cs typeface="+mn-cs"/>
              </a:defRPr>
            </a:lvl1pPr>
          </a:lstStyle>
          <a:p>
            <a:pPr>
              <a:defRPr/>
            </a:pPr>
            <a:r>
              <a:rPr lang="en-US" dirty="0" smtClean="0">
                <a:solidFill>
                  <a:srgbClr val="000000"/>
                </a:solidFill>
              </a:rPr>
              <a:t>Van Allen Probes SWG Telecon - 03/15/2013</a:t>
            </a:r>
            <a:endParaRPr lang="en-US" dirty="0">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ea typeface="ＭＳ Ｐゴシック" pitchFamily="-84" charset="-128"/>
              </a:defRPr>
            </a:lvl1pPr>
          </a:lstStyle>
          <a:p>
            <a:pPr>
              <a:defRPr/>
            </a:pPr>
            <a:fld id="{6D9AFDD2-DF9E-4B4E-B47E-6716C3F680C0}" type="datetime1">
              <a:rPr lang="en-US"/>
              <a:pPr>
                <a:defRPr/>
              </a:pPr>
              <a:t>9/23/2014</a:t>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Nicola J. Fox</a:t>
            </a:r>
          </a:p>
        </p:txBody>
      </p:sp>
      <p:sp>
        <p:nvSpPr>
          <p:cNvPr id="7" name="Rectangle 6"/>
          <p:cNvSpPr>
            <a:spLocks noGrp="1" noChangeArrowheads="1"/>
          </p:cNvSpPr>
          <p:nvPr>
            <p:ph type="sldNum" sz="quarter" idx="12"/>
          </p:nvPr>
        </p:nvSpPr>
        <p:spPr/>
        <p:txBody>
          <a:bodyPr/>
          <a:lstStyle>
            <a:lvl1pPr>
              <a:defRPr>
                <a:ea typeface="ＭＳ Ｐゴシック" pitchFamily="-84" charset="-128"/>
              </a:defRPr>
            </a:lvl1pPr>
          </a:lstStyle>
          <a:p>
            <a:pPr>
              <a:defRPr/>
            </a:pPr>
            <a:fld id="{4C1D5C9C-4013-4D2A-BE30-5C409FE7A12D}" type="slidenum">
              <a:rPr lang="en-US"/>
              <a:pPr>
                <a:defRPr/>
              </a:pPr>
              <a:t>‹#›</a:t>
            </a:fld>
            <a:endParaRPr lang="en-US"/>
          </a:p>
        </p:txBody>
      </p:sp>
    </p:spTree>
    <p:extLst>
      <p:ext uri="{BB962C8B-B14F-4D97-AF65-F5344CB8AC3E}">
        <p14:creationId xmlns:p14="http://schemas.microsoft.com/office/powerpoint/2010/main" val="3734118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ea typeface="ＭＳ Ｐゴシック" pitchFamily="-84" charset="-128"/>
              </a:defRPr>
            </a:lvl1pPr>
          </a:lstStyle>
          <a:p>
            <a:pPr>
              <a:defRPr/>
            </a:pPr>
            <a:fld id="{DB062F8F-B339-462A-99FC-90A539923CDC}" type="datetime1">
              <a:rPr lang="en-US"/>
              <a:pPr>
                <a:defRPr/>
              </a:pPr>
              <a:t>9/23/2014</a:t>
            </a:fld>
            <a:endParaRPr lang="en-US"/>
          </a:p>
        </p:txBody>
      </p:sp>
      <p:sp>
        <p:nvSpPr>
          <p:cNvPr id="8" name="Rectangle 5"/>
          <p:cNvSpPr>
            <a:spLocks noGrp="1" noChangeArrowheads="1"/>
          </p:cNvSpPr>
          <p:nvPr>
            <p:ph type="ftr" sz="quarter" idx="11"/>
          </p:nvPr>
        </p:nvSpPr>
        <p:spPr/>
        <p:txBody>
          <a:bodyPr/>
          <a:lstStyle>
            <a:lvl1pPr>
              <a:defRPr/>
            </a:lvl1pPr>
          </a:lstStyle>
          <a:p>
            <a:pPr>
              <a:defRPr/>
            </a:pPr>
            <a:r>
              <a:rPr lang="en-US"/>
              <a:t>Nicola J. Fox</a:t>
            </a:r>
          </a:p>
        </p:txBody>
      </p:sp>
      <p:sp>
        <p:nvSpPr>
          <p:cNvPr id="9" name="Rectangle 6"/>
          <p:cNvSpPr>
            <a:spLocks noGrp="1" noChangeArrowheads="1"/>
          </p:cNvSpPr>
          <p:nvPr>
            <p:ph type="sldNum" sz="quarter" idx="12"/>
          </p:nvPr>
        </p:nvSpPr>
        <p:spPr/>
        <p:txBody>
          <a:bodyPr/>
          <a:lstStyle>
            <a:lvl1pPr>
              <a:defRPr>
                <a:ea typeface="ＭＳ Ｐゴシック" pitchFamily="-84" charset="-128"/>
              </a:defRPr>
            </a:lvl1pPr>
          </a:lstStyle>
          <a:p>
            <a:pPr>
              <a:defRPr/>
            </a:pPr>
            <a:fld id="{737DFA3A-A4C8-4894-ACD3-C9CA39960BF6}" type="slidenum">
              <a:rPr lang="en-US"/>
              <a:pPr>
                <a:defRPr/>
              </a:pPr>
              <a:t>‹#›</a:t>
            </a:fld>
            <a:endParaRPr lang="en-US"/>
          </a:p>
        </p:txBody>
      </p:sp>
    </p:spTree>
    <p:extLst>
      <p:ext uri="{BB962C8B-B14F-4D97-AF65-F5344CB8AC3E}">
        <p14:creationId xmlns:p14="http://schemas.microsoft.com/office/powerpoint/2010/main" val="3725406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ea typeface="ＭＳ Ｐゴシック" pitchFamily="-84" charset="-128"/>
              </a:defRPr>
            </a:lvl1pPr>
          </a:lstStyle>
          <a:p>
            <a:pPr>
              <a:defRPr/>
            </a:pPr>
            <a:fld id="{3769E9A7-852A-45F3-852D-8E7B45E9210D}" type="datetime1">
              <a:rPr lang="en-US"/>
              <a:pPr>
                <a:defRPr/>
              </a:pPr>
              <a:t>9/23/2014</a:t>
            </a:fld>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Nicola J. Fox</a:t>
            </a:r>
          </a:p>
        </p:txBody>
      </p:sp>
      <p:sp>
        <p:nvSpPr>
          <p:cNvPr id="5" name="Rectangle 6"/>
          <p:cNvSpPr>
            <a:spLocks noGrp="1" noChangeArrowheads="1"/>
          </p:cNvSpPr>
          <p:nvPr>
            <p:ph type="sldNum" sz="quarter" idx="12"/>
          </p:nvPr>
        </p:nvSpPr>
        <p:spPr/>
        <p:txBody>
          <a:bodyPr/>
          <a:lstStyle>
            <a:lvl1pPr>
              <a:defRPr>
                <a:ea typeface="ＭＳ Ｐゴシック" pitchFamily="-84" charset="-128"/>
              </a:defRPr>
            </a:lvl1pPr>
          </a:lstStyle>
          <a:p>
            <a:pPr>
              <a:defRPr/>
            </a:pPr>
            <a:fld id="{0FF52FC2-E44D-4F44-8A06-11C0E113A436}" type="slidenum">
              <a:rPr lang="en-US"/>
              <a:pPr>
                <a:defRPr/>
              </a:pPr>
              <a:t>‹#›</a:t>
            </a:fld>
            <a:endParaRPr lang="en-US"/>
          </a:p>
        </p:txBody>
      </p:sp>
    </p:spTree>
    <p:extLst>
      <p:ext uri="{BB962C8B-B14F-4D97-AF65-F5344CB8AC3E}">
        <p14:creationId xmlns:p14="http://schemas.microsoft.com/office/powerpoint/2010/main" val="3445688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ＭＳ Ｐゴシック" pitchFamily="-84" charset="-128"/>
              </a:defRPr>
            </a:lvl1pPr>
          </a:lstStyle>
          <a:p>
            <a:pPr>
              <a:defRPr/>
            </a:pPr>
            <a:fld id="{26C397CD-AC25-4331-A411-747C95485620}" type="datetime1">
              <a:rPr lang="en-US"/>
              <a:pPr>
                <a:defRPr/>
              </a:pPr>
              <a:t>9/23/2014</a:t>
            </a:fld>
            <a:endParaRPr lang="en-US"/>
          </a:p>
        </p:txBody>
      </p:sp>
      <p:sp>
        <p:nvSpPr>
          <p:cNvPr id="3" name="Rectangle 5"/>
          <p:cNvSpPr>
            <a:spLocks noGrp="1" noChangeArrowheads="1"/>
          </p:cNvSpPr>
          <p:nvPr>
            <p:ph type="ftr" sz="quarter" idx="11"/>
          </p:nvPr>
        </p:nvSpPr>
        <p:spPr/>
        <p:txBody>
          <a:bodyPr/>
          <a:lstStyle>
            <a:lvl1pPr>
              <a:defRPr/>
            </a:lvl1pPr>
          </a:lstStyle>
          <a:p>
            <a:pPr>
              <a:defRPr/>
            </a:pPr>
            <a:r>
              <a:rPr lang="en-US"/>
              <a:t>Nicola J. Fox</a:t>
            </a:r>
          </a:p>
        </p:txBody>
      </p:sp>
      <p:sp>
        <p:nvSpPr>
          <p:cNvPr id="4" name="Rectangle 6"/>
          <p:cNvSpPr>
            <a:spLocks noGrp="1" noChangeArrowheads="1"/>
          </p:cNvSpPr>
          <p:nvPr>
            <p:ph type="sldNum" sz="quarter" idx="12"/>
          </p:nvPr>
        </p:nvSpPr>
        <p:spPr/>
        <p:txBody>
          <a:bodyPr/>
          <a:lstStyle>
            <a:lvl1pPr>
              <a:defRPr>
                <a:ea typeface="ＭＳ Ｐゴシック" pitchFamily="-84" charset="-128"/>
              </a:defRPr>
            </a:lvl1pPr>
          </a:lstStyle>
          <a:p>
            <a:pPr>
              <a:defRPr/>
            </a:pPr>
            <a:fld id="{0F5B6CAB-B117-45EA-B61C-D2B149CECC9A}" type="slidenum">
              <a:rPr lang="en-US"/>
              <a:pPr>
                <a:defRPr/>
              </a:pPr>
              <a:t>‹#›</a:t>
            </a:fld>
            <a:endParaRPr lang="en-US"/>
          </a:p>
        </p:txBody>
      </p:sp>
    </p:spTree>
    <p:extLst>
      <p:ext uri="{BB962C8B-B14F-4D97-AF65-F5344CB8AC3E}">
        <p14:creationId xmlns:p14="http://schemas.microsoft.com/office/powerpoint/2010/main" val="1745597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84" charset="-128"/>
              </a:defRPr>
            </a:lvl1pPr>
          </a:lstStyle>
          <a:p>
            <a:pPr>
              <a:defRPr/>
            </a:pPr>
            <a:fld id="{B4A99330-75DA-4353-91D8-28BE9F4EF873}" type="datetime1">
              <a:rPr lang="en-US"/>
              <a:pPr>
                <a:defRPr/>
              </a:pPr>
              <a:t>9/23/2014</a:t>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Nicola J. Fox</a:t>
            </a:r>
          </a:p>
        </p:txBody>
      </p:sp>
      <p:sp>
        <p:nvSpPr>
          <p:cNvPr id="7" name="Rectangle 6"/>
          <p:cNvSpPr>
            <a:spLocks noGrp="1" noChangeArrowheads="1"/>
          </p:cNvSpPr>
          <p:nvPr>
            <p:ph type="sldNum" sz="quarter" idx="12"/>
          </p:nvPr>
        </p:nvSpPr>
        <p:spPr/>
        <p:txBody>
          <a:bodyPr/>
          <a:lstStyle>
            <a:lvl1pPr>
              <a:defRPr>
                <a:ea typeface="ＭＳ Ｐゴシック" pitchFamily="-84" charset="-128"/>
              </a:defRPr>
            </a:lvl1pPr>
          </a:lstStyle>
          <a:p>
            <a:pPr>
              <a:defRPr/>
            </a:pPr>
            <a:fld id="{06E896F7-AD76-4E62-9F87-901D6B66DF0F}" type="slidenum">
              <a:rPr lang="en-US"/>
              <a:pPr>
                <a:defRPr/>
              </a:pPr>
              <a:t>‹#›</a:t>
            </a:fld>
            <a:endParaRPr lang="en-US"/>
          </a:p>
        </p:txBody>
      </p:sp>
    </p:spTree>
    <p:extLst>
      <p:ext uri="{BB962C8B-B14F-4D97-AF65-F5344CB8AC3E}">
        <p14:creationId xmlns:p14="http://schemas.microsoft.com/office/powerpoint/2010/main" val="1212167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84" charset="-128"/>
              </a:defRPr>
            </a:lvl1pPr>
          </a:lstStyle>
          <a:p>
            <a:pPr>
              <a:defRPr/>
            </a:pPr>
            <a:fld id="{5F554D1D-A5AD-4BB2-8D1D-A87D06DF7212}" type="datetime1">
              <a:rPr lang="en-US"/>
              <a:pPr>
                <a:defRPr/>
              </a:pPr>
              <a:t>9/23/2014</a:t>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Nicola J. Fox</a:t>
            </a:r>
          </a:p>
        </p:txBody>
      </p:sp>
      <p:sp>
        <p:nvSpPr>
          <p:cNvPr id="7" name="Rectangle 6"/>
          <p:cNvSpPr>
            <a:spLocks noGrp="1" noChangeArrowheads="1"/>
          </p:cNvSpPr>
          <p:nvPr>
            <p:ph type="sldNum" sz="quarter" idx="12"/>
          </p:nvPr>
        </p:nvSpPr>
        <p:spPr/>
        <p:txBody>
          <a:bodyPr/>
          <a:lstStyle>
            <a:lvl1pPr>
              <a:defRPr>
                <a:ea typeface="ＭＳ Ｐゴシック" pitchFamily="-84" charset="-128"/>
              </a:defRPr>
            </a:lvl1pPr>
          </a:lstStyle>
          <a:p>
            <a:pPr>
              <a:defRPr/>
            </a:pPr>
            <a:fld id="{25D32744-93E1-490D-9D71-C66CA7AD7354}" type="slidenum">
              <a:rPr lang="en-US"/>
              <a:pPr>
                <a:defRPr/>
              </a:pPr>
              <a:t>‹#›</a:t>
            </a:fld>
            <a:endParaRPr lang="en-US"/>
          </a:p>
        </p:txBody>
      </p:sp>
    </p:spTree>
    <p:extLst>
      <p:ext uri="{BB962C8B-B14F-4D97-AF65-F5344CB8AC3E}">
        <p14:creationId xmlns:p14="http://schemas.microsoft.com/office/powerpoint/2010/main" val="566120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84" charset="-128"/>
              </a:defRPr>
            </a:lvl1pPr>
          </a:lstStyle>
          <a:p>
            <a:pPr>
              <a:defRPr/>
            </a:pPr>
            <a:fld id="{699831E9-0046-4E12-8AAB-9D4377B0FCED}" type="datetime1">
              <a:rPr lang="en-US"/>
              <a:pPr>
                <a:defRPr/>
              </a:pPr>
              <a:t>9/23/2014</a:t>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Nicola J. Fox</a:t>
            </a:r>
          </a:p>
        </p:txBody>
      </p:sp>
      <p:sp>
        <p:nvSpPr>
          <p:cNvPr id="6" name="Rectangle 6"/>
          <p:cNvSpPr>
            <a:spLocks noGrp="1" noChangeArrowheads="1"/>
          </p:cNvSpPr>
          <p:nvPr>
            <p:ph type="sldNum" sz="quarter" idx="12"/>
          </p:nvPr>
        </p:nvSpPr>
        <p:spPr/>
        <p:txBody>
          <a:bodyPr/>
          <a:lstStyle>
            <a:lvl1pPr>
              <a:defRPr>
                <a:ea typeface="ＭＳ Ｐゴシック" pitchFamily="-84" charset="-128"/>
              </a:defRPr>
            </a:lvl1pPr>
          </a:lstStyle>
          <a:p>
            <a:pPr>
              <a:defRPr/>
            </a:pPr>
            <a:fld id="{5F0725AF-C3A4-4C1C-B6B1-02501C0027FE}" type="slidenum">
              <a:rPr lang="en-US"/>
              <a:pPr>
                <a:defRPr/>
              </a:pPr>
              <a:t>‹#›</a:t>
            </a:fld>
            <a:endParaRPr lang="en-US"/>
          </a:p>
        </p:txBody>
      </p:sp>
    </p:spTree>
    <p:extLst>
      <p:ext uri="{BB962C8B-B14F-4D97-AF65-F5344CB8AC3E}">
        <p14:creationId xmlns:p14="http://schemas.microsoft.com/office/powerpoint/2010/main" val="36638690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84" charset="-128"/>
              </a:defRPr>
            </a:lvl1pPr>
          </a:lstStyle>
          <a:p>
            <a:pPr>
              <a:defRPr/>
            </a:pPr>
            <a:fld id="{A1DDD1D6-363C-4209-9638-B7876D02B01E}" type="datetime1">
              <a:rPr lang="en-US"/>
              <a:pPr>
                <a:defRPr/>
              </a:pPr>
              <a:t>9/23/2014</a:t>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Nicola J. Fox</a:t>
            </a:r>
          </a:p>
        </p:txBody>
      </p:sp>
      <p:sp>
        <p:nvSpPr>
          <p:cNvPr id="6" name="Rectangle 6"/>
          <p:cNvSpPr>
            <a:spLocks noGrp="1" noChangeArrowheads="1"/>
          </p:cNvSpPr>
          <p:nvPr>
            <p:ph type="sldNum" sz="quarter" idx="12"/>
          </p:nvPr>
        </p:nvSpPr>
        <p:spPr/>
        <p:txBody>
          <a:bodyPr/>
          <a:lstStyle>
            <a:lvl1pPr>
              <a:defRPr>
                <a:ea typeface="ＭＳ Ｐゴシック" pitchFamily="-84" charset="-128"/>
              </a:defRPr>
            </a:lvl1pPr>
          </a:lstStyle>
          <a:p>
            <a:pPr>
              <a:defRPr/>
            </a:pPr>
            <a:fld id="{D24777F7-4677-4C28-AF08-2A30D6B68EF5}" type="slidenum">
              <a:rPr lang="en-US"/>
              <a:pPr>
                <a:defRPr/>
              </a:pPr>
              <a:t>‹#›</a:t>
            </a:fld>
            <a:endParaRPr lang="en-US"/>
          </a:p>
        </p:txBody>
      </p:sp>
    </p:spTree>
    <p:extLst>
      <p:ext uri="{BB962C8B-B14F-4D97-AF65-F5344CB8AC3E}">
        <p14:creationId xmlns:p14="http://schemas.microsoft.com/office/powerpoint/2010/main" val="925776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489457-EF4A-4941-B90E-72996469F4DB}" type="datetimeFigureOut">
              <a:rPr lang="en-US" smtClean="0">
                <a:solidFill>
                  <a:prstClr val="black">
                    <a:tint val="75000"/>
                  </a:prstClr>
                </a:solidFill>
              </a:rPr>
              <a:pPr/>
              <a:t>9/23/2014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3A5AA7-56D6-402D-9E2A-88C087461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255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489457-EF4A-4941-B90E-72996469F4DB}" type="datetimeFigureOut">
              <a:rPr lang="en-US" smtClean="0">
                <a:solidFill>
                  <a:prstClr val="black">
                    <a:tint val="75000"/>
                  </a:prstClr>
                </a:solidFill>
              </a:rPr>
              <a:pPr/>
              <a:t>9/23/2014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3A5AA7-56D6-402D-9E2A-88C087461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42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DBCF435-2074-49E4-ABB0-139C4CD249EF}" type="datetime1">
              <a:rPr lang="en-US" smtClean="0">
                <a:solidFill>
                  <a:srgbClr val="000000"/>
                </a:solidFill>
              </a:rPr>
              <a:t>9/23/2014</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F26827-AC74-42DE-ABCD-85C2C325DBD9}" type="slidenum">
              <a:rPr lang="en-US">
                <a:solidFill>
                  <a:srgbClr val="000000"/>
                </a:solidFill>
              </a:rPr>
              <a:pPr>
                <a:defRPr/>
              </a:pPr>
              <a:t>‹#›</a:t>
            </a:fld>
            <a:endParaRPr lang="en-US">
              <a:solidFill>
                <a:srgbClr val="000000"/>
              </a:solidFill>
            </a:endParaRPr>
          </a:p>
        </p:txBody>
      </p:sp>
      <p:sp>
        <p:nvSpPr>
          <p:cNvPr id="7" name="Rectangle 5"/>
          <p:cNvSpPr>
            <a:spLocks noGrp="1" noChangeArrowheads="1"/>
          </p:cNvSpPr>
          <p:nvPr>
            <p:ph type="ftr" sz="quarter" idx="3"/>
          </p:nvPr>
        </p:nvSpPr>
        <p:spPr bwMode="auto">
          <a:xfrm>
            <a:off x="3124200" y="6381750"/>
            <a:ext cx="3276600" cy="47625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ctr">
              <a:defRPr sz="1400" smtClean="0">
                <a:latin typeface="Arial" pitchFamily="-112" charset="0"/>
                <a:ea typeface="+mn-ea"/>
                <a:cs typeface="+mn-cs"/>
              </a:defRPr>
            </a:lvl1pPr>
          </a:lstStyle>
          <a:p>
            <a:pPr>
              <a:defRPr/>
            </a:pPr>
            <a:r>
              <a:rPr lang="nl-NL" smtClean="0">
                <a:solidFill>
                  <a:srgbClr val="000000"/>
                </a:solidFill>
              </a:rPr>
              <a:t>Van Allen Probes SWG Telecon - 03/15/2013</a:t>
            </a:r>
            <a:endParaRPr lang="en-US" dirty="0">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489457-EF4A-4941-B90E-72996469F4DB}" type="datetimeFigureOut">
              <a:rPr lang="en-US" smtClean="0">
                <a:solidFill>
                  <a:prstClr val="black">
                    <a:tint val="75000"/>
                  </a:prstClr>
                </a:solidFill>
              </a:rPr>
              <a:pPr/>
              <a:t>9/23/2014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3A5AA7-56D6-402D-9E2A-88C087461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6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489457-EF4A-4941-B90E-72996469F4DB}" type="datetimeFigureOut">
              <a:rPr lang="en-US" smtClean="0">
                <a:solidFill>
                  <a:prstClr val="black">
                    <a:tint val="75000"/>
                  </a:prstClr>
                </a:solidFill>
              </a:rPr>
              <a:pPr/>
              <a:t>9/23/2014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3A5AA7-56D6-402D-9E2A-88C087461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7212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489457-EF4A-4941-B90E-72996469F4DB}" type="datetimeFigureOut">
              <a:rPr lang="en-US" smtClean="0">
                <a:solidFill>
                  <a:prstClr val="black">
                    <a:tint val="75000"/>
                  </a:prstClr>
                </a:solidFill>
              </a:rPr>
              <a:pPr/>
              <a:t>9/23/2014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3A5AA7-56D6-402D-9E2A-88C087461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0736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489457-EF4A-4941-B90E-72996469F4DB}" type="datetimeFigureOut">
              <a:rPr lang="en-US" smtClean="0">
                <a:solidFill>
                  <a:prstClr val="black">
                    <a:tint val="75000"/>
                  </a:prstClr>
                </a:solidFill>
              </a:rPr>
              <a:pPr/>
              <a:t>9/23/2014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3A5AA7-56D6-402D-9E2A-88C087461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2049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489457-EF4A-4941-B90E-72996469F4DB}" type="datetimeFigureOut">
              <a:rPr lang="en-US" smtClean="0">
                <a:solidFill>
                  <a:prstClr val="black">
                    <a:tint val="75000"/>
                  </a:prstClr>
                </a:solidFill>
              </a:rPr>
              <a:pPr/>
              <a:t>9/23/2014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3A5AA7-56D6-402D-9E2A-88C087461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2571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489457-EF4A-4941-B90E-72996469F4DB}" type="datetimeFigureOut">
              <a:rPr lang="en-US" smtClean="0">
                <a:solidFill>
                  <a:prstClr val="black">
                    <a:tint val="75000"/>
                  </a:prstClr>
                </a:solidFill>
              </a:rPr>
              <a:pPr/>
              <a:t>9/23/2014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3A5AA7-56D6-402D-9E2A-88C087461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9022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489457-EF4A-4941-B90E-72996469F4DB}" type="datetimeFigureOut">
              <a:rPr lang="en-US" smtClean="0">
                <a:solidFill>
                  <a:prstClr val="black">
                    <a:tint val="75000"/>
                  </a:prstClr>
                </a:solidFill>
              </a:rPr>
              <a:pPr/>
              <a:t>9/23/2014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3A5AA7-56D6-402D-9E2A-88C087461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54211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489457-EF4A-4941-B90E-72996469F4DB}" type="datetimeFigureOut">
              <a:rPr lang="en-US" smtClean="0">
                <a:solidFill>
                  <a:prstClr val="black">
                    <a:tint val="75000"/>
                  </a:prstClr>
                </a:solidFill>
              </a:rPr>
              <a:pPr/>
              <a:t>9/23/2014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3A5AA7-56D6-402D-9E2A-88C087461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0261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489457-EF4A-4941-B90E-72996469F4DB}" type="datetimeFigureOut">
              <a:rPr lang="en-US" smtClean="0">
                <a:solidFill>
                  <a:prstClr val="black">
                    <a:tint val="75000"/>
                  </a:prstClr>
                </a:solidFill>
              </a:rPr>
              <a:pPr/>
              <a:t>9/23/2014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3A5AA7-56D6-402D-9E2A-88C087461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522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54C515C-C828-4E5C-A90C-7A3E528AA45A}" type="datetime1">
              <a:rPr lang="en-US" smtClean="0">
                <a:solidFill>
                  <a:srgbClr val="000000"/>
                </a:solidFill>
              </a:rPr>
              <a:t>9/23/2014</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1F1CCB-3608-4C49-BE21-1EA0E4287B25}" type="slidenum">
              <a:rPr lang="en-US">
                <a:solidFill>
                  <a:srgbClr val="000000"/>
                </a:solidFill>
              </a:rPr>
              <a:pPr>
                <a:defRPr/>
              </a:pPr>
              <a:t>‹#›</a:t>
            </a:fld>
            <a:endParaRPr lang="en-US">
              <a:solidFill>
                <a:srgbClr val="000000"/>
              </a:solidFill>
            </a:endParaRPr>
          </a:p>
        </p:txBody>
      </p:sp>
      <p:sp>
        <p:nvSpPr>
          <p:cNvPr id="8" name="Rectangle 5"/>
          <p:cNvSpPr>
            <a:spLocks noGrp="1" noChangeArrowheads="1"/>
          </p:cNvSpPr>
          <p:nvPr>
            <p:ph type="ftr" sz="quarter" idx="3"/>
          </p:nvPr>
        </p:nvSpPr>
        <p:spPr bwMode="auto">
          <a:xfrm>
            <a:off x="3124200" y="6381750"/>
            <a:ext cx="3276600" cy="47625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ctr">
              <a:defRPr sz="1400" smtClean="0">
                <a:latin typeface="Arial" pitchFamily="-112" charset="0"/>
                <a:ea typeface="+mn-ea"/>
                <a:cs typeface="+mn-cs"/>
              </a:defRPr>
            </a:lvl1pPr>
          </a:lstStyle>
          <a:p>
            <a:pPr>
              <a:defRPr/>
            </a:pPr>
            <a:r>
              <a:rPr lang="nl-NL" smtClean="0">
                <a:solidFill>
                  <a:srgbClr val="000000"/>
                </a:solidFill>
              </a:rPr>
              <a:t>Van Allen Probes SWG Telecon - 03/15/2013</a:t>
            </a:r>
            <a:endParaRPr lang="en-US"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AD0FFDB-AB8B-4B08-A89C-0ECC60AE37D0}" type="datetime1">
              <a:rPr lang="en-US" smtClean="0">
                <a:solidFill>
                  <a:srgbClr val="000000"/>
                </a:solidFill>
              </a:rPr>
              <a:t>9/23/2014</a:t>
            </a:fld>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91DCCDE-F34F-4F37-A2C2-076CFE4A96C9}" type="slidenum">
              <a:rPr lang="en-US">
                <a:solidFill>
                  <a:srgbClr val="000000"/>
                </a:solidFill>
              </a:rPr>
              <a:pPr>
                <a:defRPr/>
              </a:pPr>
              <a:t>‹#›</a:t>
            </a:fld>
            <a:endParaRPr lang="en-US">
              <a:solidFill>
                <a:srgbClr val="000000"/>
              </a:solidFill>
            </a:endParaRPr>
          </a:p>
        </p:txBody>
      </p:sp>
      <p:sp>
        <p:nvSpPr>
          <p:cNvPr id="10" name="Rectangle 5"/>
          <p:cNvSpPr>
            <a:spLocks noGrp="1" noChangeArrowheads="1"/>
          </p:cNvSpPr>
          <p:nvPr>
            <p:ph type="ftr" sz="quarter" idx="13"/>
          </p:nvPr>
        </p:nvSpPr>
        <p:spPr bwMode="auto">
          <a:xfrm>
            <a:off x="3124200" y="6381750"/>
            <a:ext cx="3276600" cy="47625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ctr">
              <a:defRPr sz="1400" smtClean="0">
                <a:latin typeface="Arial" pitchFamily="-112" charset="0"/>
                <a:ea typeface="+mn-ea"/>
                <a:cs typeface="+mn-cs"/>
              </a:defRPr>
            </a:lvl1pPr>
          </a:lstStyle>
          <a:p>
            <a:pPr>
              <a:defRPr/>
            </a:pPr>
            <a:r>
              <a:rPr lang="nl-NL" smtClean="0">
                <a:solidFill>
                  <a:srgbClr val="000000"/>
                </a:solidFill>
              </a:rPr>
              <a:t>Van Allen Probes SWG Telecon - 03/15/2013</a:t>
            </a:r>
            <a:endParaRPr lang="en-US" dirty="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41D02BE-D989-400F-8ADC-8981F4DB1EE7}" type="datetime1">
              <a:rPr lang="en-US" smtClean="0">
                <a:solidFill>
                  <a:srgbClr val="000000"/>
                </a:solidFill>
              </a:rPr>
              <a:t>9/23/2014</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4459F3F-58B9-42EE-BD30-7660037F3C3E}" type="slidenum">
              <a:rPr lang="en-US">
                <a:solidFill>
                  <a:srgbClr val="000000"/>
                </a:solidFill>
              </a:rPr>
              <a:pPr>
                <a:defRPr/>
              </a:pPr>
              <a:t>‹#›</a:t>
            </a:fld>
            <a:endParaRPr lang="en-US">
              <a:solidFill>
                <a:srgbClr val="000000"/>
              </a:solidFill>
            </a:endParaRPr>
          </a:p>
        </p:txBody>
      </p:sp>
      <p:sp>
        <p:nvSpPr>
          <p:cNvPr id="6" name="Footer Placeholder 5"/>
          <p:cNvSpPr>
            <a:spLocks noGrp="1" noChangeArrowheads="1"/>
          </p:cNvSpPr>
          <p:nvPr>
            <p:ph type="ftr" sz="quarter" idx="3"/>
          </p:nvPr>
        </p:nvSpPr>
        <p:spPr bwMode="auto">
          <a:xfrm>
            <a:off x="3124200" y="6381750"/>
            <a:ext cx="3276600" cy="47625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ctr">
              <a:defRPr sz="1400" smtClean="0">
                <a:latin typeface="Arial" pitchFamily="-112" charset="0"/>
                <a:ea typeface="+mn-ea"/>
                <a:cs typeface="+mn-cs"/>
              </a:defRPr>
            </a:lvl1pPr>
          </a:lstStyle>
          <a:p>
            <a:pPr>
              <a:defRPr/>
            </a:pPr>
            <a:r>
              <a:rPr lang="nl-NL" smtClean="0">
                <a:solidFill>
                  <a:srgbClr val="000000"/>
                </a:solidFill>
              </a:rPr>
              <a:t>Van Allen Probes SWG Telecon - 03/15/2013</a:t>
            </a:r>
            <a:endParaRPr lang="en-US" dirty="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96EF7A3-E9BC-4425-8025-EA207BC074DA}" type="datetime1">
              <a:rPr lang="en-US" smtClean="0">
                <a:solidFill>
                  <a:srgbClr val="000000"/>
                </a:solidFill>
              </a:rPr>
              <a:t>9/23/2014</a:t>
            </a:fld>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345A4B0-7F25-4D86-AFD8-B21C29F3C44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73F3918-2AA3-4F23-AF0E-39D7059989D6}" type="datetime1">
              <a:rPr lang="en-US" smtClean="0">
                <a:solidFill>
                  <a:srgbClr val="000000"/>
                </a:solidFill>
              </a:rPr>
              <a:t>9/23/2014</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213ED4-9062-4EBA-B736-AE51621FF6F9}" type="slidenum">
              <a:rPr lang="en-US">
                <a:solidFill>
                  <a:srgbClr val="000000"/>
                </a:solidFill>
              </a:rPr>
              <a:pPr>
                <a:defRPr/>
              </a:pPr>
              <a:t>‹#›</a:t>
            </a:fld>
            <a:endParaRPr lang="en-US">
              <a:solidFill>
                <a:srgbClr val="000000"/>
              </a:solidFill>
            </a:endParaRPr>
          </a:p>
        </p:txBody>
      </p:sp>
      <p:sp>
        <p:nvSpPr>
          <p:cNvPr id="8" name="Rectangle 5"/>
          <p:cNvSpPr>
            <a:spLocks noGrp="1" noChangeArrowheads="1"/>
          </p:cNvSpPr>
          <p:nvPr>
            <p:ph type="ftr" sz="quarter" idx="3"/>
          </p:nvPr>
        </p:nvSpPr>
        <p:spPr bwMode="auto">
          <a:xfrm>
            <a:off x="3124200" y="6381750"/>
            <a:ext cx="3276600" cy="47625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ctr">
              <a:defRPr sz="1400" smtClean="0">
                <a:latin typeface="Arial" pitchFamily="-112" charset="0"/>
                <a:ea typeface="+mn-ea"/>
                <a:cs typeface="+mn-cs"/>
              </a:defRPr>
            </a:lvl1pPr>
          </a:lstStyle>
          <a:p>
            <a:pPr>
              <a:defRPr/>
            </a:pPr>
            <a:r>
              <a:rPr lang="nl-NL" smtClean="0">
                <a:solidFill>
                  <a:srgbClr val="000000"/>
                </a:solidFill>
              </a:rPr>
              <a:t>Van Allen Probes SWG Telecon - 03/15/2013</a:t>
            </a:r>
            <a:endParaRPr lang="en-US" dirty="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348B4DD-D857-4309-AD1C-51016FCC1684}" type="datetime1">
              <a:rPr lang="en-US" smtClean="0">
                <a:solidFill>
                  <a:srgbClr val="000000"/>
                </a:solidFill>
              </a:rPr>
              <a:t>9/23/2014</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32A5A0-0FF8-4F99-AA19-752E5A2F0FAC}" type="slidenum">
              <a:rPr lang="en-US">
                <a:solidFill>
                  <a:srgbClr val="000000"/>
                </a:solidFill>
              </a:rPr>
              <a:pPr>
                <a:defRPr/>
              </a:pPr>
              <a:t>‹#›</a:t>
            </a:fld>
            <a:endParaRPr lang="en-US">
              <a:solidFill>
                <a:srgbClr val="000000"/>
              </a:solidFill>
            </a:endParaRPr>
          </a:p>
        </p:txBody>
      </p:sp>
      <p:sp>
        <p:nvSpPr>
          <p:cNvPr id="8" name="Rectangle 5"/>
          <p:cNvSpPr>
            <a:spLocks noGrp="1" noChangeArrowheads="1"/>
          </p:cNvSpPr>
          <p:nvPr>
            <p:ph type="ftr" sz="quarter" idx="3"/>
          </p:nvPr>
        </p:nvSpPr>
        <p:spPr bwMode="auto">
          <a:xfrm>
            <a:off x="3124200" y="6381750"/>
            <a:ext cx="3276600" cy="47625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ctr">
              <a:defRPr sz="1400" smtClean="0">
                <a:latin typeface="Arial" pitchFamily="-112" charset="0"/>
                <a:ea typeface="+mn-ea"/>
                <a:cs typeface="+mn-cs"/>
              </a:defRPr>
            </a:lvl1pPr>
          </a:lstStyle>
          <a:p>
            <a:pPr>
              <a:defRPr/>
            </a:pPr>
            <a:r>
              <a:rPr lang="nl-NL" smtClean="0">
                <a:solidFill>
                  <a:srgbClr val="000000"/>
                </a:solidFill>
              </a:rPr>
              <a:t>Van Allen Probes SWG Telecon - 03/15/2013</a:t>
            </a:r>
            <a:endParaRPr lang="en-US" dirty="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4.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0"/>
            <a:ext cx="6781800" cy="876300"/>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371600"/>
            <a:ext cx="8229600" cy="48006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172" name="Rectangle 4"/>
          <p:cNvSpPr>
            <a:spLocks noGrp="1" noChangeArrowheads="1"/>
          </p:cNvSpPr>
          <p:nvPr>
            <p:ph type="dt" sz="half" idx="2"/>
          </p:nvPr>
        </p:nvSpPr>
        <p:spPr bwMode="auto">
          <a:xfrm>
            <a:off x="457200" y="6381750"/>
            <a:ext cx="2133600" cy="47625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defRPr sz="1400">
                <a:latin typeface="Arial" pitchFamily="-112" charset="0"/>
                <a:ea typeface="+mn-ea"/>
                <a:cs typeface="+mn-cs"/>
              </a:defRPr>
            </a:lvl1pPr>
          </a:lstStyle>
          <a:p>
            <a:pPr fontAlgn="base">
              <a:spcBef>
                <a:spcPct val="0"/>
              </a:spcBef>
              <a:spcAft>
                <a:spcPct val="0"/>
              </a:spcAft>
              <a:defRPr/>
            </a:pPr>
            <a:fld id="{7573DF59-616F-4022-8BC2-89C02C2BCFF5}" type="datetime1">
              <a:rPr lang="en-US" smtClean="0">
                <a:solidFill>
                  <a:srgbClr val="000000"/>
                </a:solidFill>
              </a:rPr>
              <a:t>9/23/2014</a:t>
            </a:fld>
            <a:endParaRPr lang="en-US">
              <a:solidFill>
                <a:srgbClr val="000000"/>
              </a:solidFill>
            </a:endParaRPr>
          </a:p>
        </p:txBody>
      </p:sp>
      <p:sp>
        <p:nvSpPr>
          <p:cNvPr id="7173" name="Rectangle 5"/>
          <p:cNvSpPr>
            <a:spLocks noGrp="1" noChangeArrowheads="1"/>
          </p:cNvSpPr>
          <p:nvPr>
            <p:ph type="ftr" sz="quarter" idx="3"/>
          </p:nvPr>
        </p:nvSpPr>
        <p:spPr bwMode="auto">
          <a:xfrm>
            <a:off x="3124200" y="6381750"/>
            <a:ext cx="3276600" cy="47625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ctr">
              <a:defRPr sz="1400" smtClean="0">
                <a:latin typeface="Arial" pitchFamily="-112" charset="0"/>
                <a:ea typeface="+mn-ea"/>
                <a:cs typeface="+mn-cs"/>
              </a:defRPr>
            </a:lvl1pPr>
          </a:lstStyle>
          <a:p>
            <a:pPr fontAlgn="base">
              <a:spcBef>
                <a:spcPct val="0"/>
              </a:spcBef>
              <a:spcAft>
                <a:spcPct val="0"/>
              </a:spcAft>
              <a:defRPr/>
            </a:pPr>
            <a:r>
              <a:rPr lang="en-US" dirty="0" smtClean="0">
                <a:solidFill>
                  <a:srgbClr val="000000"/>
                </a:solidFill>
              </a:rPr>
              <a:t>Van Allen Probes SWG Telecon - 03/15/2013</a:t>
            </a:r>
            <a:endParaRPr lang="en-US" dirty="0">
              <a:solidFill>
                <a:srgbClr val="000000"/>
              </a:solidFill>
            </a:endParaRPr>
          </a:p>
        </p:txBody>
      </p:sp>
      <p:sp>
        <p:nvSpPr>
          <p:cNvPr id="7174" name="Rectangle 6"/>
          <p:cNvSpPr>
            <a:spLocks noGrp="1" noChangeArrowheads="1"/>
          </p:cNvSpPr>
          <p:nvPr>
            <p:ph type="sldNum" sz="quarter" idx="4"/>
          </p:nvPr>
        </p:nvSpPr>
        <p:spPr bwMode="auto">
          <a:xfrm>
            <a:off x="6553200" y="6381750"/>
            <a:ext cx="2133600" cy="47625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a:defRPr sz="1400">
                <a:latin typeface="Arial" pitchFamily="-107" charset="0"/>
                <a:ea typeface="ＭＳ Ｐゴシック" pitchFamily="-107" charset="-128"/>
                <a:cs typeface="ＭＳ Ｐゴシック" pitchFamily="-107" charset="-128"/>
              </a:defRPr>
            </a:lvl1pPr>
          </a:lstStyle>
          <a:p>
            <a:pPr fontAlgn="base">
              <a:spcBef>
                <a:spcPct val="0"/>
              </a:spcBef>
              <a:spcAft>
                <a:spcPct val="0"/>
              </a:spcAft>
              <a:defRPr/>
            </a:pPr>
            <a:fld id="{9B5A9A44-C225-4FD9-A5D4-58A157B81D74}"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7175" name="Line 7"/>
          <p:cNvSpPr>
            <a:spLocks noChangeShapeType="1"/>
          </p:cNvSpPr>
          <p:nvPr/>
        </p:nvSpPr>
        <p:spPr bwMode="auto">
          <a:xfrm>
            <a:off x="152400" y="6324600"/>
            <a:ext cx="8763000" cy="0"/>
          </a:xfrm>
          <a:prstGeom prst="line">
            <a:avLst/>
          </a:prstGeom>
          <a:noFill/>
          <a:ln w="28575">
            <a:solidFill>
              <a:schemeClr val="accent2"/>
            </a:solidFill>
            <a:round/>
            <a:headEnd/>
            <a:tailEnd/>
          </a:ln>
        </p:spPr>
        <p:txBody>
          <a:bodyPr wrap="none" lIns="91435" tIns="45718" rIns="91435" bIns="45718" anchor="ctr"/>
          <a:lstStyle/>
          <a:p>
            <a:pPr fontAlgn="base">
              <a:spcBef>
                <a:spcPct val="0"/>
              </a:spcBef>
              <a:spcAft>
                <a:spcPct val="0"/>
              </a:spcAft>
              <a:defRPr/>
            </a:pPr>
            <a:endParaRPr lang="en-US">
              <a:solidFill>
                <a:srgbClr val="000000"/>
              </a:solidFill>
              <a:ea typeface="ＭＳ Ｐゴシック"/>
            </a:endParaRPr>
          </a:p>
        </p:txBody>
      </p:sp>
      <p:pic>
        <p:nvPicPr>
          <p:cNvPr id="1032" name="Picture 8" descr="APL Icon - Blue"/>
          <p:cNvPicPr>
            <a:picLocks noChangeAspect="1" noChangeArrowheads="1"/>
          </p:cNvPicPr>
          <p:nvPr/>
        </p:nvPicPr>
        <p:blipFill>
          <a:blip r:embed="rId13" cstate="print"/>
          <a:srcRect/>
          <a:stretch>
            <a:fillRect/>
          </a:stretch>
        </p:blipFill>
        <p:spPr bwMode="auto">
          <a:xfrm>
            <a:off x="609601" y="6400801"/>
            <a:ext cx="557213" cy="320675"/>
          </a:xfrm>
          <a:prstGeom prst="rect">
            <a:avLst/>
          </a:prstGeom>
          <a:noFill/>
          <a:ln w="9525">
            <a:noFill/>
            <a:miter lim="800000"/>
            <a:headEnd/>
            <a:tailEnd/>
          </a:ln>
        </p:spPr>
      </p:pic>
      <p:sp>
        <p:nvSpPr>
          <p:cNvPr id="7177" name="Line 9"/>
          <p:cNvSpPr>
            <a:spLocks noChangeShapeType="1"/>
          </p:cNvSpPr>
          <p:nvPr/>
        </p:nvSpPr>
        <p:spPr bwMode="auto">
          <a:xfrm>
            <a:off x="228600" y="914400"/>
            <a:ext cx="8763000" cy="0"/>
          </a:xfrm>
          <a:prstGeom prst="line">
            <a:avLst/>
          </a:prstGeom>
          <a:noFill/>
          <a:ln w="28575">
            <a:solidFill>
              <a:schemeClr val="accent2"/>
            </a:solidFill>
            <a:round/>
            <a:headEnd/>
            <a:tailEnd/>
          </a:ln>
        </p:spPr>
        <p:txBody>
          <a:bodyPr wrap="none" lIns="91435" tIns="45718" rIns="91435" bIns="45718" anchor="ctr"/>
          <a:lstStyle/>
          <a:p>
            <a:pPr fontAlgn="base">
              <a:spcBef>
                <a:spcPct val="0"/>
              </a:spcBef>
              <a:spcAft>
                <a:spcPct val="0"/>
              </a:spcAft>
              <a:defRPr/>
            </a:pPr>
            <a:endParaRPr lang="en-US">
              <a:solidFill>
                <a:srgbClr val="000000"/>
              </a:solidFill>
              <a:ea typeface="ＭＳ Ｐゴシック"/>
            </a:endParaRPr>
          </a:p>
        </p:txBody>
      </p:sp>
      <p:pic>
        <p:nvPicPr>
          <p:cNvPr id="1034" name="Picture 10" descr="nasa_logo"/>
          <p:cNvPicPr>
            <a:picLocks noChangeAspect="1" noChangeArrowheads="1"/>
          </p:cNvPicPr>
          <p:nvPr/>
        </p:nvPicPr>
        <p:blipFill>
          <a:blip r:embed="rId14" cstate="print"/>
          <a:srcRect/>
          <a:stretch>
            <a:fillRect/>
          </a:stretch>
        </p:blipFill>
        <p:spPr bwMode="auto">
          <a:xfrm>
            <a:off x="0" y="0"/>
            <a:ext cx="914400" cy="769938"/>
          </a:xfrm>
          <a:prstGeom prst="rect">
            <a:avLst/>
          </a:prstGeom>
          <a:noFill/>
          <a:ln w="9525">
            <a:noFill/>
            <a:miter lim="800000"/>
            <a:headEnd/>
            <a:tailEnd/>
          </a:ln>
        </p:spPr>
      </p:pic>
      <p:pic>
        <p:nvPicPr>
          <p:cNvPr id="1035" name="Picture 12" descr="08-00602 RBSP on white"/>
          <p:cNvPicPr>
            <a:picLocks noChangeAspect="1" noChangeArrowheads="1"/>
          </p:cNvPicPr>
          <p:nvPr/>
        </p:nvPicPr>
        <p:blipFill>
          <a:blip r:embed="rId15" cstate="print"/>
          <a:srcRect/>
          <a:stretch>
            <a:fillRect/>
          </a:stretch>
        </p:blipFill>
        <p:spPr bwMode="auto">
          <a:xfrm>
            <a:off x="7702551" y="92076"/>
            <a:ext cx="1365250" cy="746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3600">
          <a:solidFill>
            <a:schemeClr val="tx2"/>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3600">
          <a:solidFill>
            <a:schemeClr val="tx2"/>
          </a:solidFill>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3600">
          <a:solidFill>
            <a:schemeClr val="tx2"/>
          </a:solidFill>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3600">
          <a:solidFill>
            <a:schemeClr val="tx2"/>
          </a:solidFill>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3600">
          <a:solidFill>
            <a:schemeClr val="tx2"/>
          </a:solidFill>
          <a:latin typeface="Arial" pitchFamily="-107" charset="0"/>
          <a:ea typeface="ＭＳ Ｐゴシック" pitchFamily="-107" charset="-128"/>
          <a:cs typeface="ＭＳ Ｐゴシック" pitchFamily="-107" charset="-128"/>
        </a:defRPr>
      </a:lvl5pPr>
      <a:lvl6pPr marL="457177" algn="ctr" rtl="0" fontAlgn="base">
        <a:spcBef>
          <a:spcPct val="0"/>
        </a:spcBef>
        <a:spcAft>
          <a:spcPct val="0"/>
        </a:spcAft>
        <a:defRPr sz="3600">
          <a:solidFill>
            <a:schemeClr val="tx2"/>
          </a:solidFill>
          <a:latin typeface="Arial" pitchFamily="-107" charset="0"/>
        </a:defRPr>
      </a:lvl6pPr>
      <a:lvl7pPr marL="914353" algn="ctr" rtl="0" fontAlgn="base">
        <a:spcBef>
          <a:spcPct val="0"/>
        </a:spcBef>
        <a:spcAft>
          <a:spcPct val="0"/>
        </a:spcAft>
        <a:defRPr sz="3600">
          <a:solidFill>
            <a:schemeClr val="tx2"/>
          </a:solidFill>
          <a:latin typeface="Arial" pitchFamily="-107" charset="0"/>
        </a:defRPr>
      </a:lvl7pPr>
      <a:lvl8pPr marL="1371530" algn="ctr" rtl="0" fontAlgn="base">
        <a:spcBef>
          <a:spcPct val="0"/>
        </a:spcBef>
        <a:spcAft>
          <a:spcPct val="0"/>
        </a:spcAft>
        <a:defRPr sz="3600">
          <a:solidFill>
            <a:schemeClr val="tx2"/>
          </a:solidFill>
          <a:latin typeface="Arial" pitchFamily="-107" charset="0"/>
        </a:defRPr>
      </a:lvl8pPr>
      <a:lvl9pPr marL="1828706" algn="ctr" rtl="0" fontAlgn="base">
        <a:spcBef>
          <a:spcPct val="0"/>
        </a:spcBef>
        <a:spcAft>
          <a:spcPct val="0"/>
        </a:spcAft>
        <a:defRPr sz="3600">
          <a:solidFill>
            <a:schemeClr val="tx2"/>
          </a:solidFill>
          <a:latin typeface="Arial" pitchFamily="-107" charset="0"/>
        </a:defRPr>
      </a:lvl9pPr>
    </p:titleStyle>
    <p:bodyStyle>
      <a:lvl1pPr marL="342882" indent="-342882" algn="l"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07" charset="-128"/>
        </a:defRPr>
      </a:lvl1pPr>
      <a:lvl2pPr marL="742912" indent="-285736" algn="l" rtl="0" eaLnBrk="0" fontAlgn="base" hangingPunct="0">
        <a:spcBef>
          <a:spcPct val="20000"/>
        </a:spcBef>
        <a:spcAft>
          <a:spcPct val="0"/>
        </a:spcAft>
        <a:buChar char="–"/>
        <a:defRPr sz="2800">
          <a:solidFill>
            <a:schemeClr val="tx1"/>
          </a:solidFill>
          <a:latin typeface="+mn-lt"/>
          <a:ea typeface="ＭＳ Ｐゴシック" pitchFamily="-107" charset="-128"/>
          <a:cs typeface="ＭＳ Ｐゴシック"/>
        </a:defRPr>
      </a:lvl2pPr>
      <a:lvl3pPr marL="1142942" indent="-228588" algn="l" rtl="0" eaLnBrk="0" fontAlgn="base" hangingPunct="0">
        <a:spcBef>
          <a:spcPct val="20000"/>
        </a:spcBef>
        <a:spcAft>
          <a:spcPct val="0"/>
        </a:spcAft>
        <a:buChar char="•"/>
        <a:defRPr sz="2400">
          <a:solidFill>
            <a:schemeClr val="tx1"/>
          </a:solidFill>
          <a:latin typeface="+mn-lt"/>
          <a:ea typeface="ＭＳ Ｐゴシック" pitchFamily="-107" charset="-128"/>
          <a:cs typeface="ＭＳ Ｐゴシック"/>
        </a:defRPr>
      </a:lvl3pPr>
      <a:lvl4pPr marL="1600118" indent="-228588" algn="l" rtl="0" eaLnBrk="0" fontAlgn="base" hangingPunct="0">
        <a:spcBef>
          <a:spcPct val="20000"/>
        </a:spcBef>
        <a:spcAft>
          <a:spcPct val="0"/>
        </a:spcAft>
        <a:buChar char="–"/>
        <a:defRPr sz="2000">
          <a:solidFill>
            <a:schemeClr val="tx1"/>
          </a:solidFill>
          <a:latin typeface="+mn-lt"/>
          <a:ea typeface="ＭＳ Ｐゴシック" pitchFamily="-107" charset="-128"/>
          <a:cs typeface="ＭＳ Ｐゴシック"/>
        </a:defRPr>
      </a:lvl4pPr>
      <a:lvl5pPr marL="2057295" indent="-228588" algn="l" rtl="0" eaLnBrk="0" fontAlgn="base" hangingPunct="0">
        <a:spcBef>
          <a:spcPct val="20000"/>
        </a:spcBef>
        <a:spcAft>
          <a:spcPct val="0"/>
        </a:spcAft>
        <a:buChar char="»"/>
        <a:defRPr sz="2000">
          <a:solidFill>
            <a:schemeClr val="tx1"/>
          </a:solidFill>
          <a:latin typeface="+mn-lt"/>
          <a:ea typeface="ＭＳ Ｐゴシック" pitchFamily="-107" charset="-128"/>
          <a:cs typeface="ＭＳ Ｐゴシック"/>
        </a:defRPr>
      </a:lvl5pPr>
      <a:lvl6pPr marL="2514471" indent="-228588" algn="l" rtl="0" fontAlgn="base">
        <a:spcBef>
          <a:spcPct val="20000"/>
        </a:spcBef>
        <a:spcAft>
          <a:spcPct val="0"/>
        </a:spcAft>
        <a:buChar char="»"/>
        <a:defRPr sz="2000">
          <a:solidFill>
            <a:schemeClr val="tx1"/>
          </a:solidFill>
          <a:latin typeface="+mn-lt"/>
          <a:ea typeface="ＭＳ Ｐゴシック" pitchFamily="-107" charset="-128"/>
        </a:defRPr>
      </a:lvl6pPr>
      <a:lvl7pPr marL="2971648" indent="-228588" algn="l" rtl="0" fontAlgn="base">
        <a:spcBef>
          <a:spcPct val="20000"/>
        </a:spcBef>
        <a:spcAft>
          <a:spcPct val="0"/>
        </a:spcAft>
        <a:buChar char="»"/>
        <a:defRPr sz="2000">
          <a:solidFill>
            <a:schemeClr val="tx1"/>
          </a:solidFill>
          <a:latin typeface="+mn-lt"/>
          <a:ea typeface="ＭＳ Ｐゴシック" pitchFamily="-107" charset="-128"/>
        </a:defRPr>
      </a:lvl7pPr>
      <a:lvl8pPr marL="3428825" indent="-228588" algn="l" rtl="0" fontAlgn="base">
        <a:spcBef>
          <a:spcPct val="20000"/>
        </a:spcBef>
        <a:spcAft>
          <a:spcPct val="0"/>
        </a:spcAft>
        <a:buChar char="»"/>
        <a:defRPr sz="2000">
          <a:solidFill>
            <a:schemeClr val="tx1"/>
          </a:solidFill>
          <a:latin typeface="+mn-lt"/>
          <a:ea typeface="ＭＳ Ｐゴシック" pitchFamily="-107" charset="-128"/>
        </a:defRPr>
      </a:lvl8pPr>
      <a:lvl9pPr marL="3886001" indent="-228588"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5" tIns="45718" rIns="91435"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35" tIns="45718" rIns="91435"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35" tIns="45718" rIns="91435" bIns="45718" rtlCol="0" anchor="ctr"/>
          <a:lstStyle>
            <a:lvl1pPr algn="l">
              <a:defRPr sz="1200">
                <a:solidFill>
                  <a:schemeClr val="tx1">
                    <a:tint val="75000"/>
                  </a:schemeClr>
                </a:solidFill>
              </a:defRPr>
            </a:lvl1pPr>
          </a:lstStyle>
          <a:p>
            <a:pPr defTabSz="457177"/>
            <a:fld id="{5352DA2D-4ED5-4694-921F-9678A6218F25}" type="datetime1">
              <a:rPr lang="en-US" smtClean="0">
                <a:solidFill>
                  <a:srgbClr val="000000">
                    <a:tint val="75000"/>
                  </a:srgbClr>
                </a:solidFill>
              </a:rPr>
              <a:t>9/23/2014</a:t>
            </a:fld>
            <a:endParaRPr lang="en-US" dirty="0">
              <a:solidFill>
                <a:srgbClr val="000000">
                  <a:tint val="75000"/>
                </a:srgbClr>
              </a:solidFill>
            </a:endParaRPr>
          </a:p>
        </p:txBody>
      </p:sp>
      <p:sp>
        <p:nvSpPr>
          <p:cNvPr id="5" name="Footer Placeholder 4"/>
          <p:cNvSpPr>
            <a:spLocks noGrp="1"/>
          </p:cNvSpPr>
          <p:nvPr>
            <p:ph type="ftr" sz="quarter" idx="3"/>
          </p:nvPr>
        </p:nvSpPr>
        <p:spPr>
          <a:xfrm>
            <a:off x="3124201" y="6356351"/>
            <a:ext cx="2895600" cy="365125"/>
          </a:xfrm>
          <a:prstGeom prst="rect">
            <a:avLst/>
          </a:prstGeom>
        </p:spPr>
        <p:txBody>
          <a:bodyPr vert="horz" lIns="91435" tIns="45718" rIns="91435" bIns="45718" rtlCol="0" anchor="ctr"/>
          <a:lstStyle>
            <a:lvl1pPr algn="ctr">
              <a:defRPr sz="1200">
                <a:solidFill>
                  <a:schemeClr val="tx1">
                    <a:tint val="75000"/>
                  </a:schemeClr>
                </a:solidFill>
              </a:defRPr>
            </a:lvl1pPr>
          </a:lstStyle>
          <a:p>
            <a:pPr defTabSz="457177"/>
            <a:r>
              <a:rPr lang="nl-NL" smtClean="0">
                <a:solidFill>
                  <a:srgbClr val="000000">
                    <a:tint val="75000"/>
                  </a:srgbClr>
                </a:solidFill>
              </a:rPr>
              <a:t>Van Allen Probes SWG Telecon - 03/15/2013</a:t>
            </a:r>
            <a:endParaRPr lang="en-US" dirty="0">
              <a:solidFill>
                <a:srgbClr val="000000">
                  <a:tint val="75000"/>
                </a:srgb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5" tIns="45718" rIns="91435" bIns="45718" rtlCol="0" anchor="ctr"/>
          <a:lstStyle>
            <a:lvl1pPr algn="r">
              <a:defRPr sz="1200">
                <a:solidFill>
                  <a:schemeClr val="tx1">
                    <a:tint val="75000"/>
                  </a:schemeClr>
                </a:solidFill>
              </a:defRPr>
            </a:lvl1pPr>
          </a:lstStyle>
          <a:p>
            <a:pPr defTabSz="457177"/>
            <a:fld id="{1B835E64-ABA0-444E-943F-E449928CD48D}" type="slidenum">
              <a:rPr lang="en-US" smtClean="0">
                <a:solidFill>
                  <a:srgbClr val="000000">
                    <a:tint val="75000"/>
                  </a:srgbClr>
                </a:solidFill>
              </a:rPr>
              <a:pPr defTabSz="457177"/>
              <a:t>‹#›</a:t>
            </a:fld>
            <a:endParaRPr lang="en-US" dirty="0">
              <a:solidFill>
                <a:srgbClr val="000000">
                  <a:tint val="75000"/>
                </a:srgbClr>
              </a:solidFill>
            </a:endParaRPr>
          </a:p>
        </p:txBody>
      </p:sp>
      <p:pic>
        <p:nvPicPr>
          <p:cNvPr id="7" name="Picture 12"/>
          <p:cNvPicPr>
            <a:picLocks noChangeAspect="1" noChangeArrowheads="1"/>
          </p:cNvPicPr>
          <p:nvPr/>
        </p:nvPicPr>
        <p:blipFill>
          <a:blip r:embed="rId7"/>
          <a:srcRect/>
          <a:stretch>
            <a:fillRect/>
          </a:stretch>
        </p:blipFill>
        <p:spPr bwMode="auto">
          <a:xfrm>
            <a:off x="0" y="0"/>
            <a:ext cx="9145588" cy="6859588"/>
          </a:xfrm>
          <a:prstGeom prst="rect">
            <a:avLst/>
          </a:prstGeom>
          <a:noFill/>
          <a:ln w="9525">
            <a:noFill/>
            <a:miter lim="800000"/>
            <a:headEnd/>
            <a:tailEnd/>
          </a:ln>
        </p:spPr>
      </p:pic>
      <p:sp>
        <p:nvSpPr>
          <p:cNvPr id="10" name="Date Placeholder 3"/>
          <p:cNvSpPr txBox="1">
            <a:spLocks/>
          </p:cNvSpPr>
          <p:nvPr/>
        </p:nvSpPr>
        <p:spPr>
          <a:xfrm>
            <a:off x="228600" y="6492876"/>
            <a:ext cx="2667000" cy="365125"/>
          </a:xfrm>
          <a:prstGeom prst="rect">
            <a:avLst/>
          </a:prstGeom>
        </p:spPr>
        <p:txBody>
          <a:bodyPr vert="horz" lIns="91435" tIns="45718" rIns="91435" bIns="45718" rtlCol="0" anchor="ctr"/>
          <a:lstStyle>
            <a:lvl1pPr>
              <a:defRPr sz="900" i="1">
                <a:solidFill>
                  <a:schemeClr val="bg1"/>
                </a:solidFill>
                <a:latin typeface="+mn-lt"/>
              </a:defRPr>
            </a:lvl1pPr>
          </a:lstStyle>
          <a:p>
            <a:pPr defTabSz="457177">
              <a:defRPr/>
            </a:pPr>
            <a:r>
              <a:rPr lang="en-US" dirty="0" smtClean="0">
                <a:solidFill>
                  <a:prstClr val="white"/>
                </a:solidFill>
              </a:rPr>
              <a:t>© The Aerospace Corporation 2013</a:t>
            </a:r>
            <a:endParaRPr lang="en-US" dirty="0">
              <a:solidFill>
                <a:prstClr val="white"/>
              </a:solidFill>
            </a:endParaRPr>
          </a:p>
        </p:txBody>
      </p:sp>
    </p:spTree>
    <p:extLst>
      <p:ext uri="{BB962C8B-B14F-4D97-AF65-F5344CB8AC3E}">
        <p14:creationId xmlns:p14="http://schemas.microsoft.com/office/powerpoint/2010/main" val="2993150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ftr="0" dt="0"/>
  <p:txStyles>
    <p:titleStyle>
      <a:lvl1pPr algn="ctr" defTabSz="457177"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457177" rtl="0" eaLnBrk="1" latinLnBrk="0" hangingPunct="1">
        <a:spcBef>
          <a:spcPct val="20000"/>
        </a:spcBef>
        <a:buFont typeface="Arial"/>
        <a:buChar char="•"/>
        <a:defRPr sz="3200" kern="1200">
          <a:solidFill>
            <a:schemeClr val="tx1"/>
          </a:solidFill>
          <a:latin typeface="+mn-lt"/>
          <a:ea typeface="+mn-ea"/>
          <a:cs typeface="+mn-cs"/>
        </a:defRPr>
      </a:lvl1pPr>
      <a:lvl2pPr marL="742912" indent="-285736" algn="l" defTabSz="457177" rtl="0" eaLnBrk="1" latinLnBrk="0" hangingPunct="1">
        <a:spcBef>
          <a:spcPct val="20000"/>
        </a:spcBef>
        <a:buFont typeface="Arial"/>
        <a:buChar char="–"/>
        <a:defRPr sz="2800" kern="1200">
          <a:solidFill>
            <a:schemeClr val="tx1"/>
          </a:solidFill>
          <a:latin typeface="+mn-lt"/>
          <a:ea typeface="+mn-ea"/>
          <a:cs typeface="+mn-cs"/>
        </a:defRPr>
      </a:lvl2pPr>
      <a:lvl3pPr marL="1142942" indent="-228588" algn="l" defTabSz="457177" rtl="0" eaLnBrk="1" latinLnBrk="0" hangingPunct="1">
        <a:spcBef>
          <a:spcPct val="20000"/>
        </a:spcBef>
        <a:buFont typeface="Arial"/>
        <a:buChar char="•"/>
        <a:defRPr sz="2400" kern="1200">
          <a:solidFill>
            <a:schemeClr val="tx1"/>
          </a:solidFill>
          <a:latin typeface="+mn-lt"/>
          <a:ea typeface="+mn-ea"/>
          <a:cs typeface="+mn-cs"/>
        </a:defRPr>
      </a:lvl3pPr>
      <a:lvl4pPr marL="1600118" indent="-228588" algn="l" defTabSz="457177" rtl="0" eaLnBrk="1" latinLnBrk="0" hangingPunct="1">
        <a:spcBef>
          <a:spcPct val="20000"/>
        </a:spcBef>
        <a:buFont typeface="Arial"/>
        <a:buChar char="–"/>
        <a:defRPr sz="2000" kern="1200">
          <a:solidFill>
            <a:schemeClr val="tx1"/>
          </a:solidFill>
          <a:latin typeface="+mn-lt"/>
          <a:ea typeface="+mn-ea"/>
          <a:cs typeface="+mn-cs"/>
        </a:defRPr>
      </a:lvl4pPr>
      <a:lvl5pPr marL="2057295" indent="-228588" algn="l" defTabSz="457177" rtl="0" eaLnBrk="1" latinLnBrk="0" hangingPunct="1">
        <a:spcBef>
          <a:spcPct val="20000"/>
        </a:spcBef>
        <a:buFont typeface="Arial"/>
        <a:buChar char="»"/>
        <a:defRPr sz="2000" kern="1200">
          <a:solidFill>
            <a:schemeClr val="tx1"/>
          </a:solidFill>
          <a:latin typeface="+mn-lt"/>
          <a:ea typeface="+mn-ea"/>
          <a:cs typeface="+mn-cs"/>
        </a:defRPr>
      </a:lvl5pPr>
      <a:lvl6pPr marL="2514471" indent="-228588"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48" indent="-228588"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25" indent="-228588"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1" indent="-228588" algn="l" defTabSz="45717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19200"/>
            <a:ext cx="8229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07" charset="0"/>
                <a:ea typeface="ＭＳ Ｐゴシック" pitchFamily="-107" charset="-128"/>
              </a:defRPr>
            </a:lvl1pPr>
          </a:lstStyle>
          <a:p>
            <a:pPr defTabSz="914400" fontAlgn="base">
              <a:spcBef>
                <a:spcPct val="0"/>
              </a:spcBef>
              <a:spcAft>
                <a:spcPct val="0"/>
              </a:spcAft>
              <a:defRPr/>
            </a:pPr>
            <a:fld id="{BAB8AFF2-9953-48C0-B4F5-BAFADE413F80}" type="datetime1">
              <a:rPr lang="en-US"/>
              <a:pPr defTabSz="914400" fontAlgn="base">
                <a:spcBef>
                  <a:spcPct val="0"/>
                </a:spcBef>
                <a:spcAft>
                  <a:spcPct val="0"/>
                </a:spcAft>
                <a:defRPr/>
              </a:pPr>
              <a:t>9/23/2014</a:t>
            </a:fld>
            <a:endParaRPr lang="en-US"/>
          </a:p>
        </p:txBody>
      </p:sp>
      <p:sp>
        <p:nvSpPr>
          <p:cNvPr id="1029" name="Rectangle 5"/>
          <p:cNvSpPr>
            <a:spLocks noGrp="1" noChangeArrowheads="1"/>
          </p:cNvSpPr>
          <p:nvPr>
            <p:ph type="ftr" sz="quarter" idx="3"/>
          </p:nvPr>
        </p:nvSpPr>
        <p:spPr bwMode="auto">
          <a:xfrm>
            <a:off x="2362200" y="6477000"/>
            <a:ext cx="4419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000000"/>
                </a:solidFill>
                <a:latin typeface="Times New Roman" pitchFamily="-107" charset="0"/>
                <a:ea typeface="+mn-ea"/>
              </a:defRPr>
            </a:lvl1pPr>
          </a:lstStyle>
          <a:p>
            <a:pPr defTabSz="914400" fontAlgn="base">
              <a:spcBef>
                <a:spcPct val="0"/>
              </a:spcBef>
              <a:spcAft>
                <a:spcPct val="0"/>
              </a:spcAft>
              <a:defRPr/>
            </a:pPr>
            <a:r>
              <a:rPr lang="en-US"/>
              <a:t>Nicola J. Fox</a:t>
            </a:r>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07" charset="0"/>
                <a:ea typeface="ＭＳ Ｐゴシック" pitchFamily="-107" charset="-128"/>
              </a:defRPr>
            </a:lvl1pPr>
          </a:lstStyle>
          <a:p>
            <a:pPr defTabSz="914400" fontAlgn="base">
              <a:spcBef>
                <a:spcPct val="0"/>
              </a:spcBef>
              <a:spcAft>
                <a:spcPct val="0"/>
              </a:spcAft>
              <a:defRPr/>
            </a:pPr>
            <a:fld id="{74504FCD-7F72-4751-BDEC-60D2DB273E75}" type="slidenum">
              <a:rPr lang="en-US"/>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41094999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p:txStyles>
    <p:title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E489457-EF4A-4941-B90E-72996469F4DB}" type="datetimeFigureOut">
              <a:rPr lang="en-US" smtClean="0">
                <a:solidFill>
                  <a:prstClr val="black">
                    <a:tint val="75000"/>
                  </a:prstClr>
                </a:solidFill>
              </a:rPr>
              <a:pPr defTabSz="914400"/>
              <a:t>9/23/2014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A3A5AA7-56D6-402D-9E2A-88C0874610E8}"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64272506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4502"/>
            <a:ext cx="6781800" cy="771797"/>
          </a:xfrm>
        </p:spPr>
        <p:txBody>
          <a:bodyPr/>
          <a:lstStyle/>
          <a:p>
            <a:r>
              <a:rPr lang="en-US" sz="2400" dirty="0"/>
              <a:t>Preliminary In-Person SWG meeting agenda </a:t>
            </a:r>
            <a:br>
              <a:rPr lang="en-US" sz="2400" dirty="0"/>
            </a:br>
            <a:r>
              <a:rPr lang="en-US" sz="2400" dirty="0" smtClean="0"/>
              <a:t>(1 </a:t>
            </a:r>
            <a:r>
              <a:rPr lang="en-US" sz="2400" dirty="0"/>
              <a:t>of 3)</a:t>
            </a:r>
          </a:p>
        </p:txBody>
      </p:sp>
      <p:sp>
        <p:nvSpPr>
          <p:cNvPr id="3" name="Content Placeholder 2"/>
          <p:cNvSpPr>
            <a:spLocks noGrp="1"/>
          </p:cNvSpPr>
          <p:nvPr>
            <p:ph idx="1"/>
          </p:nvPr>
        </p:nvSpPr>
        <p:spPr>
          <a:xfrm>
            <a:off x="400593" y="1010194"/>
            <a:ext cx="8360229" cy="5162006"/>
          </a:xfrm>
        </p:spPr>
        <p:txBody>
          <a:bodyPr/>
          <a:lstStyle/>
          <a:p>
            <a:r>
              <a:rPr lang="en-US" sz="1400" dirty="0" smtClean="0"/>
              <a:t>23 September (Tuesday AM)</a:t>
            </a:r>
          </a:p>
          <a:p>
            <a:pPr lvl="1"/>
            <a:r>
              <a:rPr lang="en-US" sz="1400" dirty="0" smtClean="0">
                <a:solidFill>
                  <a:schemeClr val="accent2"/>
                </a:solidFill>
              </a:rPr>
              <a:t>8:30  Agenda, purposes, general discussions.</a:t>
            </a:r>
          </a:p>
          <a:p>
            <a:pPr lvl="1"/>
            <a:r>
              <a:rPr lang="en-US" sz="1400" dirty="0" smtClean="0">
                <a:solidFill>
                  <a:schemeClr val="accent2"/>
                </a:solidFill>
              </a:rPr>
              <a:t>8:45 Mission Status (Reynolds speaking for Reynolds and Kirby) </a:t>
            </a:r>
          </a:p>
          <a:p>
            <a:pPr lvl="1"/>
            <a:r>
              <a:rPr lang="en-US" sz="1400" dirty="0" smtClean="0">
                <a:solidFill>
                  <a:schemeClr val="accent2"/>
                </a:solidFill>
              </a:rPr>
              <a:t>9:00  PI Team SOC and Data Status (PI representatives)</a:t>
            </a:r>
          </a:p>
          <a:p>
            <a:pPr lvl="2"/>
            <a:r>
              <a:rPr lang="en-US" sz="1400" dirty="0" smtClean="0"/>
              <a:t>Where are you now on data generation and data quality?</a:t>
            </a:r>
          </a:p>
          <a:p>
            <a:pPr lvl="2"/>
            <a:r>
              <a:rPr lang="en-US" sz="1400" dirty="0" smtClean="0"/>
              <a:t>Where do you expect to be by 31 October 2014 on promised deliveries</a:t>
            </a:r>
          </a:p>
          <a:p>
            <a:pPr lvl="1"/>
            <a:r>
              <a:rPr lang="en-US" sz="1400" dirty="0" smtClean="0">
                <a:solidFill>
                  <a:schemeClr val="accent2"/>
                </a:solidFill>
              </a:rPr>
              <a:t>9:30  Independent Assessment on accessibility (Sibeck et al.)</a:t>
            </a:r>
          </a:p>
          <a:p>
            <a:pPr lvl="1"/>
            <a:r>
              <a:rPr lang="en-US" sz="1400" dirty="0" smtClean="0">
                <a:solidFill>
                  <a:schemeClr val="accent2"/>
                </a:solidFill>
              </a:rPr>
              <a:t>9:45 Archiving</a:t>
            </a:r>
          </a:p>
          <a:p>
            <a:pPr lvl="2"/>
            <a:r>
              <a:rPr lang="en-US" sz="1400" dirty="0" smtClean="0"/>
              <a:t>Mission Archiving Plan (Barnes)</a:t>
            </a:r>
          </a:p>
          <a:p>
            <a:pPr lvl="2"/>
            <a:r>
              <a:rPr lang="en-US" sz="1400" dirty="0" smtClean="0"/>
              <a:t>Status of </a:t>
            </a:r>
            <a:r>
              <a:rPr lang="en-US" sz="1400" dirty="0" err="1" smtClean="0"/>
              <a:t>CDAWeb</a:t>
            </a:r>
            <a:r>
              <a:rPr lang="en-US" sz="1400" dirty="0" smtClean="0"/>
              <a:t> Capturing of Data (McGuire)</a:t>
            </a:r>
          </a:p>
          <a:p>
            <a:pPr lvl="1"/>
            <a:r>
              <a:rPr lang="en-US" sz="1400" dirty="0" smtClean="0">
                <a:solidFill>
                  <a:schemeClr val="accent2"/>
                </a:solidFill>
              </a:rPr>
              <a:t>10:05 Break</a:t>
            </a:r>
          </a:p>
          <a:p>
            <a:pPr lvl="1"/>
            <a:r>
              <a:rPr lang="en-US" sz="1400" dirty="0" smtClean="0">
                <a:solidFill>
                  <a:schemeClr val="accent2"/>
                </a:solidFill>
              </a:rPr>
              <a:t>10:30 Introduction to Preparations for Extended Mission. (Mauk et al.)</a:t>
            </a:r>
          </a:p>
          <a:p>
            <a:pPr lvl="1"/>
            <a:r>
              <a:rPr lang="en-US" sz="1400" dirty="0" smtClean="0">
                <a:solidFill>
                  <a:schemeClr val="accent2"/>
                </a:solidFill>
              </a:rPr>
              <a:t>10:40  MMS: Brief description of MMS orbits </a:t>
            </a:r>
            <a:r>
              <a:rPr lang="en-US" sz="1400" dirty="0">
                <a:solidFill>
                  <a:schemeClr val="accent2"/>
                </a:solidFill>
              </a:rPr>
              <a:t>(</a:t>
            </a:r>
            <a:r>
              <a:rPr lang="en-US" sz="1400" dirty="0" smtClean="0">
                <a:solidFill>
                  <a:schemeClr val="accent2"/>
                </a:solidFill>
              </a:rPr>
              <a:t>Mauk); Burch’s presentation on Wednesday AM.</a:t>
            </a:r>
          </a:p>
          <a:p>
            <a:pPr lvl="1"/>
            <a:r>
              <a:rPr lang="en-US" sz="1400" dirty="0" smtClean="0">
                <a:solidFill>
                  <a:schemeClr val="accent2"/>
                </a:solidFill>
              </a:rPr>
              <a:t>10:45 ERG Status and capabilities (</a:t>
            </a:r>
            <a:r>
              <a:rPr lang="en-US" sz="1400" dirty="0" err="1" smtClean="0">
                <a:solidFill>
                  <a:schemeClr val="accent2"/>
                </a:solidFill>
              </a:rPr>
              <a:t>Ayako</a:t>
            </a:r>
            <a:r>
              <a:rPr lang="en-US" sz="1400" dirty="0" smtClean="0">
                <a:solidFill>
                  <a:schemeClr val="accent2"/>
                </a:solidFill>
              </a:rPr>
              <a:t> Matsuoka, Takahashi)</a:t>
            </a:r>
          </a:p>
          <a:p>
            <a:pPr lvl="1"/>
            <a:r>
              <a:rPr lang="en-US" sz="1400" dirty="0" smtClean="0">
                <a:solidFill>
                  <a:schemeClr val="accent2"/>
                </a:solidFill>
              </a:rPr>
              <a:t>11:05 Status </a:t>
            </a:r>
            <a:r>
              <a:rPr lang="en-US" sz="1400" dirty="0">
                <a:solidFill>
                  <a:schemeClr val="accent2"/>
                </a:solidFill>
              </a:rPr>
              <a:t>of </a:t>
            </a:r>
            <a:r>
              <a:rPr lang="en-US" sz="1400" dirty="0" smtClean="0">
                <a:solidFill>
                  <a:schemeClr val="accent2"/>
                </a:solidFill>
              </a:rPr>
              <a:t>orbit </a:t>
            </a:r>
            <a:r>
              <a:rPr lang="en-US" sz="1400" dirty="0">
                <a:solidFill>
                  <a:schemeClr val="accent2"/>
                </a:solidFill>
              </a:rPr>
              <a:t>evolution and orbit tweaking studies (Tom S. and Fazle S</a:t>
            </a:r>
            <a:r>
              <a:rPr lang="en-US" sz="1400" dirty="0" smtClean="0">
                <a:solidFill>
                  <a:schemeClr val="accent2"/>
                </a:solidFill>
              </a:rPr>
              <a:t>.)</a:t>
            </a:r>
          </a:p>
          <a:p>
            <a:pPr lvl="1"/>
            <a:r>
              <a:rPr lang="en-US" sz="1400" dirty="0" smtClean="0">
                <a:solidFill>
                  <a:schemeClr val="accent2"/>
                </a:solidFill>
              </a:rPr>
              <a:t>11:25 Instrument status + What flexibility do the instrument teams have in modifying the instrument operations for Extended Mission purposes? (PI Representatives)</a:t>
            </a:r>
          </a:p>
          <a:p>
            <a:pPr lvl="1"/>
            <a:r>
              <a:rPr lang="en-US" sz="1400" dirty="0" smtClean="0">
                <a:solidFill>
                  <a:schemeClr val="accent2"/>
                </a:solidFill>
              </a:rPr>
              <a:t>12:15 Discussion of Extended Mission resources.</a:t>
            </a:r>
          </a:p>
          <a:p>
            <a:pPr lvl="1"/>
            <a:r>
              <a:rPr lang="en-US" sz="1400" dirty="0" smtClean="0">
                <a:solidFill>
                  <a:schemeClr val="accent2"/>
                </a:solidFill>
              </a:rPr>
              <a:t>12:30 Lunch</a:t>
            </a:r>
          </a:p>
        </p:txBody>
      </p:sp>
      <p:sp>
        <p:nvSpPr>
          <p:cNvPr id="4" name="Slide Number Placeholder 3"/>
          <p:cNvSpPr>
            <a:spLocks noGrp="1"/>
          </p:cNvSpPr>
          <p:nvPr>
            <p:ph type="sldNum" sz="quarter" idx="12"/>
          </p:nvPr>
        </p:nvSpPr>
        <p:spPr>
          <a:xfrm>
            <a:off x="6588035" y="6346914"/>
            <a:ext cx="2133600" cy="476250"/>
          </a:xfrm>
        </p:spPr>
        <p:txBody>
          <a:bodyPr/>
          <a:lstStyle/>
          <a:p>
            <a:pPr>
              <a:defRPr/>
            </a:pPr>
            <a:fld id="{1DA0E6F9-F4BA-4A72-A191-5C208FDDA845}" type="slidenum">
              <a:rPr lang="en-US" smtClean="0">
                <a:solidFill>
                  <a:srgbClr val="000000"/>
                </a:solidFill>
              </a:rPr>
              <a:pPr>
                <a:defRPr/>
              </a:pPr>
              <a:t>1</a:t>
            </a:fld>
            <a:endParaRPr lang="en-US">
              <a:solidFill>
                <a:srgbClr val="000000"/>
              </a:solidFill>
            </a:endParaRPr>
          </a:p>
        </p:txBody>
      </p:sp>
    </p:spTree>
    <p:extLst>
      <p:ext uri="{BB962C8B-B14F-4D97-AF65-F5344CB8AC3E}">
        <p14:creationId xmlns:p14="http://schemas.microsoft.com/office/powerpoint/2010/main" val="3035334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
            <a:ext cx="6781800" cy="762000"/>
          </a:xfrm>
        </p:spPr>
        <p:txBody>
          <a:bodyPr/>
          <a:lstStyle/>
          <a:p>
            <a:r>
              <a:rPr lang="en-US" sz="2400" dirty="0" smtClean="0"/>
              <a:t>Short Presentations </a:t>
            </a:r>
            <a:r>
              <a:rPr lang="en-US" sz="2400" dirty="0" smtClean="0">
                <a:solidFill>
                  <a:srgbClr val="FF0000"/>
                </a:solidFill>
              </a:rPr>
              <a:t>(2 of 4)</a:t>
            </a:r>
            <a:r>
              <a:rPr lang="en-US" sz="2400" dirty="0" smtClean="0"/>
              <a:t/>
            </a:r>
            <a:br>
              <a:rPr lang="en-US" sz="2400" dirty="0" smtClean="0"/>
            </a:br>
            <a:r>
              <a:rPr lang="en-US" sz="2400" dirty="0" smtClean="0"/>
              <a:t>( 2 slides)</a:t>
            </a:r>
            <a:endParaRPr lang="en-US" sz="2400" dirty="0"/>
          </a:p>
        </p:txBody>
      </p:sp>
      <p:sp>
        <p:nvSpPr>
          <p:cNvPr id="3" name="Content Placeholder 2"/>
          <p:cNvSpPr>
            <a:spLocks noGrp="1"/>
          </p:cNvSpPr>
          <p:nvPr>
            <p:ph idx="1"/>
          </p:nvPr>
        </p:nvSpPr>
        <p:spPr>
          <a:xfrm>
            <a:off x="457200" y="944685"/>
            <a:ext cx="8229600" cy="5443589"/>
          </a:xfrm>
        </p:spPr>
        <p:txBody>
          <a:bodyPr/>
          <a:lstStyle/>
          <a:p>
            <a:pPr>
              <a:spcBef>
                <a:spcPts val="0"/>
              </a:spcBef>
              <a:spcAft>
                <a:spcPts val="600"/>
              </a:spcAft>
            </a:pPr>
            <a:r>
              <a:rPr lang="en-US" sz="1200" dirty="0" smtClean="0"/>
              <a:t>Theme #2: Three-dimensional VLF and ULF waves (Kletzing and Hudson)</a:t>
            </a:r>
          </a:p>
          <a:p>
            <a:pPr lvl="1">
              <a:spcBef>
                <a:spcPts val="0"/>
              </a:spcBef>
              <a:spcAft>
                <a:spcPts val="600"/>
              </a:spcAft>
            </a:pPr>
            <a:r>
              <a:rPr lang="en-US" sz="1200" u="sng" dirty="0">
                <a:solidFill>
                  <a:schemeClr val="accent2"/>
                </a:solidFill>
              </a:rPr>
              <a:t>Hudson</a:t>
            </a:r>
            <a:r>
              <a:rPr lang="en-US" sz="1200" dirty="0">
                <a:solidFill>
                  <a:schemeClr val="accent2"/>
                </a:solidFill>
              </a:rPr>
              <a:t>: </a:t>
            </a:r>
            <a:r>
              <a:rPr lang="en-US" sz="1200" dirty="0" smtClean="0">
                <a:solidFill>
                  <a:schemeClr val="accent2"/>
                </a:solidFill>
              </a:rPr>
              <a:t>Description: Modeling ULF waves</a:t>
            </a:r>
            <a:r>
              <a:rPr lang="en-US" sz="1200" dirty="0">
                <a:solidFill>
                  <a:schemeClr val="accent2"/>
                </a:solidFill>
              </a:rPr>
              <a:t>, and comparison with </a:t>
            </a:r>
            <a:r>
              <a:rPr lang="en-US" sz="1200" dirty="0" smtClean="0">
                <a:solidFill>
                  <a:schemeClr val="accent2"/>
                </a:solidFill>
              </a:rPr>
              <a:t>observations in </a:t>
            </a:r>
            <a:r>
              <a:rPr lang="en-US" sz="1200" dirty="0">
                <a:solidFill>
                  <a:schemeClr val="accent2"/>
                </a:solidFill>
              </a:rPr>
              <a:t>particular for the 8 </a:t>
            </a:r>
            <a:r>
              <a:rPr lang="en-US" sz="1200" dirty="0" err="1" smtClean="0">
                <a:solidFill>
                  <a:schemeClr val="accent2"/>
                </a:solidFill>
              </a:rPr>
              <a:t>oct</a:t>
            </a:r>
            <a:r>
              <a:rPr lang="en-US" sz="1200" dirty="0" smtClean="0">
                <a:solidFill>
                  <a:schemeClr val="accent2"/>
                </a:solidFill>
              </a:rPr>
              <a:t> 2013 event</a:t>
            </a:r>
          </a:p>
          <a:p>
            <a:pPr lvl="1">
              <a:spcBef>
                <a:spcPts val="0"/>
              </a:spcBef>
              <a:spcAft>
                <a:spcPts val="600"/>
              </a:spcAft>
            </a:pPr>
            <a:r>
              <a:rPr lang="en-US" sz="1200" u="sng" dirty="0" smtClean="0">
                <a:solidFill>
                  <a:schemeClr val="accent2"/>
                </a:solidFill>
              </a:rPr>
              <a:t>W. </a:t>
            </a:r>
            <a:r>
              <a:rPr lang="en-US" sz="1200" u="sng" dirty="0">
                <a:solidFill>
                  <a:schemeClr val="accent2"/>
                </a:solidFill>
              </a:rPr>
              <a:t>Li 1</a:t>
            </a:r>
            <a:r>
              <a:rPr lang="en-US" sz="1200" dirty="0">
                <a:solidFill>
                  <a:schemeClr val="accent2"/>
                </a:solidFill>
              </a:rPr>
              <a:t>: Statistical analysis of hiss wave spectrum from the EMFISIS wave </a:t>
            </a:r>
            <a:r>
              <a:rPr lang="en-US" sz="1200" dirty="0" smtClean="0">
                <a:solidFill>
                  <a:schemeClr val="accent2"/>
                </a:solidFill>
              </a:rPr>
              <a:t>data</a:t>
            </a:r>
          </a:p>
          <a:p>
            <a:pPr lvl="1">
              <a:spcBef>
                <a:spcPts val="0"/>
              </a:spcBef>
              <a:spcAft>
                <a:spcPts val="600"/>
              </a:spcAft>
            </a:pPr>
            <a:r>
              <a:rPr lang="en-US" sz="1200" u="sng" dirty="0" smtClean="0">
                <a:solidFill>
                  <a:schemeClr val="accent2"/>
                </a:solidFill>
              </a:rPr>
              <a:t>W. </a:t>
            </a:r>
            <a:r>
              <a:rPr lang="en-US" sz="1200" u="sng" dirty="0">
                <a:solidFill>
                  <a:schemeClr val="accent2"/>
                </a:solidFill>
              </a:rPr>
              <a:t>Li 2</a:t>
            </a:r>
            <a:r>
              <a:rPr lang="en-US" sz="1200" dirty="0">
                <a:solidFill>
                  <a:schemeClr val="accent2"/>
                </a:solidFill>
              </a:rPr>
              <a:t>: Evidence of </a:t>
            </a:r>
            <a:r>
              <a:rPr lang="en-US" sz="1200" dirty="0" err="1">
                <a:solidFill>
                  <a:schemeClr val="accent2"/>
                </a:solidFill>
              </a:rPr>
              <a:t>plasmaspheric</a:t>
            </a:r>
            <a:r>
              <a:rPr lang="en-US" sz="1200" dirty="0">
                <a:solidFill>
                  <a:schemeClr val="accent2"/>
                </a:solidFill>
              </a:rPr>
              <a:t> hiss originated from chorus: Coordinated Van </a:t>
            </a:r>
            <a:r>
              <a:rPr lang="en-US" sz="1200" dirty="0" smtClean="0">
                <a:solidFill>
                  <a:schemeClr val="accent2"/>
                </a:solidFill>
              </a:rPr>
              <a:t>Allen Probes </a:t>
            </a:r>
            <a:r>
              <a:rPr lang="en-US" sz="1200" dirty="0">
                <a:solidFill>
                  <a:schemeClr val="accent2"/>
                </a:solidFill>
              </a:rPr>
              <a:t>and THEMIS </a:t>
            </a:r>
            <a:r>
              <a:rPr lang="en-US" sz="1200" dirty="0" smtClean="0">
                <a:solidFill>
                  <a:schemeClr val="accent2"/>
                </a:solidFill>
              </a:rPr>
              <a:t>observations</a:t>
            </a:r>
          </a:p>
          <a:p>
            <a:pPr lvl="1">
              <a:spcBef>
                <a:spcPts val="0"/>
              </a:spcBef>
              <a:spcAft>
                <a:spcPts val="600"/>
              </a:spcAft>
            </a:pPr>
            <a:r>
              <a:rPr lang="en-US" sz="1200" u="sng" dirty="0" smtClean="0">
                <a:solidFill>
                  <a:schemeClr val="accent2"/>
                </a:solidFill>
              </a:rPr>
              <a:t>Takahashi</a:t>
            </a:r>
            <a:r>
              <a:rPr lang="en-US" sz="1200" dirty="0" smtClean="0">
                <a:solidFill>
                  <a:schemeClr val="accent2"/>
                </a:solidFill>
              </a:rPr>
              <a:t>: Orbit evolution impacts on the diagnosis of ULF wave parameters</a:t>
            </a:r>
          </a:p>
          <a:p>
            <a:pPr lvl="1">
              <a:spcBef>
                <a:spcPts val="0"/>
              </a:spcBef>
              <a:spcAft>
                <a:spcPts val="600"/>
              </a:spcAft>
            </a:pPr>
            <a:r>
              <a:rPr lang="en-US" sz="1200" u="sng" dirty="0">
                <a:solidFill>
                  <a:schemeClr val="accent2"/>
                </a:solidFill>
              </a:rPr>
              <a:t>G. </a:t>
            </a:r>
            <a:r>
              <a:rPr lang="en-US" sz="1200" u="sng" dirty="0" err="1">
                <a:solidFill>
                  <a:schemeClr val="accent2"/>
                </a:solidFill>
              </a:rPr>
              <a:t>Khazanov</a:t>
            </a:r>
            <a:r>
              <a:rPr lang="en-US" sz="1200" u="sng" dirty="0">
                <a:solidFill>
                  <a:schemeClr val="accent2"/>
                </a:solidFill>
              </a:rPr>
              <a:t>:  </a:t>
            </a:r>
            <a:r>
              <a:rPr lang="en-US" sz="1200" dirty="0">
                <a:solidFill>
                  <a:schemeClr val="accent2"/>
                </a:solidFill>
              </a:rPr>
              <a:t>Nonlinear Plasma Wave </a:t>
            </a:r>
            <a:r>
              <a:rPr lang="en-US" sz="1200" dirty="0" smtClean="0">
                <a:solidFill>
                  <a:schemeClr val="accent2"/>
                </a:solidFill>
              </a:rPr>
              <a:t>Coupling in </a:t>
            </a:r>
            <a:r>
              <a:rPr lang="en-US" sz="1200" dirty="0">
                <a:solidFill>
                  <a:schemeClr val="accent2"/>
                </a:solidFill>
              </a:rPr>
              <a:t>the Inner Magnetosphere</a:t>
            </a:r>
          </a:p>
          <a:p>
            <a:pPr lvl="1">
              <a:spcBef>
                <a:spcPts val="0"/>
              </a:spcBef>
              <a:spcAft>
                <a:spcPts val="600"/>
              </a:spcAft>
            </a:pPr>
            <a:r>
              <a:rPr lang="en-US" sz="1200" u="sng" dirty="0" smtClean="0">
                <a:solidFill>
                  <a:schemeClr val="accent2"/>
                </a:solidFill>
              </a:rPr>
              <a:t>J. </a:t>
            </a:r>
            <a:r>
              <a:rPr lang="en-US" sz="1200" u="sng" dirty="0">
                <a:solidFill>
                  <a:schemeClr val="accent2"/>
                </a:solidFill>
              </a:rPr>
              <a:t>W</a:t>
            </a:r>
            <a:r>
              <a:rPr lang="en-US" sz="1200" u="sng" dirty="0" smtClean="0">
                <a:solidFill>
                  <a:schemeClr val="accent2"/>
                </a:solidFill>
              </a:rPr>
              <a:t>ygant: </a:t>
            </a:r>
            <a:r>
              <a:rPr lang="en-US" sz="1200" dirty="0" smtClean="0">
                <a:solidFill>
                  <a:schemeClr val="accent2"/>
                </a:solidFill>
              </a:rPr>
              <a:t>ULF Electric Field Measurements</a:t>
            </a:r>
          </a:p>
          <a:p>
            <a:pPr lvl="1">
              <a:spcBef>
                <a:spcPts val="0"/>
              </a:spcBef>
              <a:spcAft>
                <a:spcPts val="600"/>
              </a:spcAft>
            </a:pPr>
            <a:r>
              <a:rPr lang="en-US" sz="1200" u="sng" dirty="0" smtClean="0">
                <a:solidFill>
                  <a:schemeClr val="accent2"/>
                </a:solidFill>
              </a:rPr>
              <a:t>X. </a:t>
            </a:r>
            <a:r>
              <a:rPr lang="en-US" sz="1200" u="sng" dirty="0">
                <a:solidFill>
                  <a:schemeClr val="accent2"/>
                </a:solidFill>
              </a:rPr>
              <a:t>Li</a:t>
            </a:r>
            <a:r>
              <a:rPr lang="en-US" sz="1200" dirty="0">
                <a:solidFill>
                  <a:schemeClr val="accent2"/>
                </a:solidFill>
              </a:rPr>
              <a:t>: Dynamic features of </a:t>
            </a:r>
            <a:r>
              <a:rPr lang="en-US" sz="1200" dirty="0" err="1">
                <a:solidFill>
                  <a:schemeClr val="accent2"/>
                </a:solidFill>
              </a:rPr>
              <a:t>plasmapause</a:t>
            </a:r>
            <a:r>
              <a:rPr lang="en-US" sz="1200" dirty="0">
                <a:solidFill>
                  <a:schemeClr val="accent2"/>
                </a:solidFill>
              </a:rPr>
              <a:t> revealed by in situ measurements from Van </a:t>
            </a:r>
            <a:r>
              <a:rPr lang="en-US" sz="1200" dirty="0" smtClean="0">
                <a:solidFill>
                  <a:schemeClr val="accent2"/>
                </a:solidFill>
              </a:rPr>
              <a:t>Allen and </a:t>
            </a:r>
            <a:r>
              <a:rPr lang="en-US" sz="1200" dirty="0">
                <a:solidFill>
                  <a:schemeClr val="accent2"/>
                </a:solidFill>
              </a:rPr>
              <a:t>THEMIS </a:t>
            </a:r>
            <a:r>
              <a:rPr lang="en-US" sz="1200" dirty="0" smtClean="0">
                <a:solidFill>
                  <a:schemeClr val="accent2"/>
                </a:solidFill>
              </a:rPr>
              <a:t>Probes</a:t>
            </a:r>
          </a:p>
          <a:p>
            <a:pPr lvl="1">
              <a:spcBef>
                <a:spcPts val="0"/>
              </a:spcBef>
              <a:spcAft>
                <a:spcPts val="600"/>
              </a:spcAft>
            </a:pPr>
            <a:r>
              <a:rPr lang="en-US" sz="1200" u="sng" dirty="0" err="1" smtClean="0">
                <a:solidFill>
                  <a:schemeClr val="accent2"/>
                </a:solidFill>
              </a:rPr>
              <a:t>Motoba</a:t>
            </a:r>
            <a:r>
              <a:rPr lang="en-US" sz="1200" dirty="0" smtClean="0">
                <a:solidFill>
                  <a:schemeClr val="accent2"/>
                </a:solidFill>
              </a:rPr>
              <a:t>: </a:t>
            </a:r>
            <a:r>
              <a:rPr lang="en-US" sz="1200" dirty="0" err="1" smtClean="0">
                <a:solidFill>
                  <a:schemeClr val="accent2"/>
                </a:solidFill>
              </a:rPr>
              <a:t>SuperMAG</a:t>
            </a:r>
            <a:r>
              <a:rPr lang="en-US" sz="1200" dirty="0" smtClean="0">
                <a:solidFill>
                  <a:schemeClr val="accent2"/>
                </a:solidFill>
              </a:rPr>
              <a:t> ULF Data Products.</a:t>
            </a:r>
          </a:p>
          <a:p>
            <a:pPr lvl="1">
              <a:spcBef>
                <a:spcPts val="0"/>
              </a:spcBef>
              <a:spcAft>
                <a:spcPts val="600"/>
              </a:spcAft>
            </a:pPr>
            <a:endParaRPr lang="en-US" sz="1200" dirty="0" smtClean="0">
              <a:solidFill>
                <a:schemeClr val="accent2"/>
              </a:solidFill>
            </a:endParaRPr>
          </a:p>
          <a:p>
            <a:pPr lvl="1">
              <a:spcBef>
                <a:spcPts val="0"/>
              </a:spcBef>
              <a:spcAft>
                <a:spcPts val="600"/>
              </a:spcAft>
            </a:pPr>
            <a:endParaRPr lang="en-US" sz="1200" dirty="0" smtClean="0">
              <a:solidFill>
                <a:srgbClr val="0070C0"/>
              </a:solidFill>
            </a:endParaRPr>
          </a:p>
          <a:p>
            <a:pPr lvl="1">
              <a:spcBef>
                <a:spcPts val="0"/>
              </a:spcBef>
              <a:spcAft>
                <a:spcPts val="600"/>
              </a:spcAft>
            </a:pPr>
            <a:endParaRPr lang="en-US" sz="1200" dirty="0" smtClean="0">
              <a:solidFill>
                <a:srgbClr val="0070C0"/>
              </a:solidFill>
            </a:endParaRPr>
          </a:p>
          <a:p>
            <a:pPr lvl="1">
              <a:spcBef>
                <a:spcPts val="0"/>
              </a:spcBef>
              <a:spcAft>
                <a:spcPts val="600"/>
              </a:spcAft>
            </a:pPr>
            <a:endParaRPr lang="en-US" sz="1200" dirty="0">
              <a:solidFill>
                <a:srgbClr val="0070C0"/>
              </a:solidFill>
            </a:endParaRPr>
          </a:p>
        </p:txBody>
      </p:sp>
      <p:sp>
        <p:nvSpPr>
          <p:cNvPr id="4" name="Slide Number Placeholder 3"/>
          <p:cNvSpPr>
            <a:spLocks noGrp="1"/>
          </p:cNvSpPr>
          <p:nvPr>
            <p:ph type="sldNum" sz="quarter" idx="12"/>
          </p:nvPr>
        </p:nvSpPr>
        <p:spPr>
          <a:xfrm>
            <a:off x="6553200" y="6381750"/>
            <a:ext cx="2133600" cy="341267"/>
          </a:xfrm>
        </p:spPr>
        <p:txBody>
          <a:bodyPr/>
          <a:lstStyle/>
          <a:p>
            <a:pPr>
              <a:defRPr/>
            </a:pPr>
            <a:fld id="{1DA0E6F9-F4BA-4A72-A191-5C208FDDA845}"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180215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
            <a:ext cx="6781800" cy="762000"/>
          </a:xfrm>
        </p:spPr>
        <p:txBody>
          <a:bodyPr/>
          <a:lstStyle/>
          <a:p>
            <a:r>
              <a:rPr lang="en-US" sz="2400" dirty="0" smtClean="0"/>
              <a:t>Short Presentations </a:t>
            </a:r>
            <a:r>
              <a:rPr lang="en-US" sz="2400" dirty="0" smtClean="0">
                <a:solidFill>
                  <a:srgbClr val="FF0000"/>
                </a:solidFill>
              </a:rPr>
              <a:t>(3 of 4)</a:t>
            </a:r>
            <a:r>
              <a:rPr lang="en-US" sz="2400" dirty="0" smtClean="0"/>
              <a:t/>
            </a:r>
            <a:br>
              <a:rPr lang="en-US" sz="2400" dirty="0" smtClean="0"/>
            </a:br>
            <a:r>
              <a:rPr lang="en-US" sz="2400" dirty="0" smtClean="0"/>
              <a:t>(2 slides)</a:t>
            </a:r>
            <a:endParaRPr lang="en-US" sz="2400" dirty="0"/>
          </a:p>
        </p:txBody>
      </p:sp>
      <p:sp>
        <p:nvSpPr>
          <p:cNvPr id="3" name="Content Placeholder 2"/>
          <p:cNvSpPr>
            <a:spLocks noGrp="1"/>
          </p:cNvSpPr>
          <p:nvPr>
            <p:ph idx="1"/>
          </p:nvPr>
        </p:nvSpPr>
        <p:spPr>
          <a:xfrm>
            <a:off x="457200" y="1045029"/>
            <a:ext cx="8229600" cy="5053693"/>
          </a:xfrm>
        </p:spPr>
        <p:txBody>
          <a:bodyPr/>
          <a:lstStyle/>
          <a:p>
            <a:pPr>
              <a:spcBef>
                <a:spcPts val="0"/>
              </a:spcBef>
              <a:spcAft>
                <a:spcPts val="600"/>
              </a:spcAft>
            </a:pPr>
            <a:r>
              <a:rPr lang="en-US" sz="1200" dirty="0"/>
              <a:t>Theme #3: Particle precipitation mechanisms (Spence and Thorne)</a:t>
            </a:r>
          </a:p>
          <a:p>
            <a:pPr lvl="1">
              <a:spcBef>
                <a:spcPts val="0"/>
              </a:spcBef>
              <a:spcAft>
                <a:spcPts val="600"/>
              </a:spcAft>
            </a:pPr>
            <a:r>
              <a:rPr lang="en-US" sz="1200" u="sng" dirty="0">
                <a:solidFill>
                  <a:schemeClr val="accent2"/>
                </a:solidFill>
              </a:rPr>
              <a:t>Breneman</a:t>
            </a:r>
            <a:r>
              <a:rPr lang="en-US" sz="1200" dirty="0">
                <a:solidFill>
                  <a:schemeClr val="accent2"/>
                </a:solidFill>
              </a:rPr>
              <a:t>: First Direct Experimental Measurement of loss cone scattering of energetic electrons by whistler mode hiss in the </a:t>
            </a:r>
            <a:r>
              <a:rPr lang="en-US" sz="1200" dirty="0" err="1">
                <a:solidFill>
                  <a:schemeClr val="accent2"/>
                </a:solidFill>
              </a:rPr>
              <a:t>plasmasphere</a:t>
            </a:r>
            <a:endParaRPr lang="en-US" sz="1200" dirty="0">
              <a:solidFill>
                <a:schemeClr val="accent2"/>
              </a:solidFill>
            </a:endParaRPr>
          </a:p>
          <a:p>
            <a:pPr lvl="1">
              <a:spcBef>
                <a:spcPts val="0"/>
              </a:spcBef>
              <a:spcAft>
                <a:spcPts val="600"/>
              </a:spcAft>
            </a:pPr>
            <a:r>
              <a:rPr lang="en-US" sz="1200" u="sng" dirty="0">
                <a:solidFill>
                  <a:schemeClr val="accent2"/>
                </a:solidFill>
              </a:rPr>
              <a:t>Kanekal</a:t>
            </a:r>
            <a:r>
              <a:rPr lang="en-US" sz="1200" dirty="0">
                <a:solidFill>
                  <a:schemeClr val="accent2"/>
                </a:solidFill>
              </a:rPr>
              <a:t>: </a:t>
            </a:r>
            <a:r>
              <a:rPr lang="en-US" sz="1200" dirty="0" err="1">
                <a:solidFill>
                  <a:schemeClr val="accent2"/>
                </a:solidFill>
              </a:rPr>
              <a:t>CeREs</a:t>
            </a:r>
            <a:r>
              <a:rPr lang="en-US" sz="1200" dirty="0">
                <a:solidFill>
                  <a:schemeClr val="accent2"/>
                </a:solidFill>
              </a:rPr>
              <a:t> - A Compact Radiation </a:t>
            </a:r>
            <a:r>
              <a:rPr lang="en-US" sz="1200" dirty="0" err="1">
                <a:solidFill>
                  <a:schemeClr val="accent2"/>
                </a:solidFill>
              </a:rPr>
              <a:t>bElt</a:t>
            </a:r>
            <a:r>
              <a:rPr lang="en-US" sz="1200" dirty="0">
                <a:solidFill>
                  <a:schemeClr val="accent2"/>
                </a:solidFill>
              </a:rPr>
              <a:t> Explorer and electron microbursts</a:t>
            </a:r>
          </a:p>
          <a:p>
            <a:pPr lvl="1">
              <a:spcBef>
                <a:spcPts val="0"/>
              </a:spcBef>
              <a:spcAft>
                <a:spcPts val="600"/>
              </a:spcAft>
            </a:pPr>
            <a:r>
              <a:rPr lang="en-US" sz="1200" u="sng" dirty="0">
                <a:solidFill>
                  <a:schemeClr val="accent2"/>
                </a:solidFill>
              </a:rPr>
              <a:t>Thorne</a:t>
            </a:r>
            <a:r>
              <a:rPr lang="en-US" sz="1200" dirty="0">
                <a:solidFill>
                  <a:schemeClr val="accent2"/>
                </a:solidFill>
              </a:rPr>
              <a:t>:  Does EMIC wave scattering lead to significant relativistic loss?</a:t>
            </a:r>
          </a:p>
          <a:p>
            <a:pPr lvl="1">
              <a:spcBef>
                <a:spcPts val="0"/>
              </a:spcBef>
              <a:spcAft>
                <a:spcPts val="600"/>
              </a:spcAft>
            </a:pPr>
            <a:r>
              <a:rPr lang="en-US" sz="1200" u="sng" dirty="0" smtClean="0">
                <a:solidFill>
                  <a:schemeClr val="accent2"/>
                </a:solidFill>
              </a:rPr>
              <a:t>Blake</a:t>
            </a:r>
            <a:r>
              <a:rPr lang="en-US" sz="1200" dirty="0">
                <a:solidFill>
                  <a:schemeClr val="accent2"/>
                </a:solidFill>
              </a:rPr>
              <a:t>: Description: An Air Force Project in LEO for precipitation</a:t>
            </a:r>
            <a:r>
              <a:rPr lang="en-US" sz="1200" dirty="0" smtClean="0">
                <a:solidFill>
                  <a:schemeClr val="accent2"/>
                </a:solidFill>
              </a:rPr>
              <a:t>.</a:t>
            </a:r>
          </a:p>
          <a:p>
            <a:pPr lvl="1">
              <a:spcBef>
                <a:spcPts val="0"/>
              </a:spcBef>
              <a:spcAft>
                <a:spcPts val="600"/>
              </a:spcAft>
            </a:pPr>
            <a:r>
              <a:rPr lang="en-US" sz="1200" u="sng" dirty="0" smtClean="0">
                <a:solidFill>
                  <a:schemeClr val="accent2"/>
                </a:solidFill>
              </a:rPr>
              <a:t>Mazur</a:t>
            </a:r>
            <a:r>
              <a:rPr lang="en-US" sz="1200" dirty="0">
                <a:solidFill>
                  <a:schemeClr val="accent2"/>
                </a:solidFill>
              </a:rPr>
              <a:t>: Responsive Environmental Assessment, Commercial Hosting Demonstration (</a:t>
            </a:r>
            <a:r>
              <a:rPr lang="en-US" sz="1200" dirty="0" smtClean="0">
                <a:solidFill>
                  <a:schemeClr val="accent2"/>
                </a:solidFill>
              </a:rPr>
              <a:t>REACH</a:t>
            </a:r>
            <a:r>
              <a:rPr lang="en-US" sz="1200" dirty="0">
                <a:solidFill>
                  <a:schemeClr val="accent2"/>
                </a:solidFill>
              </a:rPr>
              <a:t>)</a:t>
            </a:r>
            <a:endParaRPr lang="en-US" sz="1200" dirty="0" smtClean="0">
              <a:solidFill>
                <a:schemeClr val="accent2"/>
              </a:solidFill>
            </a:endParaRPr>
          </a:p>
          <a:p>
            <a:pPr lvl="1">
              <a:spcBef>
                <a:spcPts val="0"/>
              </a:spcBef>
              <a:spcAft>
                <a:spcPts val="600"/>
              </a:spcAft>
            </a:pPr>
            <a:r>
              <a:rPr lang="en-US" sz="1200" u="sng" dirty="0" smtClean="0">
                <a:solidFill>
                  <a:schemeClr val="accent2"/>
                </a:solidFill>
              </a:rPr>
              <a:t>Gerrard</a:t>
            </a:r>
            <a:r>
              <a:rPr lang="en-US" sz="1200" dirty="0" smtClean="0">
                <a:solidFill>
                  <a:schemeClr val="accent2"/>
                </a:solidFill>
              </a:rPr>
              <a:t>: Ring Current He-Ions: A summery of two years of observations and observations of Pc3-induced flux modulation</a:t>
            </a:r>
          </a:p>
          <a:p>
            <a:pPr>
              <a:spcBef>
                <a:spcPts val="0"/>
              </a:spcBef>
              <a:spcAft>
                <a:spcPts val="600"/>
              </a:spcAft>
            </a:pPr>
            <a:r>
              <a:rPr lang="en-US" sz="1200" dirty="0" smtClean="0"/>
              <a:t>Theme #4: CME vs. CIR driven dynamics (Baker and Lanzerotti)</a:t>
            </a:r>
          </a:p>
          <a:p>
            <a:pPr lvl="1">
              <a:spcBef>
                <a:spcPts val="0"/>
              </a:spcBef>
              <a:spcAft>
                <a:spcPts val="600"/>
              </a:spcAft>
            </a:pPr>
            <a:r>
              <a:rPr lang="en-US" sz="1200" u="sng" dirty="0" smtClean="0">
                <a:solidFill>
                  <a:schemeClr val="accent2"/>
                </a:solidFill>
              </a:rPr>
              <a:t>Baker</a:t>
            </a:r>
            <a:r>
              <a:rPr lang="en-US" sz="1200" dirty="0">
                <a:solidFill>
                  <a:schemeClr val="accent2"/>
                </a:solidFill>
              </a:rPr>
              <a:t>:  Comparison and contrast of CME-driven rad belt </a:t>
            </a:r>
            <a:r>
              <a:rPr lang="en-US" sz="1200" dirty="0" smtClean="0">
                <a:solidFill>
                  <a:schemeClr val="accent2"/>
                </a:solidFill>
              </a:rPr>
              <a:t>changes and </a:t>
            </a:r>
            <a:r>
              <a:rPr lang="en-US" sz="1200" dirty="0">
                <a:solidFill>
                  <a:schemeClr val="accent2"/>
                </a:solidFill>
              </a:rPr>
              <a:t>high-speed solar wind stream driven </a:t>
            </a:r>
            <a:r>
              <a:rPr lang="en-US" sz="1200" dirty="0" smtClean="0">
                <a:solidFill>
                  <a:schemeClr val="accent2"/>
                </a:solidFill>
              </a:rPr>
              <a:t>changes</a:t>
            </a:r>
          </a:p>
          <a:p>
            <a:pPr lvl="1">
              <a:spcBef>
                <a:spcPts val="0"/>
              </a:spcBef>
              <a:spcAft>
                <a:spcPts val="600"/>
              </a:spcAft>
            </a:pPr>
            <a:r>
              <a:rPr lang="en-US" sz="1200" u="sng" dirty="0" smtClean="0">
                <a:solidFill>
                  <a:schemeClr val="accent2"/>
                </a:solidFill>
              </a:rPr>
              <a:t>Claudepierre/Fennell</a:t>
            </a:r>
            <a:r>
              <a:rPr lang="en-US" sz="1200" dirty="0">
                <a:solidFill>
                  <a:schemeClr val="accent2"/>
                </a:solidFill>
              </a:rPr>
              <a:t>:  Internal Charging Hazards in Near-Earth Space during Solar Cycle 24 Maximum: </a:t>
            </a:r>
            <a:r>
              <a:rPr lang="en-US" sz="1200" dirty="0" smtClean="0">
                <a:solidFill>
                  <a:schemeClr val="accent2"/>
                </a:solidFill>
              </a:rPr>
              <a:t>Van Allen </a:t>
            </a:r>
            <a:r>
              <a:rPr lang="en-US" sz="1200" dirty="0">
                <a:solidFill>
                  <a:schemeClr val="accent2"/>
                </a:solidFill>
              </a:rPr>
              <a:t>Probes Measurements. </a:t>
            </a:r>
            <a:r>
              <a:rPr lang="en-US" sz="1200" dirty="0" smtClean="0">
                <a:solidFill>
                  <a:schemeClr val="accent2"/>
                </a:solidFill>
              </a:rPr>
              <a:t>(Work performed by </a:t>
            </a:r>
            <a:r>
              <a:rPr lang="en-US" sz="1200" dirty="0" err="1" smtClean="0">
                <a:solidFill>
                  <a:schemeClr val="accent2"/>
                </a:solidFill>
              </a:rPr>
              <a:t>Skov</a:t>
            </a:r>
            <a:r>
              <a:rPr lang="en-US" sz="1200" dirty="0" smtClean="0">
                <a:solidFill>
                  <a:schemeClr val="accent2"/>
                </a:solidFill>
              </a:rPr>
              <a:t> et al.)</a:t>
            </a:r>
          </a:p>
          <a:p>
            <a:pPr lvl="1">
              <a:spcBef>
                <a:spcPts val="0"/>
              </a:spcBef>
              <a:spcAft>
                <a:spcPts val="600"/>
              </a:spcAft>
            </a:pPr>
            <a:r>
              <a:rPr lang="en-US" sz="1200" u="sng" dirty="0" err="1" smtClean="0">
                <a:solidFill>
                  <a:schemeClr val="accent2"/>
                </a:solidFill>
              </a:rPr>
              <a:t>Jordanova</a:t>
            </a:r>
            <a:r>
              <a:rPr lang="en-US" sz="1200" dirty="0">
                <a:solidFill>
                  <a:schemeClr val="accent2"/>
                </a:solidFill>
              </a:rPr>
              <a:t>: Ring Current Dynamics During HSS-driven compared to CME-driven </a:t>
            </a:r>
            <a:r>
              <a:rPr lang="en-US" sz="1200" dirty="0" smtClean="0">
                <a:solidFill>
                  <a:schemeClr val="accent2"/>
                </a:solidFill>
              </a:rPr>
              <a:t>storms</a:t>
            </a:r>
          </a:p>
          <a:p>
            <a:pPr lvl="1">
              <a:spcBef>
                <a:spcPts val="0"/>
              </a:spcBef>
              <a:spcAft>
                <a:spcPts val="600"/>
              </a:spcAft>
            </a:pPr>
            <a:r>
              <a:rPr lang="en-US" sz="1200" u="sng" dirty="0">
                <a:solidFill>
                  <a:schemeClr val="accent2"/>
                </a:solidFill>
              </a:rPr>
              <a:t>X. Li</a:t>
            </a:r>
            <a:r>
              <a:rPr lang="en-US" sz="1200" dirty="0">
                <a:solidFill>
                  <a:schemeClr val="accent2"/>
                </a:solidFill>
              </a:rPr>
              <a:t>: Upper limit of MeV electrons in the inner belt bounded by Van </a:t>
            </a:r>
            <a:r>
              <a:rPr lang="en-US" sz="1200" dirty="0" smtClean="0">
                <a:solidFill>
                  <a:schemeClr val="accent2"/>
                </a:solidFill>
              </a:rPr>
              <a:t>Allen/REPT measurements</a:t>
            </a:r>
          </a:p>
          <a:p>
            <a:pPr lvl="1">
              <a:spcBef>
                <a:spcPts val="0"/>
              </a:spcBef>
              <a:spcAft>
                <a:spcPts val="600"/>
              </a:spcAft>
            </a:pPr>
            <a:r>
              <a:rPr lang="en-US" sz="1200" u="sng" dirty="0" smtClean="0">
                <a:solidFill>
                  <a:schemeClr val="accent2"/>
                </a:solidFill>
              </a:rPr>
              <a:t>Huang</a:t>
            </a:r>
            <a:r>
              <a:rPr lang="en-US" sz="1200" dirty="0">
                <a:solidFill>
                  <a:schemeClr val="accent2"/>
                </a:solidFill>
              </a:rPr>
              <a:t>: Total Radiation Belt Electron </a:t>
            </a:r>
            <a:r>
              <a:rPr lang="en-US" sz="1200" dirty="0" smtClean="0">
                <a:solidFill>
                  <a:schemeClr val="accent2"/>
                </a:solidFill>
              </a:rPr>
              <a:t>Content</a:t>
            </a:r>
          </a:p>
          <a:p>
            <a:pPr lvl="1">
              <a:spcBef>
                <a:spcPts val="0"/>
              </a:spcBef>
              <a:spcAft>
                <a:spcPts val="600"/>
              </a:spcAft>
            </a:pPr>
            <a:r>
              <a:rPr lang="en-US" sz="1200" u="sng" dirty="0" err="1" smtClean="0">
                <a:solidFill>
                  <a:schemeClr val="accent2"/>
                </a:solidFill>
              </a:rPr>
              <a:t>Jaynes</a:t>
            </a:r>
            <a:r>
              <a:rPr lang="en-US" sz="1200" dirty="0" smtClean="0">
                <a:solidFill>
                  <a:schemeClr val="accent2"/>
                </a:solidFill>
              </a:rPr>
              <a:t>: The pressing need for Van Allen Probe data comparisons to MHD modeling of CME vs. CIR driven storms. </a:t>
            </a:r>
          </a:p>
          <a:p>
            <a:pPr lvl="1">
              <a:spcBef>
                <a:spcPts val="0"/>
              </a:spcBef>
              <a:spcAft>
                <a:spcPts val="600"/>
              </a:spcAft>
            </a:pPr>
            <a:r>
              <a:rPr lang="en-US" sz="1200" u="sng" dirty="0" smtClean="0">
                <a:solidFill>
                  <a:schemeClr val="accent2"/>
                </a:solidFill>
              </a:rPr>
              <a:t>Gerrard</a:t>
            </a:r>
            <a:r>
              <a:rPr lang="en-US" sz="1200" dirty="0" smtClean="0">
                <a:solidFill>
                  <a:schemeClr val="accent2"/>
                </a:solidFill>
              </a:rPr>
              <a:t>: Interior spacecraft charging of the Van Allen Probes in relation to transient interplanetary structures.</a:t>
            </a:r>
          </a:p>
          <a:p>
            <a:pPr lvl="1">
              <a:spcBef>
                <a:spcPts val="0"/>
              </a:spcBef>
              <a:spcAft>
                <a:spcPts val="600"/>
              </a:spcAft>
            </a:pPr>
            <a:endParaRPr lang="en-US" sz="1200" dirty="0">
              <a:solidFill>
                <a:srgbClr val="0070C0"/>
              </a:solidFill>
            </a:endParaRPr>
          </a:p>
        </p:txBody>
      </p:sp>
      <p:sp>
        <p:nvSpPr>
          <p:cNvPr id="4" name="Slide Number Placeholder 3"/>
          <p:cNvSpPr>
            <a:spLocks noGrp="1"/>
          </p:cNvSpPr>
          <p:nvPr>
            <p:ph type="sldNum" sz="quarter" idx="12"/>
          </p:nvPr>
        </p:nvSpPr>
        <p:spPr>
          <a:xfrm>
            <a:off x="6553200" y="6381750"/>
            <a:ext cx="2133600" cy="306433"/>
          </a:xfrm>
        </p:spPr>
        <p:txBody>
          <a:bodyPr/>
          <a:lstStyle/>
          <a:p>
            <a:pPr>
              <a:defRPr/>
            </a:pPr>
            <a:fld id="{1DA0E6F9-F4BA-4A72-A191-5C208FDDA845}"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4127322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
            <a:ext cx="6781800" cy="762000"/>
          </a:xfrm>
        </p:spPr>
        <p:txBody>
          <a:bodyPr/>
          <a:lstStyle/>
          <a:p>
            <a:r>
              <a:rPr lang="en-US" sz="2400" dirty="0" smtClean="0"/>
              <a:t>Short Presentations </a:t>
            </a:r>
            <a:r>
              <a:rPr lang="en-US" sz="2400" dirty="0" smtClean="0">
                <a:solidFill>
                  <a:srgbClr val="FF0000"/>
                </a:solidFill>
              </a:rPr>
              <a:t>(4 of 4)</a:t>
            </a:r>
            <a:r>
              <a:rPr lang="en-US" sz="2400" dirty="0" smtClean="0"/>
              <a:t/>
            </a:r>
            <a:br>
              <a:rPr lang="en-US" sz="2400" dirty="0" smtClean="0"/>
            </a:br>
            <a:r>
              <a:rPr lang="en-US" sz="2400" dirty="0" smtClean="0"/>
              <a:t>(2 slides)</a:t>
            </a:r>
            <a:endParaRPr lang="en-US" sz="2400" dirty="0"/>
          </a:p>
        </p:txBody>
      </p:sp>
      <p:sp>
        <p:nvSpPr>
          <p:cNvPr id="3" name="Content Placeholder 2"/>
          <p:cNvSpPr>
            <a:spLocks noGrp="1"/>
          </p:cNvSpPr>
          <p:nvPr>
            <p:ph idx="1"/>
          </p:nvPr>
        </p:nvSpPr>
        <p:spPr>
          <a:xfrm>
            <a:off x="457200" y="1045029"/>
            <a:ext cx="8229600" cy="5053693"/>
          </a:xfrm>
        </p:spPr>
        <p:txBody>
          <a:bodyPr/>
          <a:lstStyle/>
          <a:p>
            <a:pPr>
              <a:spcBef>
                <a:spcPts val="0"/>
              </a:spcBef>
              <a:spcAft>
                <a:spcPts val="600"/>
              </a:spcAft>
            </a:pPr>
            <a:r>
              <a:rPr lang="en-US" sz="1200" dirty="0" smtClean="0"/>
              <a:t>Theme #5: Microphysical Processes (Wygant and Bounds)</a:t>
            </a:r>
          </a:p>
          <a:p>
            <a:pPr lvl="1">
              <a:spcBef>
                <a:spcPts val="0"/>
              </a:spcBef>
              <a:spcAft>
                <a:spcPts val="600"/>
              </a:spcAft>
            </a:pPr>
            <a:r>
              <a:rPr lang="en-US" sz="1200" u="sng" dirty="0" smtClean="0">
                <a:solidFill>
                  <a:schemeClr val="accent2"/>
                </a:solidFill>
              </a:rPr>
              <a:t>Wygant</a:t>
            </a:r>
            <a:r>
              <a:rPr lang="en-US" sz="1200" dirty="0" smtClean="0">
                <a:solidFill>
                  <a:schemeClr val="accent2"/>
                </a:solidFill>
              </a:rPr>
              <a:t>: Relativistic electron </a:t>
            </a:r>
            <a:r>
              <a:rPr lang="en-US" sz="1200" dirty="0" err="1" smtClean="0">
                <a:solidFill>
                  <a:schemeClr val="accent2"/>
                </a:solidFill>
              </a:rPr>
              <a:t>energization</a:t>
            </a:r>
            <a:r>
              <a:rPr lang="en-US" sz="1200" dirty="0" smtClean="0">
                <a:solidFill>
                  <a:schemeClr val="accent2"/>
                </a:solidFill>
              </a:rPr>
              <a:t> and associated electric fields during Geomagnetic Storms by Closely Space Van Allen Probes</a:t>
            </a:r>
          </a:p>
          <a:p>
            <a:pPr lvl="1">
              <a:spcBef>
                <a:spcPts val="0"/>
              </a:spcBef>
              <a:spcAft>
                <a:spcPts val="600"/>
              </a:spcAft>
            </a:pPr>
            <a:r>
              <a:rPr lang="en-US" sz="1200" u="sng" dirty="0" smtClean="0">
                <a:solidFill>
                  <a:schemeClr val="accent2"/>
                </a:solidFill>
              </a:rPr>
              <a:t>Thorne</a:t>
            </a:r>
            <a:r>
              <a:rPr lang="en-US" sz="1200" dirty="0" smtClean="0">
                <a:solidFill>
                  <a:schemeClr val="accent2"/>
                </a:solidFill>
              </a:rPr>
              <a:t>:  The signature of radiation belt electron acceleration by whistler-mode chorus</a:t>
            </a:r>
          </a:p>
          <a:p>
            <a:pPr>
              <a:spcBef>
                <a:spcPts val="0"/>
              </a:spcBef>
              <a:spcAft>
                <a:spcPts val="600"/>
              </a:spcAft>
            </a:pPr>
            <a:r>
              <a:rPr lang="en-US" sz="1200" dirty="0" smtClean="0"/>
              <a:t>Theme #6: Magnetopause coupling (Sibeck)</a:t>
            </a:r>
          </a:p>
          <a:p>
            <a:pPr lvl="1">
              <a:spcBef>
                <a:spcPts val="0"/>
              </a:spcBef>
              <a:spcAft>
                <a:spcPts val="600"/>
              </a:spcAft>
            </a:pPr>
            <a:r>
              <a:rPr lang="en-US" sz="1200" u="sng" dirty="0" err="1" smtClean="0">
                <a:solidFill>
                  <a:schemeClr val="accent2"/>
                </a:solidFill>
              </a:rPr>
              <a:t>Ukhorskiy</a:t>
            </a:r>
            <a:r>
              <a:rPr lang="en-US" sz="1200" u="sng" dirty="0" smtClean="0">
                <a:solidFill>
                  <a:schemeClr val="accent2"/>
                </a:solidFill>
              </a:rPr>
              <a:t> / Fennell</a:t>
            </a:r>
            <a:r>
              <a:rPr lang="en-US" sz="1200" dirty="0" smtClean="0">
                <a:solidFill>
                  <a:schemeClr val="accent2"/>
                </a:solidFill>
              </a:rPr>
              <a:t>: Global storm time depletion of the outer electron belt.</a:t>
            </a:r>
          </a:p>
          <a:p>
            <a:pPr lvl="1">
              <a:spcBef>
                <a:spcPts val="0"/>
              </a:spcBef>
              <a:spcAft>
                <a:spcPts val="600"/>
              </a:spcAft>
            </a:pPr>
            <a:r>
              <a:rPr lang="en-US" sz="1200" u="sng" dirty="0" smtClean="0">
                <a:solidFill>
                  <a:schemeClr val="accent2"/>
                </a:solidFill>
              </a:rPr>
              <a:t>Huang</a:t>
            </a:r>
            <a:r>
              <a:rPr lang="en-US" sz="1200" dirty="0">
                <a:solidFill>
                  <a:schemeClr val="accent2"/>
                </a:solidFill>
              </a:rPr>
              <a:t>: Electron Pitch Angle Distributions During Magnetopause </a:t>
            </a:r>
            <a:r>
              <a:rPr lang="en-US" sz="1200" dirty="0" smtClean="0">
                <a:solidFill>
                  <a:schemeClr val="accent2"/>
                </a:solidFill>
              </a:rPr>
              <a:t>Shadowing</a:t>
            </a:r>
          </a:p>
          <a:p>
            <a:pPr lvl="1">
              <a:spcBef>
                <a:spcPts val="0"/>
              </a:spcBef>
              <a:spcAft>
                <a:spcPts val="600"/>
              </a:spcAft>
            </a:pPr>
            <a:r>
              <a:rPr lang="en-US" sz="1200" u="sng" dirty="0" smtClean="0">
                <a:solidFill>
                  <a:schemeClr val="accent2"/>
                </a:solidFill>
              </a:rPr>
              <a:t>Goldstein</a:t>
            </a:r>
            <a:r>
              <a:rPr lang="en-US" sz="1200" dirty="0" smtClean="0">
                <a:solidFill>
                  <a:schemeClr val="accent2"/>
                </a:solidFill>
              </a:rPr>
              <a:t>: Plumes in the inner magnetosphere</a:t>
            </a:r>
          </a:p>
          <a:p>
            <a:pPr lvl="1">
              <a:spcBef>
                <a:spcPts val="0"/>
              </a:spcBef>
              <a:spcAft>
                <a:spcPts val="600"/>
              </a:spcAft>
            </a:pPr>
            <a:endParaRPr lang="en-US" sz="1200" dirty="0">
              <a:solidFill>
                <a:srgbClr val="0070C0"/>
              </a:solidFill>
            </a:endParaRPr>
          </a:p>
        </p:txBody>
      </p:sp>
      <p:sp>
        <p:nvSpPr>
          <p:cNvPr id="4" name="Slide Number Placeholder 3"/>
          <p:cNvSpPr>
            <a:spLocks noGrp="1"/>
          </p:cNvSpPr>
          <p:nvPr>
            <p:ph type="sldNum" sz="quarter" idx="12"/>
          </p:nvPr>
        </p:nvSpPr>
        <p:spPr>
          <a:xfrm>
            <a:off x="6553200" y="6381750"/>
            <a:ext cx="2133600" cy="306433"/>
          </a:xfrm>
        </p:spPr>
        <p:txBody>
          <a:bodyPr/>
          <a:lstStyle/>
          <a:p>
            <a:pPr>
              <a:defRPr/>
            </a:pPr>
            <a:fld id="{1DA0E6F9-F4BA-4A72-A191-5C208FDDA845}" type="slidenum">
              <a:rPr lang="en-US" smtClean="0">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4154240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FFFF00"/>
                </a:solidFill>
              </a:rPr>
              <a:t>Van Allen Probes Extended Mission Science </a:t>
            </a:r>
            <a:r>
              <a:rPr lang="en-US" sz="2400" dirty="0" smtClean="0">
                <a:solidFill>
                  <a:srgbClr val="FFFF00"/>
                </a:solidFill>
              </a:rPr>
              <a:t>Themes (1 of 3)</a:t>
            </a:r>
            <a:endParaRPr lang="en-US" sz="2400" dirty="0">
              <a:solidFill>
                <a:srgbClr val="FFFF00"/>
              </a:solidFill>
            </a:endParaRPr>
          </a:p>
        </p:txBody>
      </p:sp>
      <p:sp>
        <p:nvSpPr>
          <p:cNvPr id="3" name="Content Placeholder 2"/>
          <p:cNvSpPr>
            <a:spLocks noGrp="1"/>
          </p:cNvSpPr>
          <p:nvPr>
            <p:ph idx="1"/>
          </p:nvPr>
        </p:nvSpPr>
        <p:spPr>
          <a:xfrm>
            <a:off x="457200" y="899885"/>
            <a:ext cx="8229600" cy="5631543"/>
          </a:xfrm>
        </p:spPr>
        <p:txBody>
          <a:bodyPr/>
          <a:lstStyle/>
          <a:p>
            <a:pPr marL="342900" lvl="0" indent="-342900">
              <a:spcBef>
                <a:spcPts val="0"/>
              </a:spcBef>
              <a:spcAft>
                <a:spcPts val="1200"/>
              </a:spcAft>
              <a:buFont typeface="+mj-lt"/>
              <a:buAutoNum type="arabicPeriod"/>
            </a:pPr>
            <a:r>
              <a:rPr lang="en-US" sz="2000" dirty="0">
                <a:solidFill>
                  <a:schemeClr val="bg1"/>
                </a:solidFill>
              </a:rPr>
              <a:t>S</a:t>
            </a:r>
            <a:r>
              <a:rPr lang="en-US" sz="2000" dirty="0" smtClean="0">
                <a:solidFill>
                  <a:schemeClr val="bg1"/>
                </a:solidFill>
              </a:rPr>
              <a:t>patial </a:t>
            </a:r>
            <a:r>
              <a:rPr lang="en-US" sz="2000" dirty="0">
                <a:solidFill>
                  <a:schemeClr val="bg1"/>
                </a:solidFill>
              </a:rPr>
              <a:t>and temporal structures of injections and other transient </a:t>
            </a:r>
            <a:r>
              <a:rPr lang="en-US" sz="2000" dirty="0" smtClean="0">
                <a:solidFill>
                  <a:schemeClr val="bg1"/>
                </a:solidFill>
              </a:rPr>
              <a:t>phenomena and their effects on the radiation belts and ring current</a:t>
            </a:r>
            <a:endParaRPr lang="en-US" sz="2000" dirty="0">
              <a:solidFill>
                <a:schemeClr val="bg1"/>
              </a:solidFill>
            </a:endParaRPr>
          </a:p>
          <a:p>
            <a:pPr marL="457200" lvl="1" indent="0">
              <a:spcBef>
                <a:spcPts val="0"/>
              </a:spcBef>
              <a:spcAft>
                <a:spcPts val="1200"/>
              </a:spcAft>
              <a:buNone/>
            </a:pPr>
            <a:r>
              <a:rPr lang="en-US" sz="2000" u="sng" dirty="0">
                <a:solidFill>
                  <a:srgbClr val="00B0F0"/>
                </a:solidFill>
              </a:rPr>
              <a:t>New Opportunities</a:t>
            </a:r>
            <a:r>
              <a:rPr lang="en-US" sz="2000" dirty="0">
                <a:solidFill>
                  <a:srgbClr val="00B0F0"/>
                </a:solidFill>
              </a:rPr>
              <a:t>:</a:t>
            </a:r>
          </a:p>
          <a:p>
            <a:pPr lvl="1">
              <a:spcBef>
                <a:spcPts val="0"/>
              </a:spcBef>
              <a:spcAft>
                <a:spcPts val="1200"/>
              </a:spcAft>
            </a:pPr>
            <a:r>
              <a:rPr lang="en-US" sz="2000" dirty="0" smtClean="0">
                <a:solidFill>
                  <a:srgbClr val="FFFF00"/>
                </a:solidFill>
              </a:rPr>
              <a:t>Modified orbit configurations</a:t>
            </a:r>
            <a:endParaRPr lang="en-US" sz="2000" dirty="0">
              <a:solidFill>
                <a:srgbClr val="FFFF00"/>
              </a:solidFill>
            </a:endParaRPr>
          </a:p>
          <a:p>
            <a:pPr lvl="1">
              <a:spcBef>
                <a:spcPts val="0"/>
              </a:spcBef>
              <a:spcAft>
                <a:spcPts val="1200"/>
              </a:spcAft>
            </a:pPr>
            <a:r>
              <a:rPr lang="en-US" sz="2000" dirty="0" smtClean="0">
                <a:solidFill>
                  <a:srgbClr val="FFFF00"/>
                </a:solidFill>
              </a:rPr>
              <a:t>Different modes </a:t>
            </a:r>
            <a:r>
              <a:rPr lang="en-US" sz="2000" dirty="0">
                <a:solidFill>
                  <a:srgbClr val="FFFF00"/>
                </a:solidFill>
              </a:rPr>
              <a:t>of operation for the </a:t>
            </a:r>
            <a:r>
              <a:rPr lang="en-US" sz="2000" dirty="0" smtClean="0">
                <a:solidFill>
                  <a:srgbClr val="FFFF00"/>
                </a:solidFill>
              </a:rPr>
              <a:t>instruments</a:t>
            </a:r>
          </a:p>
          <a:p>
            <a:pPr lvl="1">
              <a:spcBef>
                <a:spcPts val="0"/>
              </a:spcBef>
              <a:spcAft>
                <a:spcPts val="1200"/>
              </a:spcAft>
            </a:pPr>
            <a:r>
              <a:rPr lang="en-US" sz="2000" dirty="0" smtClean="0">
                <a:solidFill>
                  <a:srgbClr val="FFFF00"/>
                </a:solidFill>
              </a:rPr>
              <a:t>Additional Assets: MMS and ERG</a:t>
            </a:r>
            <a:endParaRPr lang="en-US" sz="2000" dirty="0">
              <a:solidFill>
                <a:srgbClr val="FFFF00"/>
              </a:solidFill>
            </a:endParaRPr>
          </a:p>
          <a:p>
            <a:pPr marL="342900" lvl="0" indent="-342900">
              <a:spcBef>
                <a:spcPts val="0"/>
              </a:spcBef>
              <a:spcAft>
                <a:spcPts val="1200"/>
              </a:spcAft>
              <a:buFont typeface="+mj-lt"/>
              <a:buAutoNum type="arabicPeriod"/>
            </a:pPr>
            <a:r>
              <a:rPr lang="en-US" sz="2000" dirty="0" smtClean="0">
                <a:solidFill>
                  <a:schemeClr val="bg1"/>
                </a:solidFill>
              </a:rPr>
              <a:t>Three-dimensional </a:t>
            </a:r>
            <a:r>
              <a:rPr lang="en-US" sz="2000" dirty="0">
                <a:solidFill>
                  <a:schemeClr val="bg1"/>
                </a:solidFill>
              </a:rPr>
              <a:t>structures and distributions of VLF and ULF waves </a:t>
            </a:r>
            <a:r>
              <a:rPr lang="en-US" sz="2000" dirty="0" smtClean="0">
                <a:solidFill>
                  <a:schemeClr val="bg1"/>
                </a:solidFill>
              </a:rPr>
              <a:t>and their effects on </a:t>
            </a:r>
            <a:r>
              <a:rPr lang="en-US" sz="2000" dirty="0">
                <a:solidFill>
                  <a:schemeClr val="bg1"/>
                </a:solidFill>
              </a:rPr>
              <a:t>the radiation belt and ring current </a:t>
            </a:r>
            <a:r>
              <a:rPr lang="en-US" sz="2000" dirty="0" smtClean="0">
                <a:solidFill>
                  <a:schemeClr val="bg1"/>
                </a:solidFill>
              </a:rPr>
              <a:t>populations</a:t>
            </a:r>
          </a:p>
          <a:p>
            <a:pPr marL="400050" lvl="1" indent="0">
              <a:spcBef>
                <a:spcPts val="0"/>
              </a:spcBef>
              <a:spcAft>
                <a:spcPts val="1200"/>
              </a:spcAft>
              <a:buNone/>
            </a:pPr>
            <a:r>
              <a:rPr lang="en-US" sz="2000" u="sng" dirty="0" smtClean="0">
                <a:solidFill>
                  <a:srgbClr val="00B0F0"/>
                </a:solidFill>
              </a:rPr>
              <a:t>New </a:t>
            </a:r>
            <a:r>
              <a:rPr lang="en-US" sz="2000" u="sng" dirty="0">
                <a:solidFill>
                  <a:srgbClr val="00B0F0"/>
                </a:solidFill>
              </a:rPr>
              <a:t>Opportunities</a:t>
            </a:r>
            <a:r>
              <a:rPr lang="en-US" sz="2000" dirty="0">
                <a:solidFill>
                  <a:srgbClr val="00B0F0"/>
                </a:solidFill>
              </a:rPr>
              <a:t>:</a:t>
            </a:r>
          </a:p>
          <a:p>
            <a:pPr lvl="1">
              <a:spcBef>
                <a:spcPts val="0"/>
              </a:spcBef>
              <a:spcAft>
                <a:spcPts val="1200"/>
              </a:spcAft>
            </a:pPr>
            <a:r>
              <a:rPr lang="en-US" sz="2000" dirty="0" smtClean="0">
                <a:solidFill>
                  <a:srgbClr val="FFFF00"/>
                </a:solidFill>
              </a:rPr>
              <a:t>Tweak the orbit phases to align spacecraft along field lines </a:t>
            </a:r>
          </a:p>
          <a:p>
            <a:pPr lvl="1">
              <a:spcBef>
                <a:spcPts val="0"/>
              </a:spcBef>
              <a:spcAft>
                <a:spcPts val="1200"/>
              </a:spcAft>
            </a:pPr>
            <a:r>
              <a:rPr lang="en-US" sz="2000" dirty="0" smtClean="0">
                <a:solidFill>
                  <a:srgbClr val="FFFF00"/>
                </a:solidFill>
              </a:rPr>
              <a:t>Modify orbits for longitude </a:t>
            </a:r>
            <a:r>
              <a:rPr lang="en-US" sz="2000" dirty="0">
                <a:solidFill>
                  <a:srgbClr val="FFFF00"/>
                </a:solidFill>
              </a:rPr>
              <a:t>sampling of ULF wave structures</a:t>
            </a:r>
          </a:p>
          <a:p>
            <a:pPr lvl="1">
              <a:spcBef>
                <a:spcPts val="0"/>
              </a:spcBef>
              <a:spcAft>
                <a:spcPts val="1200"/>
              </a:spcAft>
            </a:pPr>
            <a:r>
              <a:rPr lang="en-US" sz="2000" dirty="0">
                <a:solidFill>
                  <a:srgbClr val="FFFF00"/>
                </a:solidFill>
              </a:rPr>
              <a:t>Operating the instruments in different modes</a:t>
            </a:r>
            <a:r>
              <a:rPr lang="en-US" sz="2000" dirty="0" smtClean="0">
                <a:solidFill>
                  <a:srgbClr val="FFFF00"/>
                </a:solidFill>
              </a:rPr>
              <a:t>,</a:t>
            </a:r>
          </a:p>
          <a:p>
            <a:pPr lvl="1">
              <a:spcBef>
                <a:spcPts val="0"/>
              </a:spcBef>
              <a:spcAft>
                <a:spcPts val="1200"/>
              </a:spcAft>
            </a:pPr>
            <a:r>
              <a:rPr lang="en-US" sz="2000" dirty="0" smtClean="0">
                <a:solidFill>
                  <a:srgbClr val="FFFF00"/>
                </a:solidFill>
              </a:rPr>
              <a:t>ERG </a:t>
            </a:r>
            <a:r>
              <a:rPr lang="en-US" sz="2000" dirty="0">
                <a:solidFill>
                  <a:srgbClr val="FFFF00"/>
                </a:solidFill>
              </a:rPr>
              <a:t>measurements at </a:t>
            </a:r>
            <a:r>
              <a:rPr lang="en-US" sz="2000" dirty="0" smtClean="0">
                <a:solidFill>
                  <a:srgbClr val="FFFF00"/>
                </a:solidFill>
              </a:rPr>
              <a:t>mid-latitudes within Probe Quadrants</a:t>
            </a:r>
            <a:endParaRPr lang="en-US" sz="2000" dirty="0">
              <a:solidFill>
                <a:srgbClr val="FFFF00"/>
              </a:solidFill>
            </a:endParaRPr>
          </a:p>
          <a:p>
            <a:pPr>
              <a:spcBef>
                <a:spcPts val="0"/>
              </a:spcBef>
              <a:spcAft>
                <a:spcPts val="1200"/>
              </a:spcAft>
            </a:pPr>
            <a:endParaRPr lang="en-US" sz="2000" dirty="0">
              <a:solidFill>
                <a:schemeClr val="bg1"/>
              </a:solidFill>
            </a:endParaRPr>
          </a:p>
        </p:txBody>
      </p:sp>
      <p:sp>
        <p:nvSpPr>
          <p:cNvPr id="4" name="Slide Number Placeholder 3"/>
          <p:cNvSpPr>
            <a:spLocks noGrp="1"/>
          </p:cNvSpPr>
          <p:nvPr>
            <p:ph type="sldNum" sz="quarter" idx="12"/>
          </p:nvPr>
        </p:nvSpPr>
        <p:spPr/>
        <p:txBody>
          <a:bodyPr/>
          <a:lstStyle/>
          <a:p>
            <a:pPr>
              <a:defRPr/>
            </a:pPr>
            <a:fld id="{1DA0E6F9-F4BA-4A72-A191-5C208FDDA845}" type="slidenum">
              <a:rPr lang="en-US" sz="1600" smtClean="0">
                <a:solidFill>
                  <a:srgbClr val="FFFFFF"/>
                </a:solidFill>
              </a:rPr>
              <a:pPr>
                <a:defRPr/>
              </a:pPr>
              <a:t>13</a:t>
            </a:fld>
            <a:endParaRPr lang="en-US" sz="1600">
              <a:solidFill>
                <a:srgbClr val="FFFFFF"/>
              </a:solidFill>
            </a:endParaRPr>
          </a:p>
        </p:txBody>
      </p:sp>
    </p:spTree>
    <p:extLst>
      <p:ext uri="{BB962C8B-B14F-4D97-AF65-F5344CB8AC3E}">
        <p14:creationId xmlns:p14="http://schemas.microsoft.com/office/powerpoint/2010/main" val="3135924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980"/>
            <a:ext cx="8229600" cy="715962"/>
          </a:xfrm>
        </p:spPr>
        <p:txBody>
          <a:bodyPr/>
          <a:lstStyle/>
          <a:p>
            <a:r>
              <a:rPr lang="en-US" sz="2400" dirty="0">
                <a:solidFill>
                  <a:srgbClr val="FFFF00"/>
                </a:solidFill>
              </a:rPr>
              <a:t>Van Allen Probes Extended Mission Science </a:t>
            </a:r>
            <a:r>
              <a:rPr lang="en-US" sz="2400" dirty="0" smtClean="0">
                <a:solidFill>
                  <a:srgbClr val="FFFF00"/>
                </a:solidFill>
              </a:rPr>
              <a:t>Themes (2 of 3)</a:t>
            </a:r>
            <a:endParaRPr lang="en-US" sz="2400" dirty="0">
              <a:solidFill>
                <a:srgbClr val="FFFF00"/>
              </a:solidFill>
            </a:endParaRPr>
          </a:p>
        </p:txBody>
      </p:sp>
      <p:sp>
        <p:nvSpPr>
          <p:cNvPr id="3" name="Content Placeholder 2"/>
          <p:cNvSpPr>
            <a:spLocks noGrp="1"/>
          </p:cNvSpPr>
          <p:nvPr>
            <p:ph idx="1"/>
          </p:nvPr>
        </p:nvSpPr>
        <p:spPr>
          <a:xfrm>
            <a:off x="319314" y="827315"/>
            <a:ext cx="8505372" cy="5544458"/>
          </a:xfrm>
        </p:spPr>
        <p:txBody>
          <a:bodyPr/>
          <a:lstStyle/>
          <a:p>
            <a:pPr marL="342900" lvl="0" indent="-342900">
              <a:spcAft>
                <a:spcPts val="1200"/>
              </a:spcAft>
              <a:buFont typeface="+mj-lt"/>
              <a:buAutoNum type="arabicPeriod" startAt="3"/>
            </a:pPr>
            <a:r>
              <a:rPr lang="en-US" sz="2000" dirty="0">
                <a:solidFill>
                  <a:schemeClr val="bg1"/>
                </a:solidFill>
              </a:rPr>
              <a:t>What are the detailed physical mechanisms responsible for energetic electron </a:t>
            </a:r>
            <a:r>
              <a:rPr lang="en-US" sz="2000" dirty="0" smtClean="0">
                <a:solidFill>
                  <a:schemeClr val="bg1"/>
                </a:solidFill>
              </a:rPr>
              <a:t>precipitation. </a:t>
            </a:r>
          </a:p>
          <a:p>
            <a:pPr marL="457200" lvl="1" indent="0">
              <a:spcAft>
                <a:spcPts val="1200"/>
              </a:spcAft>
              <a:buNone/>
            </a:pPr>
            <a:r>
              <a:rPr lang="en-US" sz="2000" u="sng" dirty="0" smtClean="0">
                <a:solidFill>
                  <a:srgbClr val="00B0F0"/>
                </a:solidFill>
              </a:rPr>
              <a:t>New Opportunities</a:t>
            </a:r>
            <a:r>
              <a:rPr lang="en-US" sz="2000" dirty="0" smtClean="0">
                <a:solidFill>
                  <a:srgbClr val="00B0F0"/>
                </a:solidFill>
              </a:rPr>
              <a:t>:</a:t>
            </a:r>
          </a:p>
          <a:p>
            <a:pPr lvl="1">
              <a:spcBef>
                <a:spcPts val="0"/>
              </a:spcBef>
              <a:spcAft>
                <a:spcPts val="1200"/>
              </a:spcAft>
            </a:pPr>
            <a:r>
              <a:rPr lang="en-US" sz="2000" dirty="0" smtClean="0">
                <a:solidFill>
                  <a:srgbClr val="FFFF00"/>
                </a:solidFill>
              </a:rPr>
              <a:t>Magnetic </a:t>
            </a:r>
            <a:r>
              <a:rPr lang="en-US" sz="2000" dirty="0">
                <a:solidFill>
                  <a:srgbClr val="FFFF00"/>
                </a:solidFill>
              </a:rPr>
              <a:t>latitude orbit separations. </a:t>
            </a:r>
            <a:endParaRPr lang="en-US" sz="2000" dirty="0" smtClean="0">
              <a:solidFill>
                <a:srgbClr val="FFFF00"/>
              </a:solidFill>
            </a:endParaRPr>
          </a:p>
          <a:p>
            <a:pPr lvl="1">
              <a:spcBef>
                <a:spcPts val="0"/>
              </a:spcBef>
              <a:spcAft>
                <a:spcPts val="1200"/>
              </a:spcAft>
            </a:pPr>
            <a:r>
              <a:rPr lang="en-US" sz="2000" dirty="0" smtClean="0">
                <a:solidFill>
                  <a:srgbClr val="FFFF00"/>
                </a:solidFill>
              </a:rPr>
              <a:t>New </a:t>
            </a:r>
            <a:r>
              <a:rPr lang="en-US" sz="2000" dirty="0" err="1" smtClean="0">
                <a:solidFill>
                  <a:srgbClr val="FFFF00"/>
                </a:solidFill>
              </a:rPr>
              <a:t>CubeSats</a:t>
            </a:r>
            <a:r>
              <a:rPr lang="en-US" sz="2000" dirty="0" smtClean="0">
                <a:solidFill>
                  <a:srgbClr val="FFFF00"/>
                </a:solidFill>
              </a:rPr>
              <a:t>: e. g.  </a:t>
            </a:r>
            <a:r>
              <a:rPr lang="en-US" sz="2000" dirty="0">
                <a:solidFill>
                  <a:srgbClr val="FFFF00"/>
                </a:solidFill>
              </a:rPr>
              <a:t>a) </a:t>
            </a:r>
            <a:r>
              <a:rPr lang="en-US" sz="2000" dirty="0" err="1">
                <a:solidFill>
                  <a:srgbClr val="FFFF00"/>
                </a:solidFill>
              </a:rPr>
              <a:t>CeREs</a:t>
            </a:r>
            <a:r>
              <a:rPr lang="en-US" sz="2000" dirty="0">
                <a:solidFill>
                  <a:srgbClr val="FFFF00"/>
                </a:solidFill>
              </a:rPr>
              <a:t> </a:t>
            </a:r>
            <a:r>
              <a:rPr lang="en-US" sz="2000" dirty="0" smtClean="0">
                <a:solidFill>
                  <a:srgbClr val="FFFF00"/>
                </a:solidFill>
              </a:rPr>
              <a:t>(mid-2015), </a:t>
            </a:r>
            <a:r>
              <a:rPr lang="en-US" sz="2000" dirty="0">
                <a:solidFill>
                  <a:srgbClr val="FFFF00"/>
                </a:solidFill>
              </a:rPr>
              <a:t>and b) </a:t>
            </a:r>
            <a:r>
              <a:rPr lang="en-US" sz="2000" dirty="0" smtClean="0">
                <a:solidFill>
                  <a:srgbClr val="FFFF00"/>
                </a:solidFill>
              </a:rPr>
              <a:t>ELFIN (late 2016)</a:t>
            </a:r>
          </a:p>
          <a:p>
            <a:pPr lvl="1">
              <a:spcBef>
                <a:spcPts val="0"/>
              </a:spcBef>
              <a:spcAft>
                <a:spcPts val="1200"/>
              </a:spcAft>
            </a:pPr>
            <a:r>
              <a:rPr lang="en-US" sz="2000" dirty="0" smtClean="0">
                <a:solidFill>
                  <a:srgbClr val="FFFF00"/>
                </a:solidFill>
              </a:rPr>
              <a:t>ERG </a:t>
            </a:r>
            <a:r>
              <a:rPr lang="en-US" sz="2000" dirty="0">
                <a:solidFill>
                  <a:srgbClr val="FFFF00"/>
                </a:solidFill>
              </a:rPr>
              <a:t>flying at </a:t>
            </a:r>
            <a:r>
              <a:rPr lang="en-US" sz="2000" dirty="0" smtClean="0">
                <a:solidFill>
                  <a:srgbClr val="FFFF00"/>
                </a:solidFill>
              </a:rPr>
              <a:t>mid-latitudes. </a:t>
            </a:r>
          </a:p>
          <a:p>
            <a:pPr lvl="1">
              <a:spcBef>
                <a:spcPts val="0"/>
              </a:spcBef>
              <a:spcAft>
                <a:spcPts val="1200"/>
              </a:spcAft>
            </a:pPr>
            <a:r>
              <a:rPr lang="en-US" sz="2000" dirty="0" smtClean="0">
                <a:solidFill>
                  <a:srgbClr val="FFFF00"/>
                </a:solidFill>
              </a:rPr>
              <a:t>Extended mission BARREL Campaign (beyond bridge phase).</a:t>
            </a:r>
            <a:endParaRPr lang="en-US" sz="2000" dirty="0">
              <a:solidFill>
                <a:srgbClr val="FFFF00"/>
              </a:solidFill>
            </a:endParaRPr>
          </a:p>
          <a:p>
            <a:pPr marL="342900" lvl="0" indent="-342900">
              <a:spcBef>
                <a:spcPts val="0"/>
              </a:spcBef>
              <a:spcAft>
                <a:spcPts val="1200"/>
              </a:spcAft>
              <a:buFont typeface="+mj-lt"/>
              <a:buAutoNum type="arabicPeriod" startAt="4"/>
            </a:pPr>
            <a:r>
              <a:rPr lang="en-US" sz="2000" dirty="0">
                <a:solidFill>
                  <a:schemeClr val="bg1"/>
                </a:solidFill>
              </a:rPr>
              <a:t>R</a:t>
            </a:r>
            <a:r>
              <a:rPr lang="en-US" sz="2000" dirty="0" smtClean="0">
                <a:solidFill>
                  <a:schemeClr val="bg1"/>
                </a:solidFill>
              </a:rPr>
              <a:t>esponses </a:t>
            </a:r>
            <a:r>
              <a:rPr lang="en-US" sz="2000" dirty="0">
                <a:solidFill>
                  <a:schemeClr val="bg1"/>
                </a:solidFill>
              </a:rPr>
              <a:t>of Earth’s radiation belt regions, </a:t>
            </a:r>
            <a:r>
              <a:rPr lang="en-US" sz="2000" dirty="0" smtClean="0">
                <a:solidFill>
                  <a:schemeClr val="bg1"/>
                </a:solidFill>
              </a:rPr>
              <a:t>as </a:t>
            </a:r>
            <a:r>
              <a:rPr lang="en-US" sz="2000" dirty="0">
                <a:solidFill>
                  <a:schemeClr val="bg1"/>
                </a:solidFill>
              </a:rPr>
              <a:t>the interplanetary drivers evolve from CME dominated to CIR dominated conditions?    </a:t>
            </a:r>
            <a:endParaRPr lang="en-US" sz="2000" dirty="0" smtClean="0">
              <a:solidFill>
                <a:schemeClr val="bg1"/>
              </a:solidFill>
            </a:endParaRPr>
          </a:p>
          <a:p>
            <a:pPr marL="457200" lvl="1" indent="0">
              <a:spcBef>
                <a:spcPts val="0"/>
              </a:spcBef>
              <a:spcAft>
                <a:spcPts val="1200"/>
              </a:spcAft>
              <a:buNone/>
            </a:pPr>
            <a:r>
              <a:rPr lang="en-US" sz="2000" u="sng" dirty="0" smtClean="0">
                <a:solidFill>
                  <a:srgbClr val="00B0F0"/>
                </a:solidFill>
              </a:rPr>
              <a:t>New Opportunities</a:t>
            </a:r>
            <a:r>
              <a:rPr lang="en-US" sz="2000" dirty="0" smtClean="0">
                <a:solidFill>
                  <a:srgbClr val="00B0F0"/>
                </a:solidFill>
              </a:rPr>
              <a:t>:</a:t>
            </a:r>
          </a:p>
          <a:p>
            <a:pPr lvl="1">
              <a:spcBef>
                <a:spcPts val="0"/>
              </a:spcBef>
              <a:spcAft>
                <a:spcPts val="1200"/>
              </a:spcAft>
            </a:pPr>
            <a:r>
              <a:rPr lang="en-US" sz="2000" dirty="0">
                <a:solidFill>
                  <a:srgbClr val="FFFF00"/>
                </a:solidFill>
              </a:rPr>
              <a:t>O</a:t>
            </a:r>
            <a:r>
              <a:rPr lang="en-US" sz="2000" dirty="0" smtClean="0">
                <a:solidFill>
                  <a:srgbClr val="FFFF00"/>
                </a:solidFill>
              </a:rPr>
              <a:t>perating </a:t>
            </a:r>
            <a:r>
              <a:rPr lang="en-US" sz="2000" dirty="0">
                <a:solidFill>
                  <a:srgbClr val="FFFF00"/>
                </a:solidFill>
              </a:rPr>
              <a:t>during a critical new phase of the solar cycle</a:t>
            </a:r>
            <a:r>
              <a:rPr lang="en-US" sz="2000" dirty="0" smtClean="0">
                <a:solidFill>
                  <a:srgbClr val="FFFF00"/>
                </a:solidFill>
              </a:rPr>
              <a:t>,</a:t>
            </a:r>
            <a:endParaRPr lang="en-US" sz="2000" dirty="0">
              <a:solidFill>
                <a:srgbClr val="FFFF00"/>
              </a:solidFill>
            </a:endParaRPr>
          </a:p>
          <a:p>
            <a:pPr lvl="1">
              <a:spcBef>
                <a:spcPts val="0"/>
              </a:spcBef>
              <a:spcAft>
                <a:spcPts val="1200"/>
              </a:spcAft>
            </a:pPr>
            <a:r>
              <a:rPr lang="en-US" sz="2000" dirty="0" smtClean="0">
                <a:solidFill>
                  <a:srgbClr val="FFFF00"/>
                </a:solidFill>
              </a:rPr>
              <a:t>May result in stronger / more energetic electron belt enhancements</a:t>
            </a:r>
            <a:endParaRPr lang="en-US" sz="2000" dirty="0">
              <a:solidFill>
                <a:srgbClr val="FFFF00"/>
              </a:solidFill>
            </a:endParaRPr>
          </a:p>
        </p:txBody>
      </p:sp>
      <p:sp>
        <p:nvSpPr>
          <p:cNvPr id="4" name="Slide Number Placeholder 3"/>
          <p:cNvSpPr>
            <a:spLocks noGrp="1"/>
          </p:cNvSpPr>
          <p:nvPr>
            <p:ph type="sldNum" sz="quarter" idx="12"/>
          </p:nvPr>
        </p:nvSpPr>
        <p:spPr/>
        <p:txBody>
          <a:bodyPr/>
          <a:lstStyle/>
          <a:p>
            <a:pPr>
              <a:defRPr/>
            </a:pPr>
            <a:fld id="{1DA0E6F9-F4BA-4A72-A191-5C208FDDA845}" type="slidenum">
              <a:rPr lang="en-US" smtClean="0">
                <a:solidFill>
                  <a:srgbClr val="FFFFFF"/>
                </a:solidFill>
              </a:rPr>
              <a:pPr>
                <a:defRPr/>
              </a:pPr>
              <a:t>14</a:t>
            </a:fld>
            <a:endParaRPr lang="en-US">
              <a:solidFill>
                <a:srgbClr val="FFFFFF"/>
              </a:solidFill>
            </a:endParaRPr>
          </a:p>
        </p:txBody>
      </p:sp>
    </p:spTree>
    <p:extLst>
      <p:ext uri="{BB962C8B-B14F-4D97-AF65-F5344CB8AC3E}">
        <p14:creationId xmlns:p14="http://schemas.microsoft.com/office/powerpoint/2010/main" val="4100070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009"/>
            <a:ext cx="8229600" cy="715962"/>
          </a:xfrm>
        </p:spPr>
        <p:txBody>
          <a:bodyPr/>
          <a:lstStyle/>
          <a:p>
            <a:r>
              <a:rPr lang="en-US" sz="2400" dirty="0">
                <a:solidFill>
                  <a:srgbClr val="FFFF00"/>
                </a:solidFill>
              </a:rPr>
              <a:t>Van Allen Probes Extended Mission Science </a:t>
            </a:r>
            <a:r>
              <a:rPr lang="en-US" sz="2400" dirty="0" smtClean="0">
                <a:solidFill>
                  <a:srgbClr val="FFFF00"/>
                </a:solidFill>
              </a:rPr>
              <a:t>Themes (3 of 3)</a:t>
            </a:r>
            <a:endParaRPr lang="en-US" sz="2400" dirty="0">
              <a:solidFill>
                <a:srgbClr val="FFFF00"/>
              </a:solidFill>
            </a:endParaRPr>
          </a:p>
        </p:txBody>
      </p:sp>
      <p:sp>
        <p:nvSpPr>
          <p:cNvPr id="3" name="Content Placeholder 2"/>
          <p:cNvSpPr>
            <a:spLocks noGrp="1"/>
          </p:cNvSpPr>
          <p:nvPr>
            <p:ph idx="1"/>
          </p:nvPr>
        </p:nvSpPr>
        <p:spPr>
          <a:xfrm>
            <a:off x="465909" y="940526"/>
            <a:ext cx="8416834" cy="5532845"/>
          </a:xfrm>
        </p:spPr>
        <p:txBody>
          <a:bodyPr/>
          <a:lstStyle/>
          <a:p>
            <a:pPr marL="342900" lvl="0" indent="-342900">
              <a:spcBef>
                <a:spcPts val="0"/>
              </a:spcBef>
              <a:spcAft>
                <a:spcPts val="600"/>
              </a:spcAft>
              <a:buFont typeface="+mj-lt"/>
              <a:buAutoNum type="arabicPeriod" startAt="5"/>
            </a:pPr>
            <a:r>
              <a:rPr lang="en-US" sz="2000" dirty="0">
                <a:solidFill>
                  <a:schemeClr val="bg1"/>
                </a:solidFill>
              </a:rPr>
              <a:t>D</a:t>
            </a:r>
            <a:r>
              <a:rPr lang="en-US" sz="2000" dirty="0" smtClean="0">
                <a:solidFill>
                  <a:schemeClr val="bg1"/>
                </a:solidFill>
              </a:rPr>
              <a:t>etailed </a:t>
            </a:r>
            <a:r>
              <a:rPr lang="en-US" sz="2000" dirty="0">
                <a:solidFill>
                  <a:schemeClr val="bg1"/>
                </a:solidFill>
              </a:rPr>
              <a:t>structures and characters of the microphysical processes that act to energize radiation belt particles in the inner magnetosphere?</a:t>
            </a:r>
          </a:p>
          <a:p>
            <a:pPr marL="457200" lvl="1" indent="0">
              <a:spcBef>
                <a:spcPts val="0"/>
              </a:spcBef>
              <a:spcAft>
                <a:spcPts val="600"/>
              </a:spcAft>
              <a:buNone/>
            </a:pPr>
            <a:r>
              <a:rPr lang="en-US" sz="2000" u="sng" dirty="0">
                <a:solidFill>
                  <a:srgbClr val="00B0F0"/>
                </a:solidFill>
              </a:rPr>
              <a:t>New Opportunities</a:t>
            </a:r>
            <a:r>
              <a:rPr lang="en-US" sz="2000" dirty="0">
                <a:solidFill>
                  <a:srgbClr val="00B0F0"/>
                </a:solidFill>
              </a:rPr>
              <a:t>:</a:t>
            </a:r>
          </a:p>
          <a:p>
            <a:pPr lvl="1">
              <a:spcBef>
                <a:spcPts val="0"/>
              </a:spcBef>
              <a:spcAft>
                <a:spcPts val="600"/>
              </a:spcAft>
            </a:pPr>
            <a:r>
              <a:rPr lang="en-US" sz="2000" dirty="0">
                <a:solidFill>
                  <a:srgbClr val="FFFF00"/>
                </a:solidFill>
              </a:rPr>
              <a:t>Operate the instrument </a:t>
            </a:r>
            <a:r>
              <a:rPr lang="en-US" sz="2000" dirty="0" smtClean="0">
                <a:solidFill>
                  <a:srgbClr val="FFFF00"/>
                </a:solidFill>
              </a:rPr>
              <a:t>differently in target regions</a:t>
            </a:r>
          </a:p>
          <a:p>
            <a:pPr lvl="1">
              <a:spcBef>
                <a:spcPts val="0"/>
              </a:spcBef>
              <a:spcAft>
                <a:spcPts val="600"/>
              </a:spcAft>
            </a:pPr>
            <a:r>
              <a:rPr lang="en-US" sz="2000" dirty="0" smtClean="0">
                <a:solidFill>
                  <a:srgbClr val="FFFF00"/>
                </a:solidFill>
              </a:rPr>
              <a:t>Adjust </a:t>
            </a:r>
            <a:r>
              <a:rPr lang="en-US" sz="2000" dirty="0">
                <a:solidFill>
                  <a:srgbClr val="FFFF00"/>
                </a:solidFill>
              </a:rPr>
              <a:t>the phases of the two </a:t>
            </a:r>
            <a:r>
              <a:rPr lang="en-US" sz="2000" dirty="0" smtClean="0">
                <a:solidFill>
                  <a:srgbClr val="FFFF00"/>
                </a:solidFill>
              </a:rPr>
              <a:t>probes to minimize close approach </a:t>
            </a:r>
          </a:p>
          <a:p>
            <a:pPr lvl="1">
              <a:spcBef>
                <a:spcPts val="0"/>
              </a:spcBef>
              <a:spcAft>
                <a:spcPts val="600"/>
              </a:spcAft>
            </a:pPr>
            <a:r>
              <a:rPr lang="en-US" sz="2000" dirty="0" smtClean="0">
                <a:solidFill>
                  <a:srgbClr val="FFFF00"/>
                </a:solidFill>
              </a:rPr>
              <a:t>Adjust orbit phases to align spacecraft along field lines </a:t>
            </a:r>
          </a:p>
          <a:p>
            <a:pPr lvl="1">
              <a:spcBef>
                <a:spcPts val="0"/>
              </a:spcBef>
              <a:spcAft>
                <a:spcPts val="600"/>
              </a:spcAft>
            </a:pPr>
            <a:r>
              <a:rPr lang="en-US" sz="2000" dirty="0" smtClean="0">
                <a:solidFill>
                  <a:srgbClr val="FFFF00"/>
                </a:solidFill>
              </a:rPr>
              <a:t>Adjust relative apogees to increase lapping rate and close approaches.</a:t>
            </a:r>
          </a:p>
          <a:p>
            <a:pPr marL="342900" lvl="0" indent="-342900">
              <a:spcBef>
                <a:spcPts val="0"/>
              </a:spcBef>
              <a:spcAft>
                <a:spcPts val="600"/>
              </a:spcAft>
              <a:buFont typeface="+mj-lt"/>
              <a:buAutoNum type="arabicPeriod" startAt="6"/>
            </a:pPr>
            <a:r>
              <a:rPr lang="en-US" sz="2000" dirty="0">
                <a:solidFill>
                  <a:schemeClr val="bg1"/>
                </a:solidFill>
              </a:rPr>
              <a:t>C</a:t>
            </a:r>
            <a:r>
              <a:rPr lang="en-US" sz="2000" dirty="0" smtClean="0">
                <a:solidFill>
                  <a:schemeClr val="bg1"/>
                </a:solidFill>
              </a:rPr>
              <a:t>oupling </a:t>
            </a:r>
            <a:r>
              <a:rPr lang="en-US" sz="2000" dirty="0">
                <a:solidFill>
                  <a:schemeClr val="bg1"/>
                </a:solidFill>
              </a:rPr>
              <a:t>between </a:t>
            </a:r>
            <a:r>
              <a:rPr lang="en-US" sz="2000" dirty="0" smtClean="0">
                <a:solidFill>
                  <a:schemeClr val="bg1"/>
                </a:solidFill>
              </a:rPr>
              <a:t>the </a:t>
            </a:r>
            <a:r>
              <a:rPr lang="en-US" sz="2000" dirty="0">
                <a:solidFill>
                  <a:schemeClr val="bg1"/>
                </a:solidFill>
              </a:rPr>
              <a:t>magnetopause </a:t>
            </a:r>
            <a:r>
              <a:rPr lang="en-US" sz="2000" dirty="0" smtClean="0">
                <a:solidFill>
                  <a:schemeClr val="bg1"/>
                </a:solidFill>
              </a:rPr>
              <a:t>and </a:t>
            </a:r>
            <a:r>
              <a:rPr lang="en-US" sz="2000" dirty="0">
                <a:solidFill>
                  <a:schemeClr val="bg1"/>
                </a:solidFill>
              </a:rPr>
              <a:t>the inner magnetosphere? </a:t>
            </a:r>
            <a:r>
              <a:rPr lang="en-US" sz="2000" dirty="0" smtClean="0">
                <a:solidFill>
                  <a:schemeClr val="bg1"/>
                </a:solidFill>
              </a:rPr>
              <a:t>Role and mechanisms of the magnetopause </a:t>
            </a:r>
            <a:r>
              <a:rPr lang="en-US" sz="2000" dirty="0">
                <a:solidFill>
                  <a:schemeClr val="bg1"/>
                </a:solidFill>
              </a:rPr>
              <a:t>act as a sink of </a:t>
            </a:r>
            <a:r>
              <a:rPr lang="en-US" sz="2000" dirty="0" smtClean="0">
                <a:solidFill>
                  <a:schemeClr val="bg1"/>
                </a:solidFill>
              </a:rPr>
              <a:t>belt particles?</a:t>
            </a:r>
          </a:p>
          <a:p>
            <a:pPr marL="457200" lvl="1" indent="0">
              <a:spcBef>
                <a:spcPts val="0"/>
              </a:spcBef>
              <a:spcAft>
                <a:spcPts val="600"/>
              </a:spcAft>
              <a:buNone/>
            </a:pPr>
            <a:r>
              <a:rPr lang="en-US" sz="2000" u="sng" dirty="0" smtClean="0">
                <a:solidFill>
                  <a:srgbClr val="00B0F0"/>
                </a:solidFill>
              </a:rPr>
              <a:t>New Opportunities</a:t>
            </a:r>
            <a:r>
              <a:rPr lang="en-US" sz="2000" dirty="0" smtClean="0">
                <a:solidFill>
                  <a:srgbClr val="00B0F0"/>
                </a:solidFill>
              </a:rPr>
              <a:t>:</a:t>
            </a:r>
          </a:p>
          <a:p>
            <a:pPr lvl="1">
              <a:spcBef>
                <a:spcPts val="0"/>
              </a:spcBef>
              <a:spcAft>
                <a:spcPts val="600"/>
              </a:spcAft>
            </a:pPr>
            <a:r>
              <a:rPr lang="en-US" sz="2000" dirty="0" smtClean="0">
                <a:solidFill>
                  <a:srgbClr val="FFFF00"/>
                </a:solidFill>
              </a:rPr>
              <a:t>MMS measurement of reconnection as it skims the magnetopause</a:t>
            </a:r>
          </a:p>
          <a:p>
            <a:pPr lvl="1">
              <a:spcBef>
                <a:spcPts val="0"/>
              </a:spcBef>
              <a:spcAft>
                <a:spcPts val="600"/>
              </a:spcAft>
            </a:pPr>
            <a:r>
              <a:rPr lang="en-US" sz="2000" dirty="0" smtClean="0">
                <a:solidFill>
                  <a:srgbClr val="FFFF00"/>
                </a:solidFill>
              </a:rPr>
              <a:t>MMS measurements of  energetic particle escape through the magnetopause. </a:t>
            </a:r>
          </a:p>
          <a:p>
            <a:pPr lvl="1">
              <a:spcBef>
                <a:spcPts val="0"/>
              </a:spcBef>
              <a:spcAft>
                <a:spcPts val="600"/>
              </a:spcAft>
            </a:pPr>
            <a:r>
              <a:rPr lang="en-US" sz="2000" dirty="0" smtClean="0">
                <a:solidFill>
                  <a:srgbClr val="FFFF00"/>
                </a:solidFill>
              </a:rPr>
              <a:t>Move one spacecraft apogee substantially higher. </a:t>
            </a:r>
            <a:endParaRPr lang="en-US" sz="2000" dirty="0">
              <a:solidFill>
                <a:srgbClr val="FFFF00"/>
              </a:solidFill>
            </a:endParaRPr>
          </a:p>
        </p:txBody>
      </p:sp>
      <p:sp>
        <p:nvSpPr>
          <p:cNvPr id="4" name="Slide Number Placeholder 3"/>
          <p:cNvSpPr>
            <a:spLocks noGrp="1"/>
          </p:cNvSpPr>
          <p:nvPr>
            <p:ph type="sldNum" sz="quarter" idx="12"/>
          </p:nvPr>
        </p:nvSpPr>
        <p:spPr/>
        <p:txBody>
          <a:bodyPr/>
          <a:lstStyle/>
          <a:p>
            <a:pPr>
              <a:defRPr/>
            </a:pPr>
            <a:fld id="{1DA0E6F9-F4BA-4A72-A191-5C208FDDA845}" type="slidenum">
              <a:rPr lang="en-US" smtClean="0">
                <a:solidFill>
                  <a:srgbClr val="FFFFFF"/>
                </a:solidFill>
              </a:rPr>
              <a:pPr>
                <a:defRPr/>
              </a:pPr>
              <a:t>15</a:t>
            </a:fld>
            <a:endParaRPr lang="en-US">
              <a:solidFill>
                <a:srgbClr val="FFFFFF"/>
              </a:solidFill>
            </a:endParaRPr>
          </a:p>
        </p:txBody>
      </p:sp>
    </p:spTree>
    <p:extLst>
      <p:ext uri="{BB962C8B-B14F-4D97-AF65-F5344CB8AC3E}">
        <p14:creationId xmlns:p14="http://schemas.microsoft.com/office/powerpoint/2010/main" val="4159946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C397CD-AC25-4331-A411-747C95485620}" type="datetime1">
              <a:rPr lang="en-US" smtClean="0"/>
              <a:pPr>
                <a:defRPr/>
              </a:pPr>
              <a:t>9/23/2014</a:t>
            </a:fld>
            <a:endParaRPr lang="en-US"/>
          </a:p>
        </p:txBody>
      </p:sp>
      <p:sp>
        <p:nvSpPr>
          <p:cNvPr id="3" name="Footer Placeholder 2"/>
          <p:cNvSpPr>
            <a:spLocks noGrp="1"/>
          </p:cNvSpPr>
          <p:nvPr>
            <p:ph type="ftr" sz="quarter" idx="11"/>
          </p:nvPr>
        </p:nvSpPr>
        <p:spPr/>
        <p:txBody>
          <a:bodyPr/>
          <a:lstStyle/>
          <a:p>
            <a:pPr>
              <a:defRPr/>
            </a:pPr>
            <a:r>
              <a:rPr lang="en-US" smtClean="0"/>
              <a:t>Nicola J. Fox</a:t>
            </a:r>
            <a:endParaRPr lang="en-US"/>
          </a:p>
        </p:txBody>
      </p:sp>
      <p:sp>
        <p:nvSpPr>
          <p:cNvPr id="4" name="Slide Number Placeholder 3"/>
          <p:cNvSpPr>
            <a:spLocks noGrp="1"/>
          </p:cNvSpPr>
          <p:nvPr>
            <p:ph type="sldNum" sz="quarter" idx="12"/>
          </p:nvPr>
        </p:nvSpPr>
        <p:spPr/>
        <p:txBody>
          <a:bodyPr/>
          <a:lstStyle/>
          <a:p>
            <a:pPr>
              <a:defRPr/>
            </a:pPr>
            <a:fld id="{0F5B6CAB-B117-45EA-B61C-D2B149CECC9A}" type="slidenum">
              <a:rPr lang="en-US" smtClean="0"/>
              <a:pPr>
                <a:defRPr/>
              </a:pPr>
              <a:t>16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
        <p:nvSpPr>
          <p:cNvPr id="6" name="TextBox 5"/>
          <p:cNvSpPr txBox="1"/>
          <p:nvPr/>
        </p:nvSpPr>
        <p:spPr>
          <a:xfrm>
            <a:off x="875763" y="6104586"/>
            <a:ext cx="4916731" cy="369332"/>
          </a:xfrm>
          <a:prstGeom prst="rect">
            <a:avLst/>
          </a:prstGeom>
          <a:noFill/>
        </p:spPr>
        <p:txBody>
          <a:bodyPr wrap="none" rtlCol="0">
            <a:spAutoFit/>
          </a:bodyPr>
          <a:lstStyle/>
          <a:p>
            <a:pPr defTabSz="914400" fontAlgn="base">
              <a:spcBef>
                <a:spcPct val="0"/>
              </a:spcBef>
              <a:spcAft>
                <a:spcPct val="0"/>
              </a:spcAft>
            </a:pPr>
            <a:r>
              <a:rPr lang="en-US" dirty="0">
                <a:solidFill>
                  <a:srgbClr val="00B0F0"/>
                </a:solidFill>
                <a:latin typeface="Arial" charset="0"/>
              </a:rPr>
              <a:t>http://athena.jhuapl.edu/ExtendedMissionOrbit</a:t>
            </a:r>
          </a:p>
        </p:txBody>
      </p:sp>
      <p:sp>
        <p:nvSpPr>
          <p:cNvPr id="7" name="Title 1"/>
          <p:cNvSpPr txBox="1">
            <a:spLocks/>
          </p:cNvSpPr>
          <p:nvPr/>
        </p:nvSpPr>
        <p:spPr>
          <a:xfrm>
            <a:off x="457200" y="274638"/>
            <a:ext cx="8229600" cy="7159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defTabSz="914400"/>
            <a:r>
              <a:rPr lang="en-US" dirty="0" smtClean="0">
                <a:solidFill>
                  <a:srgbClr val="FFFFFF"/>
                </a:solidFill>
              </a:rPr>
              <a:t>September 2015</a:t>
            </a:r>
            <a:endParaRPr lang="en-US" dirty="0">
              <a:solidFill>
                <a:srgbClr val="FFFFFF"/>
              </a:solidFill>
            </a:endParaRPr>
          </a:p>
        </p:txBody>
      </p:sp>
    </p:spTree>
    <p:extLst>
      <p:ext uri="{BB962C8B-B14F-4D97-AF65-F5344CB8AC3E}">
        <p14:creationId xmlns:p14="http://schemas.microsoft.com/office/powerpoint/2010/main" val="89545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C397CD-AC25-4331-A411-747C95485620}" type="datetime1">
              <a:rPr lang="en-US" smtClean="0"/>
              <a:pPr>
                <a:defRPr/>
              </a:pPr>
              <a:t>9/23/2014</a:t>
            </a:fld>
            <a:endParaRPr lang="en-US"/>
          </a:p>
        </p:txBody>
      </p:sp>
      <p:sp>
        <p:nvSpPr>
          <p:cNvPr id="3" name="Footer Placeholder 2"/>
          <p:cNvSpPr>
            <a:spLocks noGrp="1"/>
          </p:cNvSpPr>
          <p:nvPr>
            <p:ph type="ftr" sz="quarter" idx="11"/>
          </p:nvPr>
        </p:nvSpPr>
        <p:spPr/>
        <p:txBody>
          <a:bodyPr/>
          <a:lstStyle/>
          <a:p>
            <a:pPr>
              <a:defRPr/>
            </a:pPr>
            <a:r>
              <a:rPr lang="en-US" smtClean="0"/>
              <a:t>Nicola J. Fox</a:t>
            </a:r>
            <a:endParaRPr lang="en-US"/>
          </a:p>
        </p:txBody>
      </p:sp>
      <p:sp>
        <p:nvSpPr>
          <p:cNvPr id="4" name="Slide Number Placeholder 3"/>
          <p:cNvSpPr>
            <a:spLocks noGrp="1"/>
          </p:cNvSpPr>
          <p:nvPr>
            <p:ph type="sldNum" sz="quarter" idx="12"/>
          </p:nvPr>
        </p:nvSpPr>
        <p:spPr/>
        <p:txBody>
          <a:bodyPr/>
          <a:lstStyle/>
          <a:p>
            <a:pPr>
              <a:defRPr/>
            </a:pPr>
            <a:fld id="{0F5B6CAB-B117-45EA-B61C-D2B149CECC9A}" type="slidenum">
              <a:rPr lang="en-US" smtClean="0"/>
              <a:pPr>
                <a:defRPr/>
              </a:pPr>
              <a:t>17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
        <p:nvSpPr>
          <p:cNvPr id="6" name="TextBox 5"/>
          <p:cNvSpPr txBox="1"/>
          <p:nvPr/>
        </p:nvSpPr>
        <p:spPr>
          <a:xfrm>
            <a:off x="875763" y="6104586"/>
            <a:ext cx="4916731" cy="369332"/>
          </a:xfrm>
          <a:prstGeom prst="rect">
            <a:avLst/>
          </a:prstGeom>
          <a:noFill/>
        </p:spPr>
        <p:txBody>
          <a:bodyPr wrap="none" rtlCol="0">
            <a:spAutoFit/>
          </a:bodyPr>
          <a:lstStyle/>
          <a:p>
            <a:pPr defTabSz="914400" fontAlgn="base">
              <a:spcBef>
                <a:spcPct val="0"/>
              </a:spcBef>
              <a:spcAft>
                <a:spcPct val="0"/>
              </a:spcAft>
            </a:pPr>
            <a:r>
              <a:rPr lang="en-US" dirty="0">
                <a:solidFill>
                  <a:srgbClr val="00B0F0"/>
                </a:solidFill>
                <a:latin typeface="Arial" charset="0"/>
              </a:rPr>
              <a:t>http://athena.jhuapl.edu/ExtendedMissionOrbit</a:t>
            </a:r>
          </a:p>
        </p:txBody>
      </p:sp>
      <p:sp>
        <p:nvSpPr>
          <p:cNvPr id="7" name="Title 1"/>
          <p:cNvSpPr txBox="1">
            <a:spLocks/>
          </p:cNvSpPr>
          <p:nvPr/>
        </p:nvSpPr>
        <p:spPr>
          <a:xfrm>
            <a:off x="457200" y="274638"/>
            <a:ext cx="8229600" cy="7159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defTabSz="914400"/>
            <a:r>
              <a:rPr lang="en-US" dirty="0" smtClean="0">
                <a:solidFill>
                  <a:srgbClr val="FFFFFF"/>
                </a:solidFill>
              </a:rPr>
              <a:t>November 2015</a:t>
            </a:r>
            <a:endParaRPr lang="en-US" dirty="0">
              <a:solidFill>
                <a:srgbClr val="FFFFFF"/>
              </a:solidFill>
            </a:endParaRPr>
          </a:p>
        </p:txBody>
      </p:sp>
    </p:spTree>
    <p:extLst>
      <p:ext uri="{BB962C8B-B14F-4D97-AF65-F5344CB8AC3E}">
        <p14:creationId xmlns:p14="http://schemas.microsoft.com/office/powerpoint/2010/main" val="1582297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C397CD-AC25-4331-A411-747C95485620}" type="datetime1">
              <a:rPr lang="en-US" smtClean="0"/>
              <a:pPr>
                <a:defRPr/>
              </a:pPr>
              <a:t>9/23/2014</a:t>
            </a:fld>
            <a:endParaRPr lang="en-US"/>
          </a:p>
        </p:txBody>
      </p:sp>
      <p:sp>
        <p:nvSpPr>
          <p:cNvPr id="3" name="Footer Placeholder 2"/>
          <p:cNvSpPr>
            <a:spLocks noGrp="1"/>
          </p:cNvSpPr>
          <p:nvPr>
            <p:ph type="ftr" sz="quarter" idx="11"/>
          </p:nvPr>
        </p:nvSpPr>
        <p:spPr/>
        <p:txBody>
          <a:bodyPr/>
          <a:lstStyle/>
          <a:p>
            <a:pPr>
              <a:defRPr/>
            </a:pPr>
            <a:r>
              <a:rPr lang="en-US" smtClean="0"/>
              <a:t>Nicola J. Fox</a:t>
            </a:r>
            <a:endParaRPr lang="en-US"/>
          </a:p>
        </p:txBody>
      </p:sp>
      <p:sp>
        <p:nvSpPr>
          <p:cNvPr id="4" name="Slide Number Placeholder 3"/>
          <p:cNvSpPr>
            <a:spLocks noGrp="1"/>
          </p:cNvSpPr>
          <p:nvPr>
            <p:ph type="sldNum" sz="quarter" idx="12"/>
          </p:nvPr>
        </p:nvSpPr>
        <p:spPr/>
        <p:txBody>
          <a:bodyPr/>
          <a:lstStyle/>
          <a:p>
            <a:pPr>
              <a:defRPr/>
            </a:pPr>
            <a:fld id="{0F5B6CAB-B117-45EA-B61C-D2B149CECC9A}" type="slidenum">
              <a:rPr lang="en-US" smtClean="0"/>
              <a:pPr>
                <a:defRPr/>
              </a:pPr>
              <a:t>18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
        <p:nvSpPr>
          <p:cNvPr id="6" name="TextBox 5"/>
          <p:cNvSpPr txBox="1"/>
          <p:nvPr/>
        </p:nvSpPr>
        <p:spPr>
          <a:xfrm>
            <a:off x="875763" y="6104586"/>
            <a:ext cx="4916731" cy="369332"/>
          </a:xfrm>
          <a:prstGeom prst="rect">
            <a:avLst/>
          </a:prstGeom>
          <a:noFill/>
        </p:spPr>
        <p:txBody>
          <a:bodyPr wrap="none" rtlCol="0">
            <a:spAutoFit/>
          </a:bodyPr>
          <a:lstStyle/>
          <a:p>
            <a:pPr defTabSz="914400" fontAlgn="base">
              <a:spcBef>
                <a:spcPct val="0"/>
              </a:spcBef>
              <a:spcAft>
                <a:spcPct val="0"/>
              </a:spcAft>
            </a:pPr>
            <a:r>
              <a:rPr lang="en-US" dirty="0">
                <a:solidFill>
                  <a:srgbClr val="00B0F0"/>
                </a:solidFill>
                <a:latin typeface="Arial" charset="0"/>
              </a:rPr>
              <a:t>http://athena.jhuapl.edu/ExtendedMissionOrbit</a:t>
            </a:r>
          </a:p>
        </p:txBody>
      </p:sp>
      <p:sp>
        <p:nvSpPr>
          <p:cNvPr id="7" name="Title 1"/>
          <p:cNvSpPr txBox="1">
            <a:spLocks/>
          </p:cNvSpPr>
          <p:nvPr/>
        </p:nvSpPr>
        <p:spPr>
          <a:xfrm>
            <a:off x="457200" y="274638"/>
            <a:ext cx="8229600" cy="7159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defTabSz="914400"/>
            <a:r>
              <a:rPr lang="en-US" dirty="0" smtClean="0">
                <a:solidFill>
                  <a:srgbClr val="FFFFFF"/>
                </a:solidFill>
              </a:rPr>
              <a:t>March 2016</a:t>
            </a:r>
            <a:endParaRPr lang="en-US" dirty="0">
              <a:solidFill>
                <a:srgbClr val="FFFFFF"/>
              </a:solidFill>
            </a:endParaRPr>
          </a:p>
        </p:txBody>
      </p:sp>
    </p:spTree>
    <p:extLst>
      <p:ext uri="{BB962C8B-B14F-4D97-AF65-F5344CB8AC3E}">
        <p14:creationId xmlns:p14="http://schemas.microsoft.com/office/powerpoint/2010/main" val="478441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C397CD-AC25-4331-A411-747C95485620}" type="datetime1">
              <a:rPr lang="en-US" smtClean="0"/>
              <a:pPr>
                <a:defRPr/>
              </a:pPr>
              <a:t>9/23/2014</a:t>
            </a:fld>
            <a:endParaRPr lang="en-US"/>
          </a:p>
        </p:txBody>
      </p:sp>
      <p:sp>
        <p:nvSpPr>
          <p:cNvPr id="3" name="Footer Placeholder 2"/>
          <p:cNvSpPr>
            <a:spLocks noGrp="1"/>
          </p:cNvSpPr>
          <p:nvPr>
            <p:ph type="ftr" sz="quarter" idx="11"/>
          </p:nvPr>
        </p:nvSpPr>
        <p:spPr/>
        <p:txBody>
          <a:bodyPr/>
          <a:lstStyle/>
          <a:p>
            <a:pPr>
              <a:defRPr/>
            </a:pPr>
            <a:r>
              <a:rPr lang="en-US" smtClean="0"/>
              <a:t>Nicola J. Fox</a:t>
            </a:r>
            <a:endParaRPr lang="en-US"/>
          </a:p>
        </p:txBody>
      </p:sp>
      <p:sp>
        <p:nvSpPr>
          <p:cNvPr id="4" name="Slide Number Placeholder 3"/>
          <p:cNvSpPr>
            <a:spLocks noGrp="1"/>
          </p:cNvSpPr>
          <p:nvPr>
            <p:ph type="sldNum" sz="quarter" idx="12"/>
          </p:nvPr>
        </p:nvSpPr>
        <p:spPr/>
        <p:txBody>
          <a:bodyPr/>
          <a:lstStyle/>
          <a:p>
            <a:pPr>
              <a:defRPr/>
            </a:pPr>
            <a:fld id="{0F5B6CAB-B117-45EA-B61C-D2B149CECC9A}" type="slidenum">
              <a:rPr lang="en-US" smtClean="0"/>
              <a:pPr>
                <a:defRPr/>
              </a:pPr>
              <a:t>19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
        <p:nvSpPr>
          <p:cNvPr id="6" name="TextBox 5"/>
          <p:cNvSpPr txBox="1"/>
          <p:nvPr/>
        </p:nvSpPr>
        <p:spPr>
          <a:xfrm>
            <a:off x="875763" y="6104586"/>
            <a:ext cx="4916731" cy="369332"/>
          </a:xfrm>
          <a:prstGeom prst="rect">
            <a:avLst/>
          </a:prstGeom>
          <a:noFill/>
        </p:spPr>
        <p:txBody>
          <a:bodyPr wrap="none" rtlCol="0">
            <a:spAutoFit/>
          </a:bodyPr>
          <a:lstStyle/>
          <a:p>
            <a:pPr defTabSz="914400" fontAlgn="base">
              <a:spcBef>
                <a:spcPct val="0"/>
              </a:spcBef>
              <a:spcAft>
                <a:spcPct val="0"/>
              </a:spcAft>
            </a:pPr>
            <a:r>
              <a:rPr lang="en-US" dirty="0">
                <a:solidFill>
                  <a:srgbClr val="00B0F0"/>
                </a:solidFill>
                <a:latin typeface="Arial" charset="0"/>
              </a:rPr>
              <a:t>http://athena.jhuapl.edu/ExtendedMissionOrbit</a:t>
            </a:r>
          </a:p>
        </p:txBody>
      </p:sp>
      <p:sp>
        <p:nvSpPr>
          <p:cNvPr id="7" name="Title 1"/>
          <p:cNvSpPr txBox="1">
            <a:spLocks/>
          </p:cNvSpPr>
          <p:nvPr/>
        </p:nvSpPr>
        <p:spPr>
          <a:xfrm>
            <a:off x="457200" y="274638"/>
            <a:ext cx="8229600" cy="7159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defTabSz="914400"/>
            <a:r>
              <a:rPr lang="en-US" dirty="0" smtClean="0">
                <a:solidFill>
                  <a:srgbClr val="FFFFFF"/>
                </a:solidFill>
              </a:rPr>
              <a:t>June 2016</a:t>
            </a:r>
            <a:endParaRPr lang="en-US" dirty="0">
              <a:solidFill>
                <a:srgbClr val="FFFFFF"/>
              </a:solidFill>
            </a:endParaRPr>
          </a:p>
        </p:txBody>
      </p:sp>
    </p:spTree>
    <p:extLst>
      <p:ext uri="{BB962C8B-B14F-4D97-AF65-F5344CB8AC3E}">
        <p14:creationId xmlns:p14="http://schemas.microsoft.com/office/powerpoint/2010/main" val="3879202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1920"/>
            <a:ext cx="6781800" cy="754380"/>
          </a:xfrm>
        </p:spPr>
        <p:txBody>
          <a:bodyPr/>
          <a:lstStyle/>
          <a:p>
            <a:r>
              <a:rPr lang="en-US" sz="2400" dirty="0"/>
              <a:t>Preliminary In-Person SWG meeting agenda </a:t>
            </a:r>
            <a:br>
              <a:rPr lang="en-US" sz="2400" dirty="0"/>
            </a:br>
            <a:r>
              <a:rPr lang="en-US" sz="2400" dirty="0" smtClean="0"/>
              <a:t>(2 </a:t>
            </a:r>
            <a:r>
              <a:rPr lang="en-US" sz="2400" dirty="0"/>
              <a:t>of 3)</a:t>
            </a:r>
          </a:p>
        </p:txBody>
      </p:sp>
      <p:sp>
        <p:nvSpPr>
          <p:cNvPr id="3" name="Content Placeholder 2"/>
          <p:cNvSpPr>
            <a:spLocks noGrp="1"/>
          </p:cNvSpPr>
          <p:nvPr>
            <p:ph idx="1"/>
          </p:nvPr>
        </p:nvSpPr>
        <p:spPr>
          <a:xfrm>
            <a:off x="457200" y="1036320"/>
            <a:ext cx="8229600" cy="5135880"/>
          </a:xfrm>
        </p:spPr>
        <p:txBody>
          <a:bodyPr/>
          <a:lstStyle/>
          <a:p>
            <a:r>
              <a:rPr lang="en-US" sz="1600" dirty="0" smtClean="0"/>
              <a:t>23 September (Tuesday PM) </a:t>
            </a:r>
          </a:p>
          <a:p>
            <a:pPr lvl="1"/>
            <a:r>
              <a:rPr lang="en-US" sz="1600" dirty="0" smtClean="0">
                <a:solidFill>
                  <a:schemeClr val="accent2"/>
                </a:solidFill>
              </a:rPr>
              <a:t>1:30PM General </a:t>
            </a:r>
            <a:r>
              <a:rPr lang="en-US" sz="1600" dirty="0">
                <a:solidFill>
                  <a:schemeClr val="accent2"/>
                </a:solidFill>
              </a:rPr>
              <a:t>Discussion of Senior Review Science Themes. </a:t>
            </a:r>
            <a:endParaRPr lang="en-US" sz="1600" dirty="0" smtClean="0">
              <a:solidFill>
                <a:schemeClr val="accent2"/>
              </a:solidFill>
            </a:endParaRPr>
          </a:p>
          <a:p>
            <a:pPr lvl="1"/>
            <a:r>
              <a:rPr lang="en-US" sz="1600" dirty="0" smtClean="0">
                <a:solidFill>
                  <a:schemeClr val="accent2"/>
                </a:solidFill>
              </a:rPr>
              <a:t>2:00PM  Plenary on Science Themes 1 (Injections) and 3 (Precipitation)</a:t>
            </a:r>
          </a:p>
          <a:p>
            <a:pPr lvl="1"/>
            <a:r>
              <a:rPr lang="en-US" sz="1600" dirty="0" smtClean="0">
                <a:solidFill>
                  <a:schemeClr val="accent2"/>
                </a:solidFill>
              </a:rPr>
              <a:t>3:00PM  Splinter on Science Theme 1 (Injections)</a:t>
            </a:r>
          </a:p>
          <a:p>
            <a:pPr lvl="1"/>
            <a:r>
              <a:rPr lang="en-US" sz="1600" dirty="0" smtClean="0">
                <a:solidFill>
                  <a:schemeClr val="accent2"/>
                </a:solidFill>
              </a:rPr>
              <a:t>3:00PM  Splinter on Science Theme 3 (Precipitation)</a:t>
            </a:r>
          </a:p>
          <a:p>
            <a:r>
              <a:rPr lang="en-US" sz="1600" dirty="0" smtClean="0"/>
              <a:t>24 September (Wednesday) </a:t>
            </a:r>
          </a:p>
          <a:p>
            <a:pPr lvl="1"/>
            <a:r>
              <a:rPr lang="en-US" sz="1600" dirty="0" smtClean="0">
                <a:solidFill>
                  <a:schemeClr val="accent2"/>
                </a:solidFill>
              </a:rPr>
              <a:t>8:30   Status and capabilities of MMS (Burch)</a:t>
            </a:r>
          </a:p>
          <a:p>
            <a:pPr lvl="1"/>
            <a:r>
              <a:rPr lang="en-US" sz="1600" dirty="0" smtClean="0">
                <a:solidFill>
                  <a:schemeClr val="accent2"/>
                </a:solidFill>
              </a:rPr>
              <a:t>8:50   Plenary on Science Themes 2 (Waves) and 6 (Magnetopause coupling)</a:t>
            </a:r>
          </a:p>
          <a:p>
            <a:pPr lvl="1"/>
            <a:r>
              <a:rPr lang="en-US" sz="1600" dirty="0" smtClean="0">
                <a:solidFill>
                  <a:schemeClr val="accent2"/>
                </a:solidFill>
              </a:rPr>
              <a:t>9:50   Splinter on Science Theme 2 (Waves)</a:t>
            </a:r>
          </a:p>
          <a:p>
            <a:pPr lvl="1"/>
            <a:r>
              <a:rPr lang="en-US" sz="1600" dirty="0" smtClean="0">
                <a:solidFill>
                  <a:schemeClr val="accent2"/>
                </a:solidFill>
              </a:rPr>
              <a:t>9:50   Splinter on Science Theme 6 (Magnetopause coupling)</a:t>
            </a:r>
          </a:p>
          <a:p>
            <a:pPr lvl="1"/>
            <a:r>
              <a:rPr lang="en-US" sz="1600" dirty="0" smtClean="0">
                <a:solidFill>
                  <a:schemeClr val="accent2"/>
                </a:solidFill>
              </a:rPr>
              <a:t>12:00 Lunch</a:t>
            </a:r>
          </a:p>
          <a:p>
            <a:pPr lvl="1"/>
            <a:r>
              <a:rPr lang="en-US" sz="1600" dirty="0" smtClean="0">
                <a:solidFill>
                  <a:schemeClr val="accent2"/>
                </a:solidFill>
              </a:rPr>
              <a:t>1:00PM Plenary on Science Themes 4 (Solar Phase) and 5 (Microphysics)</a:t>
            </a:r>
          </a:p>
          <a:p>
            <a:pPr lvl="1"/>
            <a:r>
              <a:rPr lang="en-US" sz="1600" dirty="0" smtClean="0">
                <a:solidFill>
                  <a:schemeClr val="accent2"/>
                </a:solidFill>
              </a:rPr>
              <a:t>2:00 Splinter on Science Theme 4 (Solar Phase)</a:t>
            </a:r>
          </a:p>
          <a:p>
            <a:pPr lvl="1"/>
            <a:r>
              <a:rPr lang="en-US" sz="1600" dirty="0" smtClean="0">
                <a:solidFill>
                  <a:schemeClr val="accent2"/>
                </a:solidFill>
              </a:rPr>
              <a:t>2:00 Splinter on Science Theme 5 (Microphysics)</a:t>
            </a:r>
          </a:p>
          <a:p>
            <a:pPr lvl="1"/>
            <a:r>
              <a:rPr lang="en-US" sz="1600" dirty="0" smtClean="0">
                <a:solidFill>
                  <a:schemeClr val="accent2"/>
                </a:solidFill>
              </a:rPr>
              <a:t>4:00  Miscellaneous Volunteer Science presentations </a:t>
            </a:r>
          </a:p>
          <a:p>
            <a:pPr lvl="1"/>
            <a:r>
              <a:rPr lang="en-US" sz="1600" dirty="0">
                <a:solidFill>
                  <a:schemeClr val="accent2"/>
                </a:solidFill>
              </a:rPr>
              <a:t>4:00 Splinter of those individuals who will be taking leadership in generating the Senior Review Proposal: Final themes, proposal structure action items, etc. </a:t>
            </a:r>
          </a:p>
          <a:p>
            <a:pPr lvl="1"/>
            <a:endParaRPr lang="en-US" sz="1600" dirty="0" smtClean="0">
              <a:solidFill>
                <a:schemeClr val="accent2"/>
              </a:solidFill>
            </a:endParaRPr>
          </a:p>
          <a:p>
            <a:pPr marL="0" indent="0">
              <a:buNone/>
            </a:pPr>
            <a:endParaRPr lang="en-US" sz="1600" dirty="0" smtClean="0">
              <a:solidFill>
                <a:schemeClr val="accent2"/>
              </a:solidFill>
            </a:endParaRPr>
          </a:p>
          <a:p>
            <a:pPr lvl="1"/>
            <a:endParaRPr lang="en-US" sz="1600" dirty="0" smtClean="0"/>
          </a:p>
        </p:txBody>
      </p:sp>
      <p:sp>
        <p:nvSpPr>
          <p:cNvPr id="4" name="Slide Number Placeholder 3"/>
          <p:cNvSpPr>
            <a:spLocks noGrp="1"/>
          </p:cNvSpPr>
          <p:nvPr>
            <p:ph type="sldNum" sz="quarter" idx="12"/>
          </p:nvPr>
        </p:nvSpPr>
        <p:spPr>
          <a:xfrm>
            <a:off x="6553200" y="6355623"/>
            <a:ext cx="2133600" cy="476250"/>
          </a:xfrm>
        </p:spPr>
        <p:txBody>
          <a:bodyPr/>
          <a:lstStyle/>
          <a:p>
            <a:pPr>
              <a:defRPr/>
            </a:pPr>
            <a:fld id="{1DA0E6F9-F4BA-4A72-A191-5C208FDDA845}"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4215491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C397CD-AC25-4331-A411-747C95485620}" type="datetime1">
              <a:rPr lang="en-US" smtClean="0"/>
              <a:pPr>
                <a:defRPr/>
              </a:pPr>
              <a:t>9/23/2014</a:t>
            </a:fld>
            <a:endParaRPr lang="en-US"/>
          </a:p>
        </p:txBody>
      </p:sp>
      <p:sp>
        <p:nvSpPr>
          <p:cNvPr id="3" name="Footer Placeholder 2"/>
          <p:cNvSpPr>
            <a:spLocks noGrp="1"/>
          </p:cNvSpPr>
          <p:nvPr>
            <p:ph type="ftr" sz="quarter" idx="11"/>
          </p:nvPr>
        </p:nvSpPr>
        <p:spPr/>
        <p:txBody>
          <a:bodyPr/>
          <a:lstStyle/>
          <a:p>
            <a:pPr>
              <a:defRPr/>
            </a:pPr>
            <a:r>
              <a:rPr lang="en-US" smtClean="0"/>
              <a:t>Nicola J. Fox</a:t>
            </a:r>
            <a:endParaRPr lang="en-US"/>
          </a:p>
        </p:txBody>
      </p:sp>
      <p:sp>
        <p:nvSpPr>
          <p:cNvPr id="4" name="Slide Number Placeholder 3"/>
          <p:cNvSpPr>
            <a:spLocks noGrp="1"/>
          </p:cNvSpPr>
          <p:nvPr>
            <p:ph type="sldNum" sz="quarter" idx="12"/>
          </p:nvPr>
        </p:nvSpPr>
        <p:spPr/>
        <p:txBody>
          <a:bodyPr/>
          <a:lstStyle/>
          <a:p>
            <a:pPr>
              <a:defRPr/>
            </a:pPr>
            <a:fld id="{0F5B6CAB-B117-45EA-B61C-D2B149CECC9A}" type="slidenum">
              <a:rPr lang="en-US" smtClean="0"/>
              <a:pPr>
                <a:defRPr/>
              </a:pPr>
              <a:t>20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
        <p:nvSpPr>
          <p:cNvPr id="6" name="TextBox 5"/>
          <p:cNvSpPr txBox="1"/>
          <p:nvPr/>
        </p:nvSpPr>
        <p:spPr>
          <a:xfrm>
            <a:off x="875763" y="6104586"/>
            <a:ext cx="4916731" cy="369332"/>
          </a:xfrm>
          <a:prstGeom prst="rect">
            <a:avLst/>
          </a:prstGeom>
          <a:noFill/>
        </p:spPr>
        <p:txBody>
          <a:bodyPr wrap="none" rtlCol="0">
            <a:spAutoFit/>
          </a:bodyPr>
          <a:lstStyle/>
          <a:p>
            <a:pPr defTabSz="914400" fontAlgn="base">
              <a:spcBef>
                <a:spcPct val="0"/>
              </a:spcBef>
              <a:spcAft>
                <a:spcPct val="0"/>
              </a:spcAft>
            </a:pPr>
            <a:r>
              <a:rPr lang="en-US" dirty="0">
                <a:solidFill>
                  <a:srgbClr val="00B0F0"/>
                </a:solidFill>
                <a:latin typeface="Arial" charset="0"/>
              </a:rPr>
              <a:t>http://athena.jhuapl.edu/ExtendedMissionOrbit</a:t>
            </a:r>
          </a:p>
        </p:txBody>
      </p:sp>
      <p:sp>
        <p:nvSpPr>
          <p:cNvPr id="7" name="Title 1"/>
          <p:cNvSpPr txBox="1">
            <a:spLocks/>
          </p:cNvSpPr>
          <p:nvPr/>
        </p:nvSpPr>
        <p:spPr>
          <a:xfrm>
            <a:off x="457200" y="274638"/>
            <a:ext cx="8229600" cy="7159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defTabSz="914400"/>
            <a:r>
              <a:rPr lang="en-US" dirty="0" smtClean="0">
                <a:solidFill>
                  <a:srgbClr val="FFFFFF"/>
                </a:solidFill>
              </a:rPr>
              <a:t>September 2016</a:t>
            </a:r>
            <a:endParaRPr lang="en-US" dirty="0">
              <a:solidFill>
                <a:srgbClr val="FFFFFF"/>
              </a:solidFill>
            </a:endParaRPr>
          </a:p>
        </p:txBody>
      </p:sp>
    </p:spTree>
    <p:extLst>
      <p:ext uri="{BB962C8B-B14F-4D97-AF65-F5344CB8AC3E}">
        <p14:creationId xmlns:p14="http://schemas.microsoft.com/office/powerpoint/2010/main" val="593926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C397CD-AC25-4331-A411-747C95485620}" type="datetime1">
              <a:rPr lang="en-US" smtClean="0"/>
              <a:pPr>
                <a:defRPr/>
              </a:pPr>
              <a:t>9/23/2014</a:t>
            </a:fld>
            <a:endParaRPr lang="en-US"/>
          </a:p>
        </p:txBody>
      </p:sp>
      <p:sp>
        <p:nvSpPr>
          <p:cNvPr id="3" name="Footer Placeholder 2"/>
          <p:cNvSpPr>
            <a:spLocks noGrp="1"/>
          </p:cNvSpPr>
          <p:nvPr>
            <p:ph type="ftr" sz="quarter" idx="11"/>
          </p:nvPr>
        </p:nvSpPr>
        <p:spPr/>
        <p:txBody>
          <a:bodyPr/>
          <a:lstStyle/>
          <a:p>
            <a:pPr>
              <a:defRPr/>
            </a:pPr>
            <a:r>
              <a:rPr lang="en-US" smtClean="0"/>
              <a:t>Nicola J. Fox</a:t>
            </a:r>
            <a:endParaRPr lang="en-US"/>
          </a:p>
        </p:txBody>
      </p:sp>
      <p:sp>
        <p:nvSpPr>
          <p:cNvPr id="4" name="Slide Number Placeholder 3"/>
          <p:cNvSpPr>
            <a:spLocks noGrp="1"/>
          </p:cNvSpPr>
          <p:nvPr>
            <p:ph type="sldNum" sz="quarter" idx="12"/>
          </p:nvPr>
        </p:nvSpPr>
        <p:spPr/>
        <p:txBody>
          <a:bodyPr/>
          <a:lstStyle/>
          <a:p>
            <a:pPr>
              <a:defRPr/>
            </a:pPr>
            <a:fld id="{0F5B6CAB-B117-45EA-B61C-D2B149CECC9A}" type="slidenum">
              <a:rPr lang="en-US" smtClean="0"/>
              <a:pPr>
                <a:defRPr/>
              </a:pPr>
              <a:t>21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
        <p:nvSpPr>
          <p:cNvPr id="6" name="TextBox 5"/>
          <p:cNvSpPr txBox="1"/>
          <p:nvPr/>
        </p:nvSpPr>
        <p:spPr>
          <a:xfrm>
            <a:off x="875763" y="6104586"/>
            <a:ext cx="4916731" cy="369332"/>
          </a:xfrm>
          <a:prstGeom prst="rect">
            <a:avLst/>
          </a:prstGeom>
          <a:noFill/>
        </p:spPr>
        <p:txBody>
          <a:bodyPr wrap="none" rtlCol="0">
            <a:spAutoFit/>
          </a:bodyPr>
          <a:lstStyle/>
          <a:p>
            <a:pPr defTabSz="914400" fontAlgn="base">
              <a:spcBef>
                <a:spcPct val="0"/>
              </a:spcBef>
              <a:spcAft>
                <a:spcPct val="0"/>
              </a:spcAft>
            </a:pPr>
            <a:r>
              <a:rPr lang="en-US" dirty="0">
                <a:solidFill>
                  <a:srgbClr val="00B0F0"/>
                </a:solidFill>
                <a:latin typeface="Arial" charset="0"/>
              </a:rPr>
              <a:t>http://athena.jhuapl.edu/ExtendedMissionOrbit</a:t>
            </a:r>
          </a:p>
        </p:txBody>
      </p:sp>
      <p:sp>
        <p:nvSpPr>
          <p:cNvPr id="7" name="Title 1"/>
          <p:cNvSpPr txBox="1">
            <a:spLocks/>
          </p:cNvSpPr>
          <p:nvPr/>
        </p:nvSpPr>
        <p:spPr>
          <a:xfrm>
            <a:off x="457200" y="274638"/>
            <a:ext cx="8229600" cy="7159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defTabSz="914400"/>
            <a:r>
              <a:rPr lang="en-US" dirty="0" smtClean="0">
                <a:solidFill>
                  <a:srgbClr val="FFFFFF"/>
                </a:solidFill>
              </a:rPr>
              <a:t>December 2016</a:t>
            </a:r>
            <a:endParaRPr lang="en-US" dirty="0">
              <a:solidFill>
                <a:srgbClr val="FFFFFF"/>
              </a:solidFill>
            </a:endParaRPr>
          </a:p>
        </p:txBody>
      </p:sp>
    </p:spTree>
    <p:extLst>
      <p:ext uri="{BB962C8B-B14F-4D97-AF65-F5344CB8AC3E}">
        <p14:creationId xmlns:p14="http://schemas.microsoft.com/office/powerpoint/2010/main" val="4026787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C397CD-AC25-4331-A411-747C95485620}" type="datetime1">
              <a:rPr lang="en-US" smtClean="0"/>
              <a:pPr>
                <a:defRPr/>
              </a:pPr>
              <a:t>9/23/2014</a:t>
            </a:fld>
            <a:endParaRPr lang="en-US"/>
          </a:p>
        </p:txBody>
      </p:sp>
      <p:sp>
        <p:nvSpPr>
          <p:cNvPr id="3" name="Footer Placeholder 2"/>
          <p:cNvSpPr>
            <a:spLocks noGrp="1"/>
          </p:cNvSpPr>
          <p:nvPr>
            <p:ph type="ftr" sz="quarter" idx="11"/>
          </p:nvPr>
        </p:nvSpPr>
        <p:spPr/>
        <p:txBody>
          <a:bodyPr/>
          <a:lstStyle/>
          <a:p>
            <a:pPr>
              <a:defRPr/>
            </a:pPr>
            <a:r>
              <a:rPr lang="en-US" smtClean="0"/>
              <a:t>Nicola J. Fox</a:t>
            </a:r>
            <a:endParaRPr lang="en-US"/>
          </a:p>
        </p:txBody>
      </p:sp>
      <p:sp>
        <p:nvSpPr>
          <p:cNvPr id="4" name="Slide Number Placeholder 3"/>
          <p:cNvSpPr>
            <a:spLocks noGrp="1"/>
          </p:cNvSpPr>
          <p:nvPr>
            <p:ph type="sldNum" sz="quarter" idx="12"/>
          </p:nvPr>
        </p:nvSpPr>
        <p:spPr/>
        <p:txBody>
          <a:bodyPr/>
          <a:lstStyle/>
          <a:p>
            <a:pPr>
              <a:defRPr/>
            </a:pPr>
            <a:fld id="{0F5B6CAB-B117-45EA-B61C-D2B149CECC9A}" type="slidenum">
              <a:rPr lang="en-US" smtClean="0"/>
              <a:pPr>
                <a:defRPr/>
              </a:pPr>
              <a:t>22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
        <p:nvSpPr>
          <p:cNvPr id="6" name="TextBox 5"/>
          <p:cNvSpPr txBox="1"/>
          <p:nvPr/>
        </p:nvSpPr>
        <p:spPr>
          <a:xfrm>
            <a:off x="875763" y="6104586"/>
            <a:ext cx="4916731" cy="369332"/>
          </a:xfrm>
          <a:prstGeom prst="rect">
            <a:avLst/>
          </a:prstGeom>
          <a:noFill/>
        </p:spPr>
        <p:txBody>
          <a:bodyPr wrap="none" rtlCol="0">
            <a:spAutoFit/>
          </a:bodyPr>
          <a:lstStyle/>
          <a:p>
            <a:pPr defTabSz="914400" fontAlgn="base">
              <a:spcBef>
                <a:spcPct val="0"/>
              </a:spcBef>
              <a:spcAft>
                <a:spcPct val="0"/>
              </a:spcAft>
            </a:pPr>
            <a:r>
              <a:rPr lang="en-US" dirty="0">
                <a:solidFill>
                  <a:srgbClr val="00B0F0"/>
                </a:solidFill>
                <a:latin typeface="Arial" charset="0"/>
              </a:rPr>
              <a:t>http://athena.jhuapl.edu/ExtendedMissionOrbit</a:t>
            </a:r>
          </a:p>
        </p:txBody>
      </p:sp>
      <p:sp>
        <p:nvSpPr>
          <p:cNvPr id="7" name="Title 1"/>
          <p:cNvSpPr txBox="1">
            <a:spLocks/>
          </p:cNvSpPr>
          <p:nvPr/>
        </p:nvSpPr>
        <p:spPr>
          <a:xfrm>
            <a:off x="457200" y="274638"/>
            <a:ext cx="8229600" cy="7159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defTabSz="914400"/>
            <a:r>
              <a:rPr lang="en-US" dirty="0" smtClean="0">
                <a:solidFill>
                  <a:srgbClr val="FFFFFF"/>
                </a:solidFill>
              </a:rPr>
              <a:t>March 2017</a:t>
            </a:r>
            <a:endParaRPr lang="en-US" dirty="0">
              <a:solidFill>
                <a:srgbClr val="FFFFFF"/>
              </a:solidFill>
            </a:endParaRPr>
          </a:p>
        </p:txBody>
      </p:sp>
    </p:spTree>
    <p:extLst>
      <p:ext uri="{BB962C8B-B14F-4D97-AF65-F5344CB8AC3E}">
        <p14:creationId xmlns:p14="http://schemas.microsoft.com/office/powerpoint/2010/main" val="1621530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C397CD-AC25-4331-A411-747C95485620}" type="datetime1">
              <a:rPr lang="en-US" smtClean="0"/>
              <a:pPr>
                <a:defRPr/>
              </a:pPr>
              <a:t>9/23/2014</a:t>
            </a:fld>
            <a:endParaRPr lang="en-US"/>
          </a:p>
        </p:txBody>
      </p:sp>
      <p:sp>
        <p:nvSpPr>
          <p:cNvPr id="3" name="Footer Placeholder 2"/>
          <p:cNvSpPr>
            <a:spLocks noGrp="1"/>
          </p:cNvSpPr>
          <p:nvPr>
            <p:ph type="ftr" sz="quarter" idx="11"/>
          </p:nvPr>
        </p:nvSpPr>
        <p:spPr/>
        <p:txBody>
          <a:bodyPr/>
          <a:lstStyle/>
          <a:p>
            <a:pPr>
              <a:defRPr/>
            </a:pPr>
            <a:r>
              <a:rPr lang="en-US" smtClean="0"/>
              <a:t>Nicola J. Fox</a:t>
            </a:r>
            <a:endParaRPr lang="en-US"/>
          </a:p>
        </p:txBody>
      </p:sp>
      <p:sp>
        <p:nvSpPr>
          <p:cNvPr id="4" name="Slide Number Placeholder 3"/>
          <p:cNvSpPr>
            <a:spLocks noGrp="1"/>
          </p:cNvSpPr>
          <p:nvPr>
            <p:ph type="sldNum" sz="quarter" idx="12"/>
          </p:nvPr>
        </p:nvSpPr>
        <p:spPr/>
        <p:txBody>
          <a:bodyPr/>
          <a:lstStyle/>
          <a:p>
            <a:pPr>
              <a:defRPr/>
            </a:pPr>
            <a:fld id="{0F5B6CAB-B117-45EA-B61C-D2B149CECC9A}" type="slidenum">
              <a:rPr lang="en-US" smtClean="0"/>
              <a:pPr>
                <a:defRPr/>
              </a:pPr>
              <a:t>23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
        <p:nvSpPr>
          <p:cNvPr id="6" name="TextBox 5"/>
          <p:cNvSpPr txBox="1"/>
          <p:nvPr/>
        </p:nvSpPr>
        <p:spPr>
          <a:xfrm>
            <a:off x="875763" y="6104586"/>
            <a:ext cx="4916731" cy="369332"/>
          </a:xfrm>
          <a:prstGeom prst="rect">
            <a:avLst/>
          </a:prstGeom>
          <a:noFill/>
        </p:spPr>
        <p:txBody>
          <a:bodyPr wrap="none" rtlCol="0">
            <a:spAutoFit/>
          </a:bodyPr>
          <a:lstStyle/>
          <a:p>
            <a:pPr defTabSz="914400" fontAlgn="base">
              <a:spcBef>
                <a:spcPct val="0"/>
              </a:spcBef>
              <a:spcAft>
                <a:spcPct val="0"/>
              </a:spcAft>
            </a:pPr>
            <a:r>
              <a:rPr lang="en-US" dirty="0">
                <a:solidFill>
                  <a:srgbClr val="00B0F0"/>
                </a:solidFill>
                <a:latin typeface="Arial" charset="0"/>
              </a:rPr>
              <a:t>http://athena.jhuapl.edu/ExtendedMissionOrbit</a:t>
            </a:r>
          </a:p>
        </p:txBody>
      </p:sp>
      <p:sp>
        <p:nvSpPr>
          <p:cNvPr id="7" name="Title 1"/>
          <p:cNvSpPr txBox="1">
            <a:spLocks/>
          </p:cNvSpPr>
          <p:nvPr/>
        </p:nvSpPr>
        <p:spPr>
          <a:xfrm>
            <a:off x="457200" y="274638"/>
            <a:ext cx="8229600" cy="7159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defTabSz="914400"/>
            <a:r>
              <a:rPr lang="en-US" dirty="0" smtClean="0">
                <a:solidFill>
                  <a:srgbClr val="FFFFFF"/>
                </a:solidFill>
              </a:rPr>
              <a:t>September 2017</a:t>
            </a:r>
            <a:endParaRPr lang="en-US" dirty="0">
              <a:solidFill>
                <a:srgbClr val="FFFFFF"/>
              </a:solidFill>
            </a:endParaRPr>
          </a:p>
        </p:txBody>
      </p:sp>
    </p:spTree>
    <p:extLst>
      <p:ext uri="{BB962C8B-B14F-4D97-AF65-F5344CB8AC3E}">
        <p14:creationId xmlns:p14="http://schemas.microsoft.com/office/powerpoint/2010/main" val="1035546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C397CD-AC25-4331-A411-747C95485620}" type="datetime1">
              <a:rPr lang="en-US" smtClean="0"/>
              <a:pPr>
                <a:defRPr/>
              </a:pPr>
              <a:t>9/23/2014</a:t>
            </a:fld>
            <a:endParaRPr lang="en-US" dirty="0"/>
          </a:p>
        </p:txBody>
      </p:sp>
      <p:sp>
        <p:nvSpPr>
          <p:cNvPr id="3" name="Footer Placeholder 2"/>
          <p:cNvSpPr>
            <a:spLocks noGrp="1"/>
          </p:cNvSpPr>
          <p:nvPr>
            <p:ph type="ftr" sz="quarter" idx="11"/>
          </p:nvPr>
        </p:nvSpPr>
        <p:spPr/>
        <p:txBody>
          <a:bodyPr/>
          <a:lstStyle/>
          <a:p>
            <a:pPr>
              <a:defRPr/>
            </a:pPr>
            <a:r>
              <a:rPr lang="en-US" smtClean="0"/>
              <a:t>Nicola J. Fox</a:t>
            </a:r>
            <a:endParaRPr lang="en-US"/>
          </a:p>
        </p:txBody>
      </p:sp>
      <p:sp>
        <p:nvSpPr>
          <p:cNvPr id="4" name="Slide Number Placeholder 3"/>
          <p:cNvSpPr>
            <a:spLocks noGrp="1"/>
          </p:cNvSpPr>
          <p:nvPr>
            <p:ph type="sldNum" sz="quarter" idx="12"/>
          </p:nvPr>
        </p:nvSpPr>
        <p:spPr/>
        <p:txBody>
          <a:bodyPr/>
          <a:lstStyle/>
          <a:p>
            <a:pPr>
              <a:defRPr/>
            </a:pPr>
            <a:fld id="{0F5B6CAB-B117-45EA-B61C-D2B149CECC9A}" type="slidenum">
              <a:rPr lang="en-US" smtClean="0"/>
              <a:pPr>
                <a:defRPr/>
              </a:pPr>
              <a:t>24</a:t>
            </a:fld>
            <a:endParaRPr lang="en-US"/>
          </a:p>
        </p:txBody>
      </p:sp>
      <p:sp>
        <p:nvSpPr>
          <p:cNvPr id="9" name="TextBox 8"/>
          <p:cNvSpPr txBox="1"/>
          <p:nvPr/>
        </p:nvSpPr>
        <p:spPr>
          <a:xfrm>
            <a:off x="489397" y="6297769"/>
            <a:ext cx="4916731" cy="369332"/>
          </a:xfrm>
          <a:prstGeom prst="rect">
            <a:avLst/>
          </a:prstGeom>
          <a:noFill/>
        </p:spPr>
        <p:txBody>
          <a:bodyPr wrap="none" rtlCol="0">
            <a:spAutoFit/>
          </a:bodyPr>
          <a:lstStyle/>
          <a:p>
            <a:r>
              <a:rPr lang="en-US" dirty="0">
                <a:solidFill>
                  <a:srgbClr val="00B0F0"/>
                </a:solidFill>
              </a:rPr>
              <a:t>http://athena.jhuapl.edu/ExtendedMissionOrbit</a:t>
            </a:r>
          </a:p>
        </p:txBody>
      </p:sp>
      <p:sp>
        <p:nvSpPr>
          <p:cNvPr id="10" name="Title 1"/>
          <p:cNvSpPr txBox="1">
            <a:spLocks/>
          </p:cNvSpPr>
          <p:nvPr/>
        </p:nvSpPr>
        <p:spPr>
          <a:xfrm>
            <a:off x="457200" y="120092"/>
            <a:ext cx="8229600" cy="7159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en-US" dirty="0" smtClean="0">
                <a:solidFill>
                  <a:schemeClr val="bg1"/>
                </a:solidFill>
              </a:rPr>
              <a:t>December 2016</a:t>
            </a:r>
            <a:endParaRPr lang="en-US" dirty="0">
              <a:solidFill>
                <a:schemeClr val="bg1"/>
              </a:solidFill>
            </a:endParaRPr>
          </a:p>
        </p:txBody>
      </p:sp>
      <p:sp>
        <p:nvSpPr>
          <p:cNvPr id="11" name="TextBox 10"/>
          <p:cNvSpPr txBox="1"/>
          <p:nvPr/>
        </p:nvSpPr>
        <p:spPr>
          <a:xfrm>
            <a:off x="1339402" y="1043189"/>
            <a:ext cx="1877437" cy="369332"/>
          </a:xfrm>
          <a:prstGeom prst="rect">
            <a:avLst/>
          </a:prstGeom>
          <a:noFill/>
        </p:spPr>
        <p:txBody>
          <a:bodyPr wrap="none" rtlCol="0">
            <a:spAutoFit/>
          </a:bodyPr>
          <a:lstStyle/>
          <a:p>
            <a:r>
              <a:rPr lang="en-US" dirty="0" smtClean="0">
                <a:solidFill>
                  <a:srgbClr val="FFFF00"/>
                </a:solidFill>
              </a:rPr>
              <a:t>Nominal Mission</a:t>
            </a:r>
            <a:endParaRPr lang="en-US" dirty="0">
              <a:solidFill>
                <a:srgbClr val="FFFF00"/>
              </a:solidFill>
            </a:endParaRPr>
          </a:p>
        </p:txBody>
      </p:sp>
      <p:sp>
        <p:nvSpPr>
          <p:cNvPr id="12" name="TextBox 11"/>
          <p:cNvSpPr txBox="1"/>
          <p:nvPr/>
        </p:nvSpPr>
        <p:spPr>
          <a:xfrm>
            <a:off x="5355465" y="1144074"/>
            <a:ext cx="3256020" cy="369332"/>
          </a:xfrm>
          <a:prstGeom prst="rect">
            <a:avLst/>
          </a:prstGeom>
          <a:noFill/>
        </p:spPr>
        <p:txBody>
          <a:bodyPr wrap="none" rtlCol="0">
            <a:spAutoFit/>
          </a:bodyPr>
          <a:lstStyle/>
          <a:p>
            <a:pPr algn="ctr"/>
            <a:r>
              <a:rPr lang="en-US" dirty="0" smtClean="0">
                <a:solidFill>
                  <a:srgbClr val="FFFF00"/>
                </a:solidFill>
                <a:sym typeface="Symbol"/>
              </a:rPr>
              <a:t>(Apogee) = 300% of nominal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03" y="1691575"/>
            <a:ext cx="4293481" cy="434659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0216" y="1640725"/>
            <a:ext cx="4363480" cy="4399467"/>
          </a:xfrm>
          <a:prstGeom prst="rect">
            <a:avLst/>
          </a:prstGeom>
        </p:spPr>
      </p:pic>
      <p:cxnSp>
        <p:nvCxnSpPr>
          <p:cNvPr id="14" name="Straight Arrow Connector 13"/>
          <p:cNvCxnSpPr/>
          <p:nvPr/>
        </p:nvCxnSpPr>
        <p:spPr>
          <a:xfrm>
            <a:off x="7006107" y="5331854"/>
            <a:ext cx="1262130" cy="0"/>
          </a:xfrm>
          <a:prstGeom prst="straightConnector1">
            <a:avLst/>
          </a:prstGeom>
          <a:ln w="38100">
            <a:tailEnd type="stealth" w="lg" len="lg"/>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237927" y="5280339"/>
            <a:ext cx="732893" cy="461665"/>
          </a:xfrm>
          <a:prstGeom prst="rect">
            <a:avLst/>
          </a:prstGeom>
          <a:noFill/>
        </p:spPr>
        <p:txBody>
          <a:bodyPr wrap="none" rtlCol="0">
            <a:spAutoFit/>
          </a:bodyPr>
          <a:lstStyle/>
          <a:p>
            <a:r>
              <a:rPr lang="en-US" sz="2400" dirty="0" smtClean="0">
                <a:solidFill>
                  <a:schemeClr val="bg1"/>
                </a:solidFill>
              </a:rPr>
              <a:t>Sun</a:t>
            </a:r>
            <a:endParaRPr lang="en-US" sz="2400" dirty="0">
              <a:solidFill>
                <a:schemeClr val="bg1"/>
              </a:solidFill>
            </a:endParaRPr>
          </a:p>
        </p:txBody>
      </p:sp>
    </p:spTree>
    <p:extLst>
      <p:ext uri="{BB962C8B-B14F-4D97-AF65-F5344CB8AC3E}">
        <p14:creationId xmlns:p14="http://schemas.microsoft.com/office/powerpoint/2010/main" val="28539285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078" y="442063"/>
            <a:ext cx="8229600" cy="715962"/>
          </a:xfrm>
        </p:spPr>
        <p:txBody>
          <a:bodyPr/>
          <a:lstStyle/>
          <a:p>
            <a:r>
              <a:rPr lang="en-US" dirty="0" smtClean="0">
                <a:solidFill>
                  <a:schemeClr val="bg1">
                    <a:lumMod val="95000"/>
                  </a:schemeClr>
                </a:solidFill>
              </a:rPr>
              <a:t>CME versus CIR Responses</a:t>
            </a:r>
            <a:endParaRPr lang="en-US" dirty="0">
              <a:solidFill>
                <a:schemeClr val="bg1">
                  <a:lumMod val="95000"/>
                </a:schemeClr>
              </a:solidFill>
            </a:endParaRPr>
          </a:p>
        </p:txBody>
      </p:sp>
      <p:sp>
        <p:nvSpPr>
          <p:cNvPr id="6" name="Slide Number Placeholder 5"/>
          <p:cNvSpPr>
            <a:spLocks noGrp="1"/>
          </p:cNvSpPr>
          <p:nvPr>
            <p:ph type="sldNum" sz="quarter" idx="12"/>
          </p:nvPr>
        </p:nvSpPr>
        <p:spPr/>
        <p:txBody>
          <a:bodyPr/>
          <a:lstStyle/>
          <a:p>
            <a:pPr>
              <a:defRPr/>
            </a:pPr>
            <a:fld id="{B741A9FC-9B08-44AB-8AEA-3D05EAD399BA}" type="slidenum">
              <a:rPr lang="en-US" smtClean="0">
                <a:solidFill>
                  <a:schemeClr val="bg1"/>
                </a:solidFill>
              </a:rPr>
              <a:pPr>
                <a:defRPr/>
              </a:pPr>
              <a:t>25</a:t>
            </a:fld>
            <a:endParaRPr lang="en-US">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062" y="1969961"/>
            <a:ext cx="7426175" cy="4430838"/>
          </a:xfrm>
          <a:prstGeom prst="rect">
            <a:avLst/>
          </a:prstGeom>
        </p:spPr>
      </p:pic>
      <p:grpSp>
        <p:nvGrpSpPr>
          <p:cNvPr id="26" name="Group 25"/>
          <p:cNvGrpSpPr/>
          <p:nvPr/>
        </p:nvGrpSpPr>
        <p:grpSpPr>
          <a:xfrm>
            <a:off x="3464417" y="1478925"/>
            <a:ext cx="4533555" cy="577542"/>
            <a:chOff x="3425780" y="1968321"/>
            <a:chExt cx="4533555" cy="577542"/>
          </a:xfrm>
        </p:grpSpPr>
        <p:sp>
          <p:nvSpPr>
            <p:cNvPr id="13" name="TextBox 12"/>
            <p:cNvSpPr txBox="1"/>
            <p:nvPr/>
          </p:nvSpPr>
          <p:spPr>
            <a:xfrm>
              <a:off x="3425780" y="2176531"/>
              <a:ext cx="2138214" cy="369332"/>
            </a:xfrm>
            <a:prstGeom prst="rect">
              <a:avLst/>
            </a:prstGeom>
            <a:noFill/>
          </p:spPr>
          <p:txBody>
            <a:bodyPr wrap="none" rtlCol="0">
              <a:spAutoFit/>
            </a:bodyPr>
            <a:lstStyle/>
            <a:p>
              <a:r>
                <a:rPr lang="en-US" b="1" dirty="0" smtClean="0">
                  <a:solidFill>
                    <a:srgbClr val="FFFF00"/>
                  </a:solidFill>
                </a:rPr>
                <a:t>Van Allen Probes:</a:t>
              </a:r>
              <a:endParaRPr lang="en-US" b="1" dirty="0">
                <a:solidFill>
                  <a:srgbClr val="FFFF00"/>
                </a:solidFill>
              </a:endParaRPr>
            </a:p>
          </p:txBody>
        </p:sp>
        <p:cxnSp>
          <p:nvCxnSpPr>
            <p:cNvPr id="9" name="Straight Connector 8"/>
            <p:cNvCxnSpPr/>
            <p:nvPr/>
          </p:nvCxnSpPr>
          <p:spPr>
            <a:xfrm>
              <a:off x="5679583" y="2485622"/>
              <a:ext cx="70833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400800" y="2369712"/>
              <a:ext cx="334851"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733504" y="2496354"/>
              <a:ext cx="708338"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525037" y="2163652"/>
              <a:ext cx="787395" cy="369332"/>
            </a:xfrm>
            <a:prstGeom prst="rect">
              <a:avLst/>
            </a:prstGeom>
            <a:noFill/>
          </p:spPr>
          <p:txBody>
            <a:bodyPr wrap="none" rtlCol="0">
              <a:spAutoFit/>
            </a:bodyPr>
            <a:lstStyle/>
            <a:p>
              <a:r>
                <a:rPr lang="en-US" dirty="0" smtClean="0">
                  <a:solidFill>
                    <a:schemeClr val="bg1">
                      <a:lumMod val="95000"/>
                    </a:schemeClr>
                  </a:solidFill>
                </a:rPr>
                <a:t>Prime</a:t>
              </a:r>
              <a:endParaRPr lang="en-US" dirty="0">
                <a:solidFill>
                  <a:schemeClr val="bg1">
                    <a:lumMod val="95000"/>
                  </a:schemeClr>
                </a:solidFill>
              </a:endParaRPr>
            </a:p>
          </p:txBody>
        </p:sp>
        <p:sp>
          <p:nvSpPr>
            <p:cNvPr id="16" name="TextBox 15"/>
            <p:cNvSpPr txBox="1"/>
            <p:nvPr/>
          </p:nvSpPr>
          <p:spPr>
            <a:xfrm>
              <a:off x="6153956" y="1968321"/>
              <a:ext cx="851515" cy="369332"/>
            </a:xfrm>
            <a:prstGeom prst="rect">
              <a:avLst/>
            </a:prstGeom>
            <a:noFill/>
          </p:spPr>
          <p:txBody>
            <a:bodyPr wrap="none" rtlCol="0">
              <a:spAutoFit/>
            </a:bodyPr>
            <a:lstStyle/>
            <a:p>
              <a:r>
                <a:rPr lang="en-US" dirty="0" smtClean="0">
                  <a:solidFill>
                    <a:schemeClr val="bg1">
                      <a:lumMod val="95000"/>
                    </a:schemeClr>
                  </a:solidFill>
                </a:rPr>
                <a:t>Bridge</a:t>
              </a:r>
              <a:endParaRPr lang="en-US" dirty="0">
                <a:solidFill>
                  <a:schemeClr val="bg1">
                    <a:lumMod val="95000"/>
                  </a:schemeClr>
                </a:solidFill>
              </a:endParaRPr>
            </a:p>
          </p:txBody>
        </p:sp>
        <p:sp>
          <p:nvSpPr>
            <p:cNvPr id="17" name="TextBox 16"/>
            <p:cNvSpPr txBox="1"/>
            <p:nvPr/>
          </p:nvSpPr>
          <p:spPr>
            <a:xfrm>
              <a:off x="6800043" y="2163653"/>
              <a:ext cx="1159292" cy="369332"/>
            </a:xfrm>
            <a:prstGeom prst="rect">
              <a:avLst/>
            </a:prstGeom>
            <a:noFill/>
          </p:spPr>
          <p:txBody>
            <a:bodyPr wrap="none" rtlCol="0">
              <a:spAutoFit/>
            </a:bodyPr>
            <a:lstStyle/>
            <a:p>
              <a:r>
                <a:rPr lang="en-US" dirty="0" smtClean="0">
                  <a:solidFill>
                    <a:schemeClr val="bg1">
                      <a:lumMod val="95000"/>
                    </a:schemeClr>
                  </a:solidFill>
                </a:rPr>
                <a:t>Extended</a:t>
              </a:r>
              <a:endParaRPr lang="en-US" dirty="0">
                <a:solidFill>
                  <a:schemeClr val="bg1">
                    <a:lumMod val="95000"/>
                  </a:schemeClr>
                </a:solidFill>
              </a:endParaRPr>
            </a:p>
          </p:txBody>
        </p:sp>
      </p:grpSp>
      <p:grpSp>
        <p:nvGrpSpPr>
          <p:cNvPr id="27" name="Group 26"/>
          <p:cNvGrpSpPr/>
          <p:nvPr/>
        </p:nvGrpSpPr>
        <p:grpSpPr>
          <a:xfrm>
            <a:off x="6709893" y="2099263"/>
            <a:ext cx="886496" cy="369332"/>
            <a:chOff x="6684135" y="1532587"/>
            <a:chExt cx="886496" cy="369332"/>
          </a:xfrm>
        </p:grpSpPr>
        <p:cxnSp>
          <p:nvCxnSpPr>
            <p:cNvPr id="21" name="Straight Connector 20"/>
            <p:cNvCxnSpPr/>
            <p:nvPr/>
          </p:nvCxnSpPr>
          <p:spPr>
            <a:xfrm>
              <a:off x="6808631" y="1876021"/>
              <a:ext cx="35202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179972" y="1886753"/>
              <a:ext cx="390659" cy="0"/>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684135" y="1532587"/>
              <a:ext cx="684803" cy="369332"/>
            </a:xfrm>
            <a:prstGeom prst="rect">
              <a:avLst/>
            </a:prstGeom>
            <a:noFill/>
          </p:spPr>
          <p:txBody>
            <a:bodyPr wrap="none" rtlCol="0">
              <a:spAutoFit/>
            </a:bodyPr>
            <a:lstStyle/>
            <a:p>
              <a:r>
                <a:rPr lang="en-US" dirty="0" smtClean="0">
                  <a:solidFill>
                    <a:srgbClr val="FF0000"/>
                  </a:solidFill>
                </a:rPr>
                <a:t>ERG</a:t>
              </a:r>
              <a:endParaRPr lang="en-US" dirty="0">
                <a:solidFill>
                  <a:srgbClr val="FF0000"/>
                </a:solidFill>
              </a:endParaRPr>
            </a:p>
          </p:txBody>
        </p:sp>
      </p:grpSp>
    </p:spTree>
    <p:extLst>
      <p:ext uri="{BB962C8B-B14F-4D97-AF65-F5344CB8AC3E}">
        <p14:creationId xmlns:p14="http://schemas.microsoft.com/office/powerpoint/2010/main" val="29716071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643" y="2009104"/>
            <a:ext cx="6781800" cy="876300"/>
          </a:xfrm>
        </p:spPr>
        <p:txBody>
          <a:bodyPr/>
          <a:lstStyle/>
          <a:p>
            <a:r>
              <a:rPr lang="en-US" sz="8000" dirty="0" smtClean="0"/>
              <a:t>BACKUP</a:t>
            </a:r>
            <a:endParaRPr lang="en-US" sz="8000" dirty="0"/>
          </a:p>
        </p:txBody>
      </p:sp>
      <p:sp>
        <p:nvSpPr>
          <p:cNvPr id="3" name="Slide Number Placeholder 2"/>
          <p:cNvSpPr>
            <a:spLocks noGrp="1"/>
          </p:cNvSpPr>
          <p:nvPr>
            <p:ph type="sldNum" sz="quarter" idx="12"/>
          </p:nvPr>
        </p:nvSpPr>
        <p:spPr/>
        <p:txBody>
          <a:bodyPr/>
          <a:lstStyle/>
          <a:p>
            <a:pPr>
              <a:defRPr/>
            </a:pPr>
            <a:fld id="{94459F3F-58B9-42EE-BD30-7660037F3C3E}" type="slidenum">
              <a:rPr lang="en-US" smtClean="0">
                <a:solidFill>
                  <a:srgbClr val="000000"/>
                </a:solidFill>
              </a:rPr>
              <a:pPr>
                <a:defRPr/>
              </a:pPr>
              <a:t>26</a:t>
            </a:fld>
            <a:endParaRPr lang="en-US">
              <a:solidFill>
                <a:srgbClr val="000000"/>
              </a:solidFill>
            </a:endParaRPr>
          </a:p>
        </p:txBody>
      </p:sp>
    </p:spTree>
    <p:extLst>
      <p:ext uri="{BB962C8B-B14F-4D97-AF65-F5344CB8AC3E}">
        <p14:creationId xmlns:p14="http://schemas.microsoft.com/office/powerpoint/2010/main" val="3979135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Van Allen Probes Extended Mission Science Theme </a:t>
            </a:r>
            <a:r>
              <a:rPr lang="en-US" sz="2400" dirty="0" smtClean="0"/>
              <a:t>Suggestions (1 of 3)</a:t>
            </a:r>
            <a:endParaRPr lang="en-US" sz="2400" dirty="0"/>
          </a:p>
        </p:txBody>
      </p:sp>
      <p:sp>
        <p:nvSpPr>
          <p:cNvPr id="3" name="Content Placeholder 2"/>
          <p:cNvSpPr>
            <a:spLocks noGrp="1"/>
          </p:cNvSpPr>
          <p:nvPr>
            <p:ph idx="1"/>
          </p:nvPr>
        </p:nvSpPr>
        <p:spPr>
          <a:xfrm>
            <a:off x="457200" y="923106"/>
            <a:ext cx="8229600" cy="5135880"/>
          </a:xfrm>
        </p:spPr>
        <p:txBody>
          <a:bodyPr/>
          <a:lstStyle/>
          <a:p>
            <a:pPr marL="342900" lvl="0" indent="-342900">
              <a:spcBef>
                <a:spcPts val="0"/>
              </a:spcBef>
              <a:spcAft>
                <a:spcPts val="300"/>
              </a:spcAft>
              <a:buFont typeface="+mj-lt"/>
              <a:buAutoNum type="arabicPeriod"/>
            </a:pPr>
            <a:r>
              <a:rPr lang="en-US" sz="1400" dirty="0"/>
              <a:t>What are the spatial and temporal structures of injections and other transient phenomena such as shock-driven fronts, and how do they evolve, within Earth’s inner magnetosphere; what are the effects of those structures on the radiation belt and ring current populations? This is a central aspect for addressing the LWS objectives of Van Allen Probes. </a:t>
            </a:r>
            <a:r>
              <a:rPr lang="en-US" sz="1400" dirty="0" smtClean="0"/>
              <a:t>?</a:t>
            </a:r>
            <a:endParaRPr lang="en-US" sz="1400" dirty="0"/>
          </a:p>
          <a:p>
            <a:pPr lvl="1">
              <a:spcBef>
                <a:spcPts val="0"/>
              </a:spcBef>
              <a:spcAft>
                <a:spcPts val="300"/>
              </a:spcAft>
            </a:pPr>
            <a:r>
              <a:rPr lang="en-US" sz="1400" u="sng" dirty="0">
                <a:solidFill>
                  <a:schemeClr val="accent2"/>
                </a:solidFill>
              </a:rPr>
              <a:t>New Opportunities</a:t>
            </a:r>
            <a:r>
              <a:rPr lang="en-US" sz="1400" dirty="0">
                <a:solidFill>
                  <a:schemeClr val="accent2"/>
                </a:solidFill>
              </a:rPr>
              <a:t>:</a:t>
            </a:r>
          </a:p>
          <a:p>
            <a:pPr lvl="2">
              <a:spcBef>
                <a:spcPts val="0"/>
              </a:spcBef>
              <a:spcAft>
                <a:spcPts val="300"/>
              </a:spcAft>
            </a:pPr>
            <a:r>
              <a:rPr lang="en-US" sz="1400" dirty="0"/>
              <a:t>Enhanced orbit evolutions of the 2 Van Allen Probes to achieve different kinds of radial and local time separations, to better sample the evolving structures.</a:t>
            </a:r>
          </a:p>
          <a:p>
            <a:pPr lvl="2">
              <a:spcBef>
                <a:spcPts val="0"/>
              </a:spcBef>
              <a:spcAft>
                <a:spcPts val="300"/>
              </a:spcAft>
            </a:pPr>
            <a:r>
              <a:rPr lang="en-US" sz="1400" dirty="0"/>
              <a:t>Possible different modes of operation for the </a:t>
            </a:r>
            <a:r>
              <a:rPr lang="en-US" sz="1400" dirty="0" smtClean="0"/>
              <a:t>instruments</a:t>
            </a:r>
          </a:p>
          <a:p>
            <a:pPr lvl="2">
              <a:spcBef>
                <a:spcPts val="0"/>
              </a:spcBef>
              <a:spcAft>
                <a:spcPts val="300"/>
              </a:spcAft>
            </a:pPr>
            <a:r>
              <a:rPr lang="en-US" sz="1400" dirty="0" smtClean="0"/>
              <a:t>The </a:t>
            </a:r>
            <a:r>
              <a:rPr lang="en-US" sz="1400" dirty="0"/>
              <a:t>addition of other assets to the Van Allen Probes and THEMIS: specifically MMS and ERG.</a:t>
            </a:r>
          </a:p>
          <a:p>
            <a:pPr marL="342900" lvl="0" indent="-342900">
              <a:spcBef>
                <a:spcPts val="0"/>
              </a:spcBef>
              <a:spcAft>
                <a:spcPts val="300"/>
              </a:spcAft>
              <a:buFont typeface="+mj-lt"/>
              <a:buAutoNum type="arabicPeriod"/>
            </a:pPr>
            <a:r>
              <a:rPr lang="en-US" sz="1400" dirty="0"/>
              <a:t>What are the 3-dimensions structures and distributions of VLF and ULF waves within Earth’s inner magnetosphere, and what are the effects those structures on the radiation belt and ring current populations? (</a:t>
            </a:r>
            <a:r>
              <a:rPr lang="en-US" sz="1400" b="1" dirty="0" err="1"/>
              <a:t>dE</a:t>
            </a:r>
            <a:r>
              <a:rPr lang="en-US" sz="1400" dirty="0"/>
              <a:t>, </a:t>
            </a:r>
            <a:r>
              <a:rPr lang="en-US" sz="1400" b="1" dirty="0"/>
              <a:t>dB</a:t>
            </a:r>
            <a:r>
              <a:rPr lang="en-US" sz="1400" dirty="0"/>
              <a:t>, </a:t>
            </a:r>
            <a:r>
              <a:rPr lang="en-US" sz="1400" b="1" dirty="0"/>
              <a:t>k</a:t>
            </a:r>
            <a:r>
              <a:rPr lang="en-US" sz="1400" dirty="0"/>
              <a:t> spatial coherence, spatial distributions, ULF wave structures) </a:t>
            </a:r>
            <a:r>
              <a:rPr lang="en-US" sz="1400" dirty="0" smtClean="0"/>
              <a:t>?</a:t>
            </a:r>
            <a:endParaRPr lang="en-US" sz="1400" dirty="0"/>
          </a:p>
          <a:p>
            <a:pPr lvl="1">
              <a:spcBef>
                <a:spcPts val="0"/>
              </a:spcBef>
              <a:spcAft>
                <a:spcPts val="300"/>
              </a:spcAft>
            </a:pPr>
            <a:r>
              <a:rPr lang="en-US" sz="1400" u="sng" dirty="0">
                <a:solidFill>
                  <a:schemeClr val="accent2"/>
                </a:solidFill>
              </a:rPr>
              <a:t>New Opportunities</a:t>
            </a:r>
            <a:r>
              <a:rPr lang="en-US" sz="1400" dirty="0">
                <a:solidFill>
                  <a:schemeClr val="accent2"/>
                </a:solidFill>
              </a:rPr>
              <a:t>:</a:t>
            </a:r>
          </a:p>
          <a:p>
            <a:pPr lvl="2">
              <a:spcBef>
                <a:spcPts val="0"/>
              </a:spcBef>
              <a:spcAft>
                <a:spcPts val="300"/>
              </a:spcAft>
            </a:pPr>
            <a:r>
              <a:rPr lang="en-US" sz="1400" dirty="0"/>
              <a:t>Modifications of the phasing of RBSP-A and RBSP-B close encounters such that they are aligned along the same magnetic flux tubes</a:t>
            </a:r>
          </a:p>
          <a:p>
            <a:pPr lvl="2">
              <a:spcBef>
                <a:spcPts val="0"/>
              </a:spcBef>
              <a:spcAft>
                <a:spcPts val="300"/>
              </a:spcAft>
            </a:pPr>
            <a:r>
              <a:rPr lang="en-US" sz="1400" dirty="0" smtClean="0"/>
              <a:t>Modifications </a:t>
            </a:r>
            <a:r>
              <a:rPr lang="en-US" sz="1400" dirty="0"/>
              <a:t>of orbit evolutions to achieve different longitude sampling of ULF wave structures</a:t>
            </a:r>
          </a:p>
          <a:p>
            <a:pPr lvl="2">
              <a:spcBef>
                <a:spcPts val="0"/>
              </a:spcBef>
              <a:spcAft>
                <a:spcPts val="300"/>
              </a:spcAft>
            </a:pPr>
            <a:r>
              <a:rPr lang="en-US" sz="1400" dirty="0"/>
              <a:t>Operating the instruments in different modes, with higher available rates, to capture details of the VLF interactions. </a:t>
            </a:r>
            <a:endParaRPr lang="en-US" sz="1400" dirty="0" smtClean="0"/>
          </a:p>
          <a:p>
            <a:pPr lvl="2">
              <a:spcBef>
                <a:spcPts val="0"/>
              </a:spcBef>
              <a:spcAft>
                <a:spcPts val="300"/>
              </a:spcAft>
            </a:pPr>
            <a:r>
              <a:rPr lang="en-US" sz="1400" dirty="0"/>
              <a:t>ERG measurements at mid-latitudes along flux tubes that connect roughly to the Van Allen Probes A and B</a:t>
            </a:r>
            <a:r>
              <a:rPr lang="en-US" sz="1400" dirty="0" smtClean="0"/>
              <a:t>.</a:t>
            </a:r>
            <a:endParaRPr lang="en-US" sz="1400" dirty="0"/>
          </a:p>
          <a:p>
            <a:pPr>
              <a:spcBef>
                <a:spcPts val="0"/>
              </a:spcBef>
              <a:spcAft>
                <a:spcPts val="300"/>
              </a:spcAft>
            </a:pPr>
            <a:endParaRPr lang="en-US" sz="1400" dirty="0"/>
          </a:p>
        </p:txBody>
      </p:sp>
      <p:sp>
        <p:nvSpPr>
          <p:cNvPr id="4" name="Slide Number Placeholder 3"/>
          <p:cNvSpPr>
            <a:spLocks noGrp="1"/>
          </p:cNvSpPr>
          <p:nvPr>
            <p:ph type="sldNum" sz="quarter" idx="12"/>
          </p:nvPr>
        </p:nvSpPr>
        <p:spPr/>
        <p:txBody>
          <a:bodyPr/>
          <a:lstStyle/>
          <a:p>
            <a:pPr>
              <a:defRPr/>
            </a:pPr>
            <a:fld id="{1DA0E6F9-F4BA-4A72-A191-5C208FDDA845}" type="slidenum">
              <a:rPr lang="en-US" smtClean="0">
                <a:solidFill>
                  <a:srgbClr val="000000"/>
                </a:solidFill>
              </a:rPr>
              <a:pPr>
                <a:defRPr/>
              </a:pPr>
              <a:t>27</a:t>
            </a:fld>
            <a:endParaRPr lang="en-US">
              <a:solidFill>
                <a:srgbClr val="000000"/>
              </a:solidFill>
            </a:endParaRPr>
          </a:p>
        </p:txBody>
      </p:sp>
    </p:spTree>
    <p:extLst>
      <p:ext uri="{BB962C8B-B14F-4D97-AF65-F5344CB8AC3E}">
        <p14:creationId xmlns:p14="http://schemas.microsoft.com/office/powerpoint/2010/main" val="13094968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Van Allen Probes Extended Mission Science Theme </a:t>
            </a:r>
            <a:r>
              <a:rPr lang="en-US" sz="2400" dirty="0" smtClean="0"/>
              <a:t>Suggestions (2 of 3)</a:t>
            </a:r>
            <a:endParaRPr lang="en-US" sz="2400" dirty="0"/>
          </a:p>
        </p:txBody>
      </p:sp>
      <p:sp>
        <p:nvSpPr>
          <p:cNvPr id="3" name="Content Placeholder 2"/>
          <p:cNvSpPr>
            <a:spLocks noGrp="1"/>
          </p:cNvSpPr>
          <p:nvPr>
            <p:ph idx="1"/>
          </p:nvPr>
        </p:nvSpPr>
        <p:spPr>
          <a:xfrm>
            <a:off x="457200" y="1175656"/>
            <a:ext cx="8229600" cy="4944289"/>
          </a:xfrm>
        </p:spPr>
        <p:txBody>
          <a:bodyPr/>
          <a:lstStyle/>
          <a:p>
            <a:pPr marL="342900" lvl="0" indent="-342900">
              <a:spcAft>
                <a:spcPts val="300"/>
              </a:spcAft>
              <a:buFont typeface="+mj-lt"/>
              <a:buAutoNum type="arabicPeriod" startAt="3"/>
            </a:pPr>
            <a:r>
              <a:rPr lang="en-US" sz="1400" dirty="0"/>
              <a:t>What are the detailed physical mechanisms responsible for energetic electron </a:t>
            </a:r>
            <a:r>
              <a:rPr lang="en-US" sz="1400" dirty="0" smtClean="0"/>
              <a:t>precipitation. This </a:t>
            </a:r>
            <a:r>
              <a:rPr lang="en-US" sz="1400" dirty="0"/>
              <a:t>is a central aspect for addressing the LWS objectives of Van Allen Probes.  </a:t>
            </a:r>
            <a:r>
              <a:rPr lang="en-US" sz="1400" u="sng" dirty="0"/>
              <a:t>The following questions were identified as key to the prime mission, but they have yet to have been satisfactorily answered</a:t>
            </a:r>
            <a:r>
              <a:rPr lang="en-US" sz="1400" dirty="0"/>
              <a:t>: What causes microbursts? What is the efficacy of EMIC waves in the loss of radiation belt particles?  Relative contributions of precipitation losses to radiation belt </a:t>
            </a:r>
            <a:r>
              <a:rPr lang="en-US" sz="1400" dirty="0" smtClean="0"/>
              <a:t>depletion</a:t>
            </a:r>
          </a:p>
          <a:p>
            <a:pPr lvl="1">
              <a:spcAft>
                <a:spcPts val="300"/>
              </a:spcAft>
            </a:pPr>
            <a:r>
              <a:rPr lang="en-US" sz="1400" u="sng" dirty="0" smtClean="0">
                <a:solidFill>
                  <a:schemeClr val="accent2"/>
                </a:solidFill>
              </a:rPr>
              <a:t>New </a:t>
            </a:r>
            <a:r>
              <a:rPr lang="en-US" sz="1400" u="sng" dirty="0">
                <a:solidFill>
                  <a:schemeClr val="accent2"/>
                </a:solidFill>
              </a:rPr>
              <a:t>Opportunities</a:t>
            </a:r>
            <a:r>
              <a:rPr lang="en-US" sz="1400" dirty="0">
                <a:solidFill>
                  <a:schemeClr val="accent2"/>
                </a:solidFill>
              </a:rPr>
              <a:t>:</a:t>
            </a:r>
          </a:p>
          <a:p>
            <a:pPr lvl="2">
              <a:spcBef>
                <a:spcPts val="0"/>
              </a:spcBef>
              <a:spcAft>
                <a:spcPts val="300"/>
              </a:spcAft>
            </a:pPr>
            <a:r>
              <a:rPr lang="en-US" sz="1400" dirty="0"/>
              <a:t>Magnetic latitude orbit separations. </a:t>
            </a:r>
            <a:endParaRPr lang="en-US" sz="1400" dirty="0" smtClean="0"/>
          </a:p>
          <a:p>
            <a:pPr lvl="2">
              <a:spcBef>
                <a:spcPts val="0"/>
              </a:spcBef>
              <a:spcAft>
                <a:spcPts val="300"/>
              </a:spcAft>
            </a:pPr>
            <a:r>
              <a:rPr lang="en-US" sz="1400" dirty="0" smtClean="0"/>
              <a:t>Two </a:t>
            </a:r>
            <a:r>
              <a:rPr lang="en-US" sz="1400" dirty="0"/>
              <a:t>new </a:t>
            </a:r>
            <a:r>
              <a:rPr lang="en-US" sz="1400" dirty="0" err="1"/>
              <a:t>CubeSats</a:t>
            </a:r>
            <a:r>
              <a:rPr lang="en-US" sz="1400" dirty="0"/>
              <a:t>: a) </a:t>
            </a:r>
            <a:r>
              <a:rPr lang="en-US" sz="1400" dirty="0" err="1"/>
              <a:t>CeREs</a:t>
            </a:r>
            <a:r>
              <a:rPr lang="en-US" sz="1400" dirty="0"/>
              <a:t> expected to launch in mid-2015 with the ability to resolve microbursts, and b) ELFIN, scheduled for launch in late 2016 to early 2017.</a:t>
            </a:r>
          </a:p>
          <a:p>
            <a:pPr lvl="2">
              <a:spcBef>
                <a:spcPts val="0"/>
              </a:spcBef>
              <a:spcAft>
                <a:spcPts val="300"/>
              </a:spcAft>
            </a:pPr>
            <a:r>
              <a:rPr lang="en-US" sz="1400" dirty="0"/>
              <a:t>ERG flying at mid-</a:t>
            </a:r>
            <a:r>
              <a:rPr lang="en-US" sz="1400" dirty="0" err="1"/>
              <a:t>latitududes</a:t>
            </a:r>
            <a:r>
              <a:rPr lang="en-US" sz="1400" dirty="0"/>
              <a:t> with the ability to resolve particle loss cones at the same time that the Probes are measuring equatorial waves and source distributions. </a:t>
            </a:r>
            <a:endParaRPr lang="en-US" sz="1400" dirty="0" smtClean="0"/>
          </a:p>
          <a:p>
            <a:pPr lvl="2">
              <a:spcBef>
                <a:spcPts val="0"/>
              </a:spcBef>
              <a:spcAft>
                <a:spcPts val="300"/>
              </a:spcAft>
            </a:pPr>
            <a:r>
              <a:rPr lang="en-US" sz="1400" dirty="0" smtClean="0"/>
              <a:t>Extended mission BARREL Campaign (beyond bridge phase). (???)</a:t>
            </a:r>
            <a:endParaRPr lang="en-US" sz="1400" dirty="0"/>
          </a:p>
          <a:p>
            <a:pPr marL="342900" lvl="0" indent="-342900">
              <a:spcBef>
                <a:spcPts val="0"/>
              </a:spcBef>
              <a:spcAft>
                <a:spcPts val="300"/>
              </a:spcAft>
              <a:buFont typeface="+mj-lt"/>
              <a:buAutoNum type="arabicPeriod" startAt="4"/>
            </a:pPr>
            <a:r>
              <a:rPr lang="en-US" sz="1400" dirty="0"/>
              <a:t>How do the physics and the dynamical responses of Earth’s radiation belt regions, including the ring current, change as the interplanetary drivers evolve from CME dominated to CIR dominated conditions?    This is a central aspect for addressing the LWS objectives of Van Allen </a:t>
            </a:r>
            <a:r>
              <a:rPr lang="en-US" sz="1400" dirty="0" smtClean="0"/>
              <a:t>Probes</a:t>
            </a:r>
            <a:r>
              <a:rPr lang="en-US" sz="1400" dirty="0"/>
              <a:t>.</a:t>
            </a:r>
            <a:endParaRPr lang="en-US" sz="1400" dirty="0" smtClean="0"/>
          </a:p>
          <a:p>
            <a:pPr lvl="1">
              <a:spcBef>
                <a:spcPts val="0"/>
              </a:spcBef>
              <a:spcAft>
                <a:spcPts val="300"/>
              </a:spcAft>
            </a:pPr>
            <a:r>
              <a:rPr lang="en-US" sz="1400" u="sng" dirty="0" smtClean="0">
                <a:solidFill>
                  <a:schemeClr val="accent2"/>
                </a:solidFill>
              </a:rPr>
              <a:t>New Opportunities</a:t>
            </a:r>
            <a:r>
              <a:rPr lang="en-US" sz="1400" dirty="0" smtClean="0">
                <a:solidFill>
                  <a:schemeClr val="accent2"/>
                </a:solidFill>
              </a:rPr>
              <a:t>:</a:t>
            </a:r>
          </a:p>
          <a:p>
            <a:pPr lvl="2">
              <a:spcBef>
                <a:spcPts val="0"/>
              </a:spcBef>
              <a:spcAft>
                <a:spcPts val="300"/>
              </a:spcAft>
            </a:pPr>
            <a:r>
              <a:rPr lang="en-US" sz="1400" dirty="0" smtClean="0"/>
              <a:t>Van </a:t>
            </a:r>
            <a:r>
              <a:rPr lang="en-US" sz="1400" dirty="0"/>
              <a:t>Allen Probes will be operating during a critical new phase of the solar cycle, the declining phase, following its operation during solar maximum.</a:t>
            </a:r>
          </a:p>
          <a:p>
            <a:pPr lvl="2">
              <a:spcBef>
                <a:spcPts val="0"/>
              </a:spcBef>
              <a:spcAft>
                <a:spcPts val="300"/>
              </a:spcAft>
            </a:pPr>
            <a:r>
              <a:rPr lang="en-US" sz="1400" dirty="0"/>
              <a:t>CIR’s may provide </a:t>
            </a:r>
            <a:r>
              <a:rPr lang="en-US" sz="1400" dirty="0" smtClean="0"/>
              <a:t>stronger and more energetic radiation belt electron enhancements than </a:t>
            </a:r>
            <a:r>
              <a:rPr lang="en-US" sz="1400" dirty="0"/>
              <a:t>have been seen during the mission to date.</a:t>
            </a:r>
          </a:p>
          <a:p>
            <a:pPr>
              <a:spcBef>
                <a:spcPts val="0"/>
              </a:spcBef>
              <a:spcAft>
                <a:spcPts val="300"/>
              </a:spcAft>
            </a:pPr>
            <a:endParaRPr lang="en-US" sz="1400" dirty="0"/>
          </a:p>
        </p:txBody>
      </p:sp>
      <p:sp>
        <p:nvSpPr>
          <p:cNvPr id="4" name="Slide Number Placeholder 3"/>
          <p:cNvSpPr>
            <a:spLocks noGrp="1"/>
          </p:cNvSpPr>
          <p:nvPr>
            <p:ph type="sldNum" sz="quarter" idx="12"/>
          </p:nvPr>
        </p:nvSpPr>
        <p:spPr/>
        <p:txBody>
          <a:bodyPr/>
          <a:lstStyle/>
          <a:p>
            <a:pPr>
              <a:defRPr/>
            </a:pPr>
            <a:fld id="{1DA0E6F9-F4BA-4A72-A191-5C208FDDA845}" type="slidenum">
              <a:rPr lang="en-US" smtClean="0">
                <a:solidFill>
                  <a:srgbClr val="000000"/>
                </a:solidFill>
              </a:rPr>
              <a:pPr>
                <a:defRPr/>
              </a:pPr>
              <a:t>28</a:t>
            </a:fld>
            <a:endParaRPr lang="en-US">
              <a:solidFill>
                <a:srgbClr val="000000"/>
              </a:solidFill>
            </a:endParaRPr>
          </a:p>
        </p:txBody>
      </p:sp>
    </p:spTree>
    <p:extLst>
      <p:ext uri="{BB962C8B-B14F-4D97-AF65-F5344CB8AC3E}">
        <p14:creationId xmlns:p14="http://schemas.microsoft.com/office/powerpoint/2010/main" val="11166715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Van Allen Probes Extended Mission Science Theme </a:t>
            </a:r>
            <a:r>
              <a:rPr lang="en-US" sz="2400" dirty="0" smtClean="0"/>
              <a:t>Suggestions (3 of 3)</a:t>
            </a:r>
            <a:endParaRPr lang="en-US" sz="2400" dirty="0"/>
          </a:p>
        </p:txBody>
      </p:sp>
      <p:sp>
        <p:nvSpPr>
          <p:cNvPr id="3" name="Content Placeholder 2"/>
          <p:cNvSpPr>
            <a:spLocks noGrp="1"/>
          </p:cNvSpPr>
          <p:nvPr>
            <p:ph idx="1"/>
          </p:nvPr>
        </p:nvSpPr>
        <p:spPr>
          <a:xfrm>
            <a:off x="465909" y="940526"/>
            <a:ext cx="8229600" cy="5013957"/>
          </a:xfrm>
        </p:spPr>
        <p:txBody>
          <a:bodyPr/>
          <a:lstStyle/>
          <a:p>
            <a:pPr marL="342900" lvl="0" indent="-342900">
              <a:spcBef>
                <a:spcPts val="0"/>
              </a:spcBef>
              <a:spcAft>
                <a:spcPts val="600"/>
              </a:spcAft>
              <a:buFont typeface="+mj-lt"/>
              <a:buAutoNum type="arabicPeriod" startAt="5"/>
            </a:pPr>
            <a:r>
              <a:rPr lang="en-US" sz="1400" dirty="0"/>
              <a:t>What are the detailed structures and characters of the microphysical processes that act to energize radiation belt particles in the inner magnetosphere?</a:t>
            </a:r>
          </a:p>
          <a:p>
            <a:pPr lvl="1">
              <a:spcBef>
                <a:spcPts val="0"/>
              </a:spcBef>
              <a:spcAft>
                <a:spcPts val="600"/>
              </a:spcAft>
            </a:pPr>
            <a:r>
              <a:rPr lang="en-US" sz="1400" u="sng" dirty="0">
                <a:solidFill>
                  <a:schemeClr val="accent2"/>
                </a:solidFill>
              </a:rPr>
              <a:t>New Opportunities</a:t>
            </a:r>
            <a:r>
              <a:rPr lang="en-US" sz="1400" dirty="0">
                <a:solidFill>
                  <a:schemeClr val="accent2"/>
                </a:solidFill>
              </a:rPr>
              <a:t>:</a:t>
            </a:r>
          </a:p>
          <a:p>
            <a:pPr lvl="2">
              <a:spcBef>
                <a:spcPts val="0"/>
              </a:spcBef>
              <a:spcAft>
                <a:spcPts val="600"/>
              </a:spcAft>
            </a:pPr>
            <a:r>
              <a:rPr lang="en-US" sz="1400" dirty="0"/>
              <a:t>Operate the instrument differently, taking advantage of higher data rates and focus on microphysical processes in selected regions. </a:t>
            </a:r>
          </a:p>
          <a:p>
            <a:pPr lvl="2">
              <a:spcBef>
                <a:spcPts val="0"/>
              </a:spcBef>
              <a:spcAft>
                <a:spcPts val="600"/>
              </a:spcAft>
            </a:pPr>
            <a:r>
              <a:rPr lang="en-US" sz="1400" dirty="0"/>
              <a:t>Adjust the phases of the two probes so that they consistently come closer to each other during the periods of close approach.</a:t>
            </a:r>
          </a:p>
          <a:p>
            <a:pPr lvl="2">
              <a:spcBef>
                <a:spcPts val="0"/>
              </a:spcBef>
              <a:spcAft>
                <a:spcPts val="600"/>
              </a:spcAft>
            </a:pPr>
            <a:r>
              <a:rPr lang="en-US" sz="1400" dirty="0"/>
              <a:t>Adjust the phases of the two probes so that they consistently are aligned along the same magnetic flux tube when they pass close to each other</a:t>
            </a:r>
            <a:r>
              <a:rPr lang="en-US" sz="1400" dirty="0" smtClean="0"/>
              <a:t>.</a:t>
            </a:r>
          </a:p>
          <a:p>
            <a:pPr lvl="2">
              <a:spcBef>
                <a:spcPts val="0"/>
              </a:spcBef>
              <a:spcAft>
                <a:spcPts val="600"/>
              </a:spcAft>
            </a:pPr>
            <a:r>
              <a:rPr lang="en-US" sz="1400" dirty="0" smtClean="0"/>
              <a:t>Possibly reverse </a:t>
            </a:r>
            <a:r>
              <a:rPr lang="en-US" sz="1400" dirty="0"/>
              <a:t>the differential precession of the two spacecraft so that, after two years we can park the spacecraft in nearly identical orbits and bring the spacecraft very close together (with adjustable distances). </a:t>
            </a:r>
          </a:p>
          <a:p>
            <a:pPr marL="342900" lvl="0" indent="-342900">
              <a:spcBef>
                <a:spcPts val="0"/>
              </a:spcBef>
              <a:spcAft>
                <a:spcPts val="600"/>
              </a:spcAft>
              <a:buFont typeface="+mj-lt"/>
              <a:buAutoNum type="arabicPeriod" startAt="6"/>
            </a:pPr>
            <a:r>
              <a:rPr lang="en-US" sz="1400" dirty="0"/>
              <a:t>What are the modes of coupling between both the magnetopause and </a:t>
            </a:r>
            <a:r>
              <a:rPr lang="en-US" sz="1400" dirty="0" err="1"/>
              <a:t>magnetotail</a:t>
            </a:r>
            <a:r>
              <a:rPr lang="en-US" sz="1400" dirty="0"/>
              <a:t>, and the inner magnetosphere? How direct are the couplings between such magnetopause processes as reconnection and the response of the inner magnetosphere?  To what extent and by what mechanisms does the magnetopause act as a sink of radiation belt </a:t>
            </a:r>
            <a:r>
              <a:rPr lang="en-US" sz="1400" dirty="0" smtClean="0"/>
              <a:t>particles?</a:t>
            </a:r>
          </a:p>
          <a:p>
            <a:pPr lvl="1">
              <a:spcBef>
                <a:spcPts val="0"/>
              </a:spcBef>
              <a:spcAft>
                <a:spcPts val="600"/>
              </a:spcAft>
            </a:pPr>
            <a:r>
              <a:rPr lang="en-US" sz="1400" u="sng" dirty="0" smtClean="0">
                <a:solidFill>
                  <a:schemeClr val="accent2"/>
                </a:solidFill>
              </a:rPr>
              <a:t>New Opportunities</a:t>
            </a:r>
            <a:r>
              <a:rPr lang="en-US" sz="1400" dirty="0" smtClean="0">
                <a:solidFill>
                  <a:schemeClr val="accent2"/>
                </a:solidFill>
              </a:rPr>
              <a:t>:</a:t>
            </a:r>
          </a:p>
          <a:p>
            <a:pPr lvl="2">
              <a:spcBef>
                <a:spcPts val="0"/>
              </a:spcBef>
              <a:spcAft>
                <a:spcPts val="600"/>
              </a:spcAft>
            </a:pPr>
            <a:r>
              <a:rPr lang="en-US" sz="1400" dirty="0"/>
              <a:t>Modification of orbit apogee to approach closer to GEO for one van Allen Probe</a:t>
            </a:r>
            <a:r>
              <a:rPr lang="en-US" sz="1400" dirty="0" smtClean="0"/>
              <a:t>.</a:t>
            </a:r>
          </a:p>
          <a:p>
            <a:pPr lvl="2">
              <a:spcBef>
                <a:spcPts val="0"/>
              </a:spcBef>
              <a:spcAft>
                <a:spcPts val="600"/>
              </a:spcAft>
            </a:pPr>
            <a:r>
              <a:rPr lang="en-US" sz="1400" dirty="0" smtClean="0"/>
              <a:t>The </a:t>
            </a:r>
            <a:r>
              <a:rPr lang="en-US" sz="1400" dirty="0"/>
              <a:t>addition of MMS to the other assets to the Van Allen Probes and THEMIS: specifically MMS </a:t>
            </a:r>
          </a:p>
        </p:txBody>
      </p:sp>
      <p:sp>
        <p:nvSpPr>
          <p:cNvPr id="4" name="Slide Number Placeholder 3"/>
          <p:cNvSpPr>
            <a:spLocks noGrp="1"/>
          </p:cNvSpPr>
          <p:nvPr>
            <p:ph type="sldNum" sz="quarter" idx="12"/>
          </p:nvPr>
        </p:nvSpPr>
        <p:spPr/>
        <p:txBody>
          <a:bodyPr/>
          <a:lstStyle/>
          <a:p>
            <a:pPr>
              <a:defRPr/>
            </a:pPr>
            <a:fld id="{1DA0E6F9-F4BA-4A72-A191-5C208FDDA845}" type="slidenum">
              <a:rPr lang="en-US" smtClean="0">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1680269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108" y="148046"/>
            <a:ext cx="6781800" cy="667294"/>
          </a:xfrm>
        </p:spPr>
        <p:txBody>
          <a:bodyPr/>
          <a:lstStyle/>
          <a:p>
            <a:r>
              <a:rPr lang="en-US" sz="2400" dirty="0" smtClean="0"/>
              <a:t>Preliminary In-Person SWG meeting agenda </a:t>
            </a:r>
            <a:br>
              <a:rPr lang="en-US" sz="2400" dirty="0" smtClean="0"/>
            </a:br>
            <a:r>
              <a:rPr lang="en-US" sz="2400" dirty="0" smtClean="0"/>
              <a:t>(3 of 3)</a:t>
            </a:r>
            <a:endParaRPr lang="en-US" sz="2400" dirty="0"/>
          </a:p>
        </p:txBody>
      </p:sp>
      <p:sp>
        <p:nvSpPr>
          <p:cNvPr id="3" name="Content Placeholder 2"/>
          <p:cNvSpPr>
            <a:spLocks noGrp="1"/>
          </p:cNvSpPr>
          <p:nvPr>
            <p:ph idx="1"/>
          </p:nvPr>
        </p:nvSpPr>
        <p:spPr>
          <a:xfrm>
            <a:off x="457200" y="1036320"/>
            <a:ext cx="8229600" cy="5135880"/>
          </a:xfrm>
        </p:spPr>
        <p:txBody>
          <a:bodyPr/>
          <a:lstStyle/>
          <a:p>
            <a:r>
              <a:rPr lang="en-US" sz="1600" dirty="0" smtClean="0"/>
              <a:t>25 September (Thursday AM) </a:t>
            </a:r>
          </a:p>
          <a:p>
            <a:pPr lvl="1"/>
            <a:r>
              <a:rPr lang="en-US" sz="1600" dirty="0" smtClean="0">
                <a:solidFill>
                  <a:schemeClr val="accent2"/>
                </a:solidFill>
              </a:rPr>
              <a:t>8:30 Planning for mini-GEM and AGU</a:t>
            </a:r>
          </a:p>
          <a:p>
            <a:pPr lvl="1"/>
            <a:r>
              <a:rPr lang="en-US" sz="1600" dirty="0" smtClean="0">
                <a:solidFill>
                  <a:schemeClr val="accent2"/>
                </a:solidFill>
              </a:rPr>
              <a:t>9:00 Senior Review Proposal Discussions</a:t>
            </a:r>
          </a:p>
          <a:p>
            <a:pPr lvl="2"/>
            <a:r>
              <a:rPr lang="en-US" sz="1600" dirty="0" smtClean="0"/>
              <a:t>Outline</a:t>
            </a:r>
          </a:p>
          <a:p>
            <a:pPr lvl="2"/>
            <a:r>
              <a:rPr lang="en-US" sz="1600" dirty="0" smtClean="0"/>
              <a:t>Schedule</a:t>
            </a:r>
          </a:p>
          <a:p>
            <a:pPr lvl="2"/>
            <a:r>
              <a:rPr lang="en-US" sz="1600" dirty="0" smtClean="0"/>
              <a:t>Further needed actions</a:t>
            </a:r>
          </a:p>
          <a:p>
            <a:pPr lvl="2"/>
            <a:r>
              <a:rPr lang="en-US" sz="1600" dirty="0" smtClean="0"/>
              <a:t>Plans for AGU splinters </a:t>
            </a:r>
          </a:p>
          <a:p>
            <a:pPr lvl="2"/>
            <a:r>
              <a:rPr lang="en-US" sz="1600" dirty="0" smtClean="0"/>
              <a:t>Etc. </a:t>
            </a:r>
          </a:p>
          <a:p>
            <a:pPr lvl="1"/>
            <a:r>
              <a:rPr lang="en-US" sz="1600" dirty="0" smtClean="0">
                <a:solidFill>
                  <a:schemeClr val="accent2"/>
                </a:solidFill>
              </a:rPr>
              <a:t>10:00 Break</a:t>
            </a:r>
          </a:p>
          <a:p>
            <a:pPr lvl="1"/>
            <a:r>
              <a:rPr lang="en-US" sz="1600" dirty="0" smtClean="0">
                <a:solidFill>
                  <a:schemeClr val="accent2"/>
                </a:solidFill>
              </a:rPr>
              <a:t>10:30 Work on Proposal</a:t>
            </a:r>
          </a:p>
          <a:p>
            <a:pPr lvl="1"/>
            <a:r>
              <a:rPr lang="en-US" sz="1600" dirty="0" smtClean="0">
                <a:solidFill>
                  <a:schemeClr val="accent2"/>
                </a:solidFill>
              </a:rPr>
              <a:t>12:00 Lunch</a:t>
            </a:r>
          </a:p>
          <a:p>
            <a:pPr lvl="1"/>
            <a:r>
              <a:rPr lang="en-US" sz="1600" dirty="0" smtClean="0">
                <a:solidFill>
                  <a:schemeClr val="accent2"/>
                </a:solidFill>
              </a:rPr>
              <a:t>1:00 Miscellaneous Team Meetings</a:t>
            </a:r>
          </a:p>
        </p:txBody>
      </p:sp>
      <p:sp>
        <p:nvSpPr>
          <p:cNvPr id="4" name="Slide Number Placeholder 3"/>
          <p:cNvSpPr>
            <a:spLocks noGrp="1"/>
          </p:cNvSpPr>
          <p:nvPr>
            <p:ph type="sldNum" sz="quarter" idx="12"/>
          </p:nvPr>
        </p:nvSpPr>
        <p:spPr>
          <a:xfrm>
            <a:off x="6553200" y="6355623"/>
            <a:ext cx="2133600" cy="476250"/>
          </a:xfrm>
        </p:spPr>
        <p:txBody>
          <a:bodyPr/>
          <a:lstStyle/>
          <a:p>
            <a:pPr>
              <a:defRPr/>
            </a:pPr>
            <a:fld id="{1DA0E6F9-F4BA-4A72-A191-5C208FDDA845}"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1754184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487362"/>
          </a:xfrm>
        </p:spPr>
        <p:txBody>
          <a:bodyPr>
            <a:normAutofit fontScale="90000"/>
          </a:bodyPr>
          <a:lstStyle/>
          <a:p>
            <a:r>
              <a:rPr lang="en-US" dirty="0" smtClean="0"/>
              <a:t>Senior Review Evaluations (1 of 5)</a:t>
            </a:r>
            <a:endParaRPr lang="en-US" dirty="0"/>
          </a:p>
        </p:txBody>
      </p:sp>
      <p:sp>
        <p:nvSpPr>
          <p:cNvPr id="5" name="Content Placeholder 4"/>
          <p:cNvSpPr>
            <a:spLocks noGrp="1"/>
          </p:cNvSpPr>
          <p:nvPr>
            <p:ph idx="1"/>
          </p:nvPr>
        </p:nvSpPr>
        <p:spPr>
          <a:xfrm>
            <a:off x="457200" y="838200"/>
            <a:ext cx="8229600" cy="5562600"/>
          </a:xfrm>
        </p:spPr>
        <p:txBody>
          <a:bodyPr>
            <a:normAutofit/>
          </a:bodyPr>
          <a:lstStyle/>
          <a:p>
            <a:r>
              <a:rPr lang="en-US" sz="2000" dirty="0" smtClean="0"/>
              <a:t>Proposals due: 6 March 2015</a:t>
            </a:r>
          </a:p>
          <a:p>
            <a:r>
              <a:rPr lang="en-US" sz="2000" dirty="0" smtClean="0"/>
              <a:t>Panel evaluations: Week of 22 April 2015</a:t>
            </a:r>
          </a:p>
          <a:p>
            <a:r>
              <a:rPr lang="en-US" sz="2000" dirty="0" smtClean="0"/>
              <a:t>Performance factors to be evaluated will include </a:t>
            </a:r>
          </a:p>
          <a:p>
            <a:pPr lvl="1"/>
            <a:r>
              <a:rPr lang="en-US" sz="2000" dirty="0" smtClean="0"/>
              <a:t>mission scientific productivity, </a:t>
            </a:r>
          </a:p>
          <a:p>
            <a:pPr lvl="1"/>
            <a:r>
              <a:rPr lang="en-US" sz="2000" dirty="0" smtClean="0"/>
              <a:t>technical status, </a:t>
            </a:r>
          </a:p>
          <a:p>
            <a:pPr lvl="1"/>
            <a:r>
              <a:rPr lang="en-US" sz="2000" dirty="0" smtClean="0"/>
              <a:t>budget efficiency, </a:t>
            </a:r>
          </a:p>
          <a:p>
            <a:pPr lvl="1"/>
            <a:r>
              <a:rPr lang="en-US" sz="2000" dirty="0" smtClean="0">
                <a:solidFill>
                  <a:srgbClr val="FF0000"/>
                </a:solidFill>
              </a:rPr>
              <a:t>data quality and accessibility, and </a:t>
            </a:r>
          </a:p>
          <a:p>
            <a:pPr lvl="1"/>
            <a:r>
              <a:rPr lang="en-US" sz="2000" dirty="0" smtClean="0"/>
              <a:t>contribution to the “</a:t>
            </a:r>
            <a:r>
              <a:rPr lang="en-US" sz="2000" dirty="0" err="1" smtClean="0"/>
              <a:t>Heliophysics</a:t>
            </a:r>
            <a:r>
              <a:rPr lang="en-US" sz="2000" dirty="0" smtClean="0"/>
              <a:t> System Observatory (HSO).”</a:t>
            </a:r>
          </a:p>
          <a:p>
            <a:r>
              <a:rPr lang="en-US" sz="2000" dirty="0" smtClean="0"/>
              <a:t>Each mission that is invited to this Senior Review will submit a proposal outlining how its science investigations </a:t>
            </a:r>
            <a:r>
              <a:rPr lang="en-US" sz="2000" dirty="0" smtClean="0">
                <a:solidFill>
                  <a:srgbClr val="00B050"/>
                </a:solidFill>
              </a:rPr>
              <a:t>will benefit the </a:t>
            </a:r>
            <a:r>
              <a:rPr lang="en-US" sz="2000" dirty="0" err="1" smtClean="0">
                <a:solidFill>
                  <a:srgbClr val="00B050"/>
                </a:solidFill>
              </a:rPr>
              <a:t>Heliophysics</a:t>
            </a:r>
            <a:r>
              <a:rPr lang="en-US" sz="2000" dirty="0" smtClean="0">
                <a:solidFill>
                  <a:srgbClr val="00B050"/>
                </a:solidFill>
              </a:rPr>
              <a:t> research objectives. These objectives and focus areas are described in the Science Plan for NASA’s Science Mission Directorate 2014 (the SMD Science Plan)</a:t>
            </a:r>
          </a:p>
        </p:txBody>
      </p:sp>
    </p:spTree>
    <p:extLst>
      <p:ext uri="{BB962C8B-B14F-4D97-AF65-F5344CB8AC3E}">
        <p14:creationId xmlns:p14="http://schemas.microsoft.com/office/powerpoint/2010/main" val="3825438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487362"/>
          </a:xfrm>
        </p:spPr>
        <p:txBody>
          <a:bodyPr>
            <a:normAutofit fontScale="90000"/>
          </a:bodyPr>
          <a:lstStyle/>
          <a:p>
            <a:r>
              <a:rPr lang="en-US" dirty="0" smtClean="0"/>
              <a:t>Senior Review Evaluations (2 of 5)</a:t>
            </a:r>
            <a:endParaRPr lang="en-US" dirty="0"/>
          </a:p>
        </p:txBody>
      </p:sp>
      <p:sp>
        <p:nvSpPr>
          <p:cNvPr id="5" name="Content Placeholder 4"/>
          <p:cNvSpPr>
            <a:spLocks noGrp="1"/>
          </p:cNvSpPr>
          <p:nvPr>
            <p:ph idx="1"/>
          </p:nvPr>
        </p:nvSpPr>
        <p:spPr>
          <a:xfrm>
            <a:off x="457200" y="838200"/>
            <a:ext cx="8229600" cy="5562600"/>
          </a:xfrm>
        </p:spPr>
        <p:txBody>
          <a:bodyPr>
            <a:normAutofit/>
          </a:bodyPr>
          <a:lstStyle/>
          <a:p>
            <a:r>
              <a:rPr lang="en-US" sz="2000" dirty="0" smtClean="0"/>
              <a:t>Proposals should outline descriptions of the project’s </a:t>
            </a:r>
            <a:r>
              <a:rPr lang="en-US" sz="2000" dirty="0" smtClean="0">
                <a:solidFill>
                  <a:srgbClr val="00B050"/>
                </a:solidFill>
              </a:rPr>
              <a:t>proposed science investigations</a:t>
            </a:r>
            <a:r>
              <a:rPr lang="en-US" sz="2000" dirty="0" smtClean="0"/>
              <a:t>, in a prioritized manner, the project’s most recent accomplishments, the technical status relating to the </a:t>
            </a:r>
            <a:r>
              <a:rPr lang="en-US" sz="2000" dirty="0" smtClean="0">
                <a:solidFill>
                  <a:srgbClr val="00B050"/>
                </a:solidFill>
              </a:rPr>
              <a:t>ability of the project to conduct the proposed science investigations</a:t>
            </a:r>
            <a:r>
              <a:rPr lang="en-US" sz="2000" dirty="0" smtClean="0"/>
              <a:t>, </a:t>
            </a:r>
            <a:r>
              <a:rPr lang="en-US" sz="2000" dirty="0" smtClean="0">
                <a:solidFill>
                  <a:srgbClr val="FF0000"/>
                </a:solidFill>
              </a:rPr>
              <a:t>Mission Archive Plans, </a:t>
            </a:r>
            <a:r>
              <a:rPr lang="en-US" sz="2000" dirty="0" smtClean="0"/>
              <a:t>and a high-level budget for the proposed investigations.</a:t>
            </a:r>
          </a:p>
          <a:p>
            <a:r>
              <a:rPr lang="en-US" sz="2000" dirty="0" smtClean="0">
                <a:solidFill>
                  <a:srgbClr val="00B050"/>
                </a:solidFill>
              </a:rPr>
              <a:t>Projects are requested to submit plans that have a set of Prioritized Science Goals (PSGs) for the next 5 years. </a:t>
            </a:r>
            <a:r>
              <a:rPr lang="en-US" sz="2000" dirty="0" smtClean="0"/>
              <a:t>These PSGs will also allow subsequent senior reviews to assess and measure the success of each mission in achieving its stated goals. In addition, projects are expected to show progress against the PSGs that they proposed in the 2013 </a:t>
            </a:r>
            <a:r>
              <a:rPr lang="en-US" sz="2000" dirty="0" err="1" smtClean="0"/>
              <a:t>Heliophysics</a:t>
            </a:r>
            <a:r>
              <a:rPr lang="en-US" sz="2000" dirty="0" smtClean="0"/>
              <a:t> Senior Review.</a:t>
            </a:r>
          </a:p>
          <a:p>
            <a:r>
              <a:rPr lang="en-US" sz="2000" dirty="0" smtClean="0"/>
              <a:t>The period for this Senior Review will cover FY16 to FY20.</a:t>
            </a:r>
          </a:p>
          <a:p>
            <a:r>
              <a:rPr lang="en-US" sz="2000" dirty="0" smtClean="0"/>
              <a:t>The actions will have the most immediate impact on the budget allocations for the portfolio in the near-term (FY16, FY17, and FY18) and will act as approximate guidelines for the level of support in the out-years; FY19 and FY20)</a:t>
            </a:r>
          </a:p>
          <a:p>
            <a:endParaRPr lang="en-US" sz="2000" dirty="0" smtClean="0"/>
          </a:p>
          <a:p>
            <a:endParaRPr lang="en-US" sz="2000" dirty="0"/>
          </a:p>
        </p:txBody>
      </p:sp>
    </p:spTree>
    <p:extLst>
      <p:ext uri="{BB962C8B-B14F-4D97-AF65-F5344CB8AC3E}">
        <p14:creationId xmlns:p14="http://schemas.microsoft.com/office/powerpoint/2010/main" val="1074793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487362"/>
          </a:xfrm>
        </p:spPr>
        <p:txBody>
          <a:bodyPr>
            <a:normAutofit fontScale="90000"/>
          </a:bodyPr>
          <a:lstStyle/>
          <a:p>
            <a:r>
              <a:rPr lang="en-US" dirty="0" smtClean="0"/>
              <a:t>Senior Review Evaluations (3 of 5)</a:t>
            </a:r>
            <a:endParaRPr lang="en-US" dirty="0"/>
          </a:p>
        </p:txBody>
      </p:sp>
      <p:sp>
        <p:nvSpPr>
          <p:cNvPr id="5" name="Content Placeholder 4"/>
          <p:cNvSpPr>
            <a:spLocks noGrp="1"/>
          </p:cNvSpPr>
          <p:nvPr>
            <p:ph idx="1"/>
          </p:nvPr>
        </p:nvSpPr>
        <p:spPr>
          <a:xfrm>
            <a:off x="457200" y="838200"/>
            <a:ext cx="8229600" cy="5562600"/>
          </a:xfrm>
        </p:spPr>
        <p:txBody>
          <a:bodyPr>
            <a:normAutofit lnSpcReduction="10000"/>
          </a:bodyPr>
          <a:lstStyle/>
          <a:p>
            <a:r>
              <a:rPr lang="en-US" sz="2000" dirty="0" smtClean="0"/>
              <a:t>The panel will not be asked to evaluate or assess the current utility of real-time data for operational or commercial users. However, the relevance of ongoing or new science investigations that may transition from research to operation in the future is within the purview of the Senior Review.</a:t>
            </a:r>
          </a:p>
          <a:p>
            <a:r>
              <a:rPr lang="en-US" sz="2000" dirty="0" smtClean="0"/>
              <a:t>When a mission has completed its Prime Phase E, NASA will accept higher operational risk, lower data collection efficiency, and instrument/mission degradation due to aging. It is anticipated that, along with this greater risk, the cost to implement will be at the level of approximately two-thirds that of Prime Phase E.</a:t>
            </a:r>
          </a:p>
          <a:p>
            <a:r>
              <a:rPr lang="en-US" sz="2000" dirty="0"/>
              <a:t>P</a:t>
            </a:r>
            <a:r>
              <a:rPr lang="en-US" sz="2000" dirty="0" smtClean="0"/>
              <a:t>riority </a:t>
            </a:r>
            <a:r>
              <a:rPr lang="en-US" sz="2000" dirty="0"/>
              <a:t>will be given to </a:t>
            </a:r>
            <a:r>
              <a:rPr lang="en-US" sz="2000" dirty="0">
                <a:solidFill>
                  <a:srgbClr val="FF0000"/>
                </a:solidFill>
              </a:rPr>
              <a:t>maintaining </a:t>
            </a:r>
            <a:r>
              <a:rPr lang="en-US" sz="2000" dirty="0" smtClean="0">
                <a:solidFill>
                  <a:srgbClr val="FF0000"/>
                </a:solidFill>
              </a:rPr>
              <a:t>an understanding </a:t>
            </a:r>
            <a:r>
              <a:rPr lang="en-US" sz="2000" dirty="0">
                <a:solidFill>
                  <a:srgbClr val="FF0000"/>
                </a:solidFill>
              </a:rPr>
              <a:t>of the instrument performance</a:t>
            </a:r>
            <a:r>
              <a:rPr lang="en-US" sz="2000" dirty="0"/>
              <a:t>, monitoring </a:t>
            </a:r>
            <a:r>
              <a:rPr lang="en-US" sz="2000" i="1" dirty="0"/>
              <a:t>progress </a:t>
            </a:r>
            <a:r>
              <a:rPr lang="en-US" sz="2000" i="1" dirty="0" smtClean="0"/>
              <a:t>toward accomplishing </a:t>
            </a:r>
            <a:r>
              <a:rPr lang="en-US" sz="2000" i="1" dirty="0"/>
              <a:t>the objectives of science observations, and to </a:t>
            </a:r>
            <a:r>
              <a:rPr lang="en-US" sz="2000" i="1" dirty="0">
                <a:solidFill>
                  <a:srgbClr val="00B050"/>
                </a:solidFill>
              </a:rPr>
              <a:t>involving the </a:t>
            </a:r>
            <a:r>
              <a:rPr lang="en-US" sz="2000" i="1" dirty="0" smtClean="0">
                <a:solidFill>
                  <a:srgbClr val="00B050"/>
                </a:solidFill>
              </a:rPr>
              <a:t>science community </a:t>
            </a:r>
            <a:r>
              <a:rPr lang="en-US" sz="2000" i="1" dirty="0">
                <a:solidFill>
                  <a:srgbClr val="00B050"/>
                </a:solidFill>
              </a:rPr>
              <a:t>in formulating the mission observing program to make the best </a:t>
            </a:r>
            <a:r>
              <a:rPr lang="en-US" sz="2000" i="1" dirty="0" smtClean="0">
                <a:solidFill>
                  <a:srgbClr val="00B050"/>
                </a:solidFill>
              </a:rPr>
              <a:t>scientific use </a:t>
            </a:r>
            <a:r>
              <a:rPr lang="en-US" sz="2000" i="1" dirty="0">
                <a:solidFill>
                  <a:srgbClr val="00B050"/>
                </a:solidFill>
              </a:rPr>
              <a:t>of NASA’s missions</a:t>
            </a:r>
            <a:r>
              <a:rPr lang="en-US" sz="2000" i="1" dirty="0" smtClean="0">
                <a:solidFill>
                  <a:srgbClr val="00B050"/>
                </a:solidFill>
              </a:rPr>
              <a:t>.</a:t>
            </a:r>
          </a:p>
          <a:p>
            <a:r>
              <a:rPr lang="en-US" sz="2000" dirty="0" smtClean="0"/>
              <a:t>Productivity and vitality of the science team (e.g., published research, training younger scientists, etc.), as well as </a:t>
            </a:r>
            <a:r>
              <a:rPr lang="en-US" sz="2000" dirty="0" smtClean="0">
                <a:solidFill>
                  <a:srgbClr val="FF0000"/>
                </a:solidFill>
              </a:rPr>
              <a:t>maintaining the continuity of the expertise in the calibration, validation, and archiving of individual instrument data sets and appropriate metadata</a:t>
            </a:r>
            <a:endParaRPr lang="en-US" sz="2000" dirty="0">
              <a:solidFill>
                <a:srgbClr val="FF0000"/>
              </a:solidFill>
            </a:endParaRPr>
          </a:p>
        </p:txBody>
      </p:sp>
    </p:spTree>
    <p:extLst>
      <p:ext uri="{BB962C8B-B14F-4D97-AF65-F5344CB8AC3E}">
        <p14:creationId xmlns:p14="http://schemas.microsoft.com/office/powerpoint/2010/main" val="1346694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487362"/>
          </a:xfrm>
        </p:spPr>
        <p:txBody>
          <a:bodyPr>
            <a:normAutofit fontScale="90000"/>
          </a:bodyPr>
          <a:lstStyle/>
          <a:p>
            <a:r>
              <a:rPr lang="en-US" dirty="0" smtClean="0"/>
              <a:t>Senior Review Evaluations (4 of 5)</a:t>
            </a:r>
            <a:endParaRPr lang="en-US" dirty="0"/>
          </a:p>
        </p:txBody>
      </p:sp>
      <p:sp>
        <p:nvSpPr>
          <p:cNvPr id="5" name="Content Placeholder 4"/>
          <p:cNvSpPr>
            <a:spLocks noGrp="1"/>
          </p:cNvSpPr>
          <p:nvPr>
            <p:ph idx="1"/>
          </p:nvPr>
        </p:nvSpPr>
        <p:spPr>
          <a:xfrm>
            <a:off x="457200" y="838200"/>
            <a:ext cx="8229600" cy="5562600"/>
          </a:xfrm>
        </p:spPr>
        <p:txBody>
          <a:bodyPr>
            <a:normAutofit fontScale="92500" lnSpcReduction="10000"/>
          </a:bodyPr>
          <a:lstStyle/>
          <a:p>
            <a:r>
              <a:rPr lang="en-US" sz="2000" dirty="0" smtClean="0">
                <a:solidFill>
                  <a:srgbClr val="00B050"/>
                </a:solidFill>
              </a:rPr>
              <a:t>Promise of future impact and productivity (due to uniqueness of orbit and location, solar cycle phase, etc.); </a:t>
            </a:r>
          </a:p>
          <a:p>
            <a:r>
              <a:rPr lang="en-US" sz="2000" dirty="0" smtClean="0"/>
              <a:t>Impact of scientific results as evidenced by citations, press releases, etc.; and </a:t>
            </a:r>
          </a:p>
          <a:p>
            <a:r>
              <a:rPr lang="en-US" sz="2000" dirty="0" smtClean="0">
                <a:solidFill>
                  <a:srgbClr val="FF0000"/>
                </a:solidFill>
              </a:rPr>
              <a:t>Broad accessibility and usability of the data, with a self-assessment of the utility of the data produced both as a unique mission, and contribution to system science as a member of the HSO.</a:t>
            </a:r>
          </a:p>
          <a:p>
            <a:r>
              <a:rPr lang="en-US" sz="2000" dirty="0" smtClean="0"/>
              <a:t>The proposal shall contain:</a:t>
            </a:r>
          </a:p>
          <a:p>
            <a:pPr lvl="1"/>
            <a:r>
              <a:rPr lang="en-US" sz="2000" dirty="0" smtClean="0"/>
              <a:t>Science and Science Implementation</a:t>
            </a:r>
          </a:p>
          <a:p>
            <a:pPr lvl="1"/>
            <a:r>
              <a:rPr lang="en-US" sz="2000" dirty="0" smtClean="0"/>
              <a:t>Technical and Budget</a:t>
            </a:r>
          </a:p>
          <a:p>
            <a:pPr lvl="1"/>
            <a:r>
              <a:rPr lang="en-US" sz="2000" dirty="0" smtClean="0"/>
              <a:t>Appendix - Mission Archive Plan</a:t>
            </a:r>
          </a:p>
          <a:p>
            <a:pPr lvl="1"/>
            <a:r>
              <a:rPr lang="en-US" sz="2000" dirty="0" smtClean="0"/>
              <a:t>Acronym List</a:t>
            </a:r>
          </a:p>
          <a:p>
            <a:pPr lvl="1"/>
            <a:r>
              <a:rPr lang="en-US" sz="2000" dirty="0" smtClean="0"/>
              <a:t>Standard Budget Spreadsheet</a:t>
            </a:r>
          </a:p>
          <a:p>
            <a:r>
              <a:rPr lang="en-US" sz="2000" dirty="0" smtClean="0"/>
              <a:t>The scientific and the technical/budget sections combined should not exceed more than 30 pages of writing and graphics. Not included in the page limit are the appendix, the acronym list, or the budget spreadsheet. Included in the page limit are bibliographies, references, and letters of endorsement: include only the most important references, as appropriate. Letters of endorsement are not needed for the Senior Review.</a:t>
            </a:r>
            <a:endParaRPr lang="en-US" sz="2000" dirty="0"/>
          </a:p>
        </p:txBody>
      </p:sp>
    </p:spTree>
    <p:extLst>
      <p:ext uri="{BB962C8B-B14F-4D97-AF65-F5344CB8AC3E}">
        <p14:creationId xmlns:p14="http://schemas.microsoft.com/office/powerpoint/2010/main" val="2140578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487362"/>
          </a:xfrm>
        </p:spPr>
        <p:txBody>
          <a:bodyPr>
            <a:normAutofit fontScale="90000"/>
          </a:bodyPr>
          <a:lstStyle/>
          <a:p>
            <a:r>
              <a:rPr lang="en-US" dirty="0" smtClean="0"/>
              <a:t>Senior Review Evaluations (5 of 5)</a:t>
            </a:r>
            <a:endParaRPr lang="en-US" dirty="0"/>
          </a:p>
        </p:txBody>
      </p:sp>
      <p:sp>
        <p:nvSpPr>
          <p:cNvPr id="5" name="Content Placeholder 4"/>
          <p:cNvSpPr>
            <a:spLocks noGrp="1"/>
          </p:cNvSpPr>
          <p:nvPr>
            <p:ph idx="1"/>
          </p:nvPr>
        </p:nvSpPr>
        <p:spPr>
          <a:xfrm>
            <a:off x="457200" y="838200"/>
            <a:ext cx="8229600" cy="5562600"/>
          </a:xfrm>
        </p:spPr>
        <p:txBody>
          <a:bodyPr>
            <a:normAutofit/>
          </a:bodyPr>
          <a:lstStyle/>
          <a:p>
            <a:r>
              <a:rPr lang="en-US" sz="2000" dirty="0" smtClean="0">
                <a:solidFill>
                  <a:srgbClr val="00B050"/>
                </a:solidFill>
              </a:rPr>
              <a:t>Missions should describe how they will achieve their PSGs. </a:t>
            </a:r>
            <a:r>
              <a:rPr lang="en-US" sz="2000" dirty="0" smtClean="0"/>
              <a:t>This can be solely within the funded Mission Team, or include other components of the HSO, or can be broadened out to include the science that will be achieved through the larger community. For the latter this can be both through funded NASA research programs (Guest Investigator, Supporting Research,, LWS Targeted Research &amp;Technology, Grand Challenge Research (Theory), etc.) and it can be through international efforts. </a:t>
            </a:r>
            <a:r>
              <a:rPr lang="en-US" sz="2000" dirty="0" smtClean="0">
                <a:solidFill>
                  <a:srgbClr val="00B050"/>
                </a:solidFill>
              </a:rPr>
              <a:t>Previous work that was performed sets the foundation and establishes the feasibility for the future work.</a:t>
            </a:r>
          </a:p>
          <a:p>
            <a:r>
              <a:rPr lang="en-US" sz="2000" dirty="0" smtClean="0"/>
              <a:t>Given the emphasis on the systemic nature of the discipline, a discussion of the </a:t>
            </a:r>
            <a:r>
              <a:rPr lang="en-US" sz="2000" dirty="0" smtClean="0">
                <a:solidFill>
                  <a:srgbClr val="00B050"/>
                </a:solidFill>
              </a:rPr>
              <a:t>impact the mission’s unique science, as a contribution to the overall system science performed by the HSO, </a:t>
            </a:r>
            <a:r>
              <a:rPr lang="en-US" sz="2000" dirty="0" smtClean="0"/>
              <a:t>is necessary for the panel to understand the evolving nature of the HSO.</a:t>
            </a:r>
            <a:endParaRPr lang="en-US" sz="2000" dirty="0"/>
          </a:p>
        </p:txBody>
      </p:sp>
    </p:spTree>
    <p:extLst>
      <p:ext uri="{BB962C8B-B14F-4D97-AF65-F5344CB8AC3E}">
        <p14:creationId xmlns:p14="http://schemas.microsoft.com/office/powerpoint/2010/main" val="93764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
            <a:ext cx="6781800" cy="762000"/>
          </a:xfrm>
        </p:spPr>
        <p:txBody>
          <a:bodyPr/>
          <a:lstStyle/>
          <a:p>
            <a:r>
              <a:rPr lang="en-US" sz="2400" dirty="0" smtClean="0"/>
              <a:t>Short Presentations </a:t>
            </a:r>
            <a:r>
              <a:rPr lang="en-US" sz="2400" dirty="0" smtClean="0">
                <a:solidFill>
                  <a:srgbClr val="FF0000"/>
                </a:solidFill>
              </a:rPr>
              <a:t>(1 of 4)</a:t>
            </a:r>
            <a:r>
              <a:rPr lang="en-US" sz="2400" dirty="0" smtClean="0"/>
              <a:t/>
            </a:r>
            <a:br>
              <a:rPr lang="en-US" sz="2400" dirty="0" smtClean="0"/>
            </a:br>
            <a:r>
              <a:rPr lang="en-US" sz="2400" dirty="0" smtClean="0"/>
              <a:t>(2 slides)</a:t>
            </a:r>
            <a:endParaRPr lang="en-US" sz="2400" dirty="0"/>
          </a:p>
        </p:txBody>
      </p:sp>
      <p:sp>
        <p:nvSpPr>
          <p:cNvPr id="3" name="Content Placeholder 2"/>
          <p:cNvSpPr>
            <a:spLocks noGrp="1"/>
          </p:cNvSpPr>
          <p:nvPr>
            <p:ph idx="1"/>
          </p:nvPr>
        </p:nvSpPr>
        <p:spPr>
          <a:xfrm>
            <a:off x="457200" y="944685"/>
            <a:ext cx="8229600" cy="5443589"/>
          </a:xfrm>
        </p:spPr>
        <p:txBody>
          <a:bodyPr/>
          <a:lstStyle/>
          <a:p>
            <a:pPr>
              <a:spcBef>
                <a:spcPts val="0"/>
              </a:spcBef>
              <a:spcAft>
                <a:spcPts val="600"/>
              </a:spcAft>
            </a:pPr>
            <a:r>
              <a:rPr lang="en-US" sz="1200" dirty="0" smtClean="0"/>
              <a:t>Theme #1: Injections, </a:t>
            </a:r>
            <a:r>
              <a:rPr lang="en-US" sz="1200" dirty="0" err="1" smtClean="0"/>
              <a:t>etc</a:t>
            </a:r>
            <a:r>
              <a:rPr lang="en-US" sz="1200" dirty="0" smtClean="0"/>
              <a:t> (Reeves and Gkioulidou)</a:t>
            </a:r>
          </a:p>
          <a:p>
            <a:pPr lvl="1">
              <a:spcBef>
                <a:spcPts val="0"/>
              </a:spcBef>
              <a:spcAft>
                <a:spcPts val="600"/>
              </a:spcAft>
            </a:pPr>
            <a:r>
              <a:rPr lang="en-US" sz="1200" u="sng" dirty="0" smtClean="0">
                <a:solidFill>
                  <a:schemeClr val="accent2"/>
                </a:solidFill>
              </a:rPr>
              <a:t>J. Liu</a:t>
            </a:r>
            <a:r>
              <a:rPr lang="en-US" sz="1200" dirty="0" smtClean="0">
                <a:solidFill>
                  <a:schemeClr val="accent2"/>
                </a:solidFill>
              </a:rPr>
              <a:t>: </a:t>
            </a:r>
            <a:r>
              <a:rPr lang="en-US" sz="1200" dirty="0" err="1" smtClean="0">
                <a:solidFill>
                  <a:schemeClr val="accent2"/>
                </a:solidFill>
              </a:rPr>
              <a:t>Dipolarizing</a:t>
            </a:r>
            <a:r>
              <a:rPr lang="en-US" sz="1200" dirty="0" smtClean="0">
                <a:solidFill>
                  <a:schemeClr val="accent2"/>
                </a:solidFill>
              </a:rPr>
              <a:t> flux bundles in the inner magnetosphere and their relationship to energetic particle injections, observed by RBSP</a:t>
            </a:r>
          </a:p>
          <a:p>
            <a:pPr lvl="1">
              <a:spcBef>
                <a:spcPts val="0"/>
              </a:spcBef>
              <a:spcAft>
                <a:spcPts val="600"/>
              </a:spcAft>
            </a:pPr>
            <a:r>
              <a:rPr lang="en-US" sz="1200" u="sng" dirty="0" err="1" smtClean="0">
                <a:solidFill>
                  <a:schemeClr val="accent2"/>
                </a:solidFill>
              </a:rPr>
              <a:t>Malaspina</a:t>
            </a:r>
            <a:r>
              <a:rPr lang="en-US" sz="1200" dirty="0">
                <a:solidFill>
                  <a:schemeClr val="accent2"/>
                </a:solidFill>
              </a:rPr>
              <a:t>: Two-spacecraft observations of </a:t>
            </a:r>
            <a:r>
              <a:rPr lang="en-US" sz="1200" dirty="0" err="1">
                <a:solidFill>
                  <a:schemeClr val="accent2"/>
                </a:solidFill>
              </a:rPr>
              <a:t>dispersionless</a:t>
            </a:r>
            <a:r>
              <a:rPr lang="en-US" sz="1200" dirty="0">
                <a:solidFill>
                  <a:schemeClr val="accent2"/>
                </a:solidFill>
              </a:rPr>
              <a:t> injection fronts: structure and propagation in </a:t>
            </a:r>
            <a:r>
              <a:rPr lang="en-US" sz="1200" dirty="0" smtClean="0">
                <a:solidFill>
                  <a:schemeClr val="accent2"/>
                </a:solidFill>
              </a:rPr>
              <a:t>the inner magnetosphere</a:t>
            </a:r>
          </a:p>
          <a:p>
            <a:pPr lvl="1">
              <a:spcBef>
                <a:spcPts val="0"/>
              </a:spcBef>
              <a:spcAft>
                <a:spcPts val="600"/>
              </a:spcAft>
            </a:pPr>
            <a:r>
              <a:rPr lang="en-US" sz="1200" u="sng" dirty="0">
                <a:solidFill>
                  <a:schemeClr val="accent2"/>
                </a:solidFill>
              </a:rPr>
              <a:t>Gkioulidou</a:t>
            </a:r>
            <a:r>
              <a:rPr lang="en-US" sz="1200" dirty="0">
                <a:solidFill>
                  <a:schemeClr val="accent2"/>
                </a:solidFill>
              </a:rPr>
              <a:t>: Temporal and Spatial Evolution of Energetic Ion </a:t>
            </a:r>
            <a:r>
              <a:rPr lang="en-US" sz="1200" dirty="0" smtClean="0">
                <a:solidFill>
                  <a:schemeClr val="accent2"/>
                </a:solidFill>
              </a:rPr>
              <a:t>Injections in </a:t>
            </a:r>
            <a:r>
              <a:rPr lang="en-US" sz="1200" dirty="0">
                <a:solidFill>
                  <a:schemeClr val="accent2"/>
                </a:solidFill>
              </a:rPr>
              <a:t>the Inner Magnetosphere: Multi-Point Observations of a </a:t>
            </a:r>
            <a:r>
              <a:rPr lang="en-US" sz="1200" dirty="0" err="1" smtClean="0">
                <a:solidFill>
                  <a:schemeClr val="accent2"/>
                </a:solidFill>
              </a:rPr>
              <a:t>Substorm</a:t>
            </a:r>
            <a:r>
              <a:rPr lang="en-US" sz="1200" dirty="0" smtClean="0">
                <a:solidFill>
                  <a:schemeClr val="accent2"/>
                </a:solidFill>
              </a:rPr>
              <a:t> Event.</a:t>
            </a:r>
          </a:p>
          <a:p>
            <a:pPr lvl="1">
              <a:spcBef>
                <a:spcPts val="0"/>
              </a:spcBef>
              <a:spcAft>
                <a:spcPts val="600"/>
              </a:spcAft>
            </a:pPr>
            <a:r>
              <a:rPr lang="en-US" sz="1200" u="sng" dirty="0">
                <a:solidFill>
                  <a:schemeClr val="accent2"/>
                </a:solidFill>
              </a:rPr>
              <a:t>Foster 1</a:t>
            </a:r>
            <a:r>
              <a:rPr lang="en-US" sz="1200" dirty="0">
                <a:solidFill>
                  <a:schemeClr val="accent2"/>
                </a:solidFill>
              </a:rPr>
              <a:t>: Dual S/C observations of shock-driven electron </a:t>
            </a:r>
            <a:r>
              <a:rPr lang="en-US" sz="1200" dirty="0" smtClean="0">
                <a:solidFill>
                  <a:schemeClr val="accent2"/>
                </a:solidFill>
              </a:rPr>
              <a:t>acceleration</a:t>
            </a:r>
          </a:p>
          <a:p>
            <a:pPr lvl="1">
              <a:spcBef>
                <a:spcPts val="0"/>
              </a:spcBef>
              <a:spcAft>
                <a:spcPts val="600"/>
              </a:spcAft>
            </a:pPr>
            <a:r>
              <a:rPr lang="en-US" sz="1200" u="sng" dirty="0">
                <a:solidFill>
                  <a:schemeClr val="accent2"/>
                </a:solidFill>
              </a:rPr>
              <a:t>Foster 2</a:t>
            </a:r>
            <a:r>
              <a:rPr lang="en-US" sz="1200" dirty="0">
                <a:solidFill>
                  <a:schemeClr val="accent2"/>
                </a:solidFill>
              </a:rPr>
              <a:t>: Prompt local acceleration of MeV electrons during </a:t>
            </a:r>
            <a:r>
              <a:rPr lang="en-US" sz="1200" dirty="0" err="1">
                <a:solidFill>
                  <a:schemeClr val="accent2"/>
                </a:solidFill>
              </a:rPr>
              <a:t>substorm</a:t>
            </a:r>
            <a:r>
              <a:rPr lang="en-US" sz="1200" dirty="0">
                <a:solidFill>
                  <a:schemeClr val="accent2"/>
                </a:solidFill>
              </a:rPr>
              <a:t> </a:t>
            </a:r>
            <a:r>
              <a:rPr lang="en-US" sz="1200" dirty="0" smtClean="0">
                <a:solidFill>
                  <a:schemeClr val="accent2"/>
                </a:solidFill>
              </a:rPr>
              <a:t>injections</a:t>
            </a:r>
          </a:p>
          <a:p>
            <a:pPr lvl="1">
              <a:spcBef>
                <a:spcPts val="0"/>
              </a:spcBef>
              <a:spcAft>
                <a:spcPts val="600"/>
              </a:spcAft>
            </a:pPr>
            <a:r>
              <a:rPr lang="en-US" sz="1200" u="sng" dirty="0">
                <a:solidFill>
                  <a:schemeClr val="accent2"/>
                </a:solidFill>
              </a:rPr>
              <a:t>Fennell</a:t>
            </a:r>
            <a:r>
              <a:rPr lang="en-US" sz="1200" dirty="0">
                <a:solidFill>
                  <a:schemeClr val="accent2"/>
                </a:solidFill>
              </a:rPr>
              <a:t>: Inner Zone response to external drivers (Might this belong in Theme #4</a:t>
            </a:r>
            <a:r>
              <a:rPr lang="en-US" sz="1200" dirty="0" smtClean="0">
                <a:solidFill>
                  <a:schemeClr val="accent2"/>
                </a:solidFill>
              </a:rPr>
              <a:t>?)</a:t>
            </a:r>
          </a:p>
          <a:p>
            <a:pPr lvl="1">
              <a:spcBef>
                <a:spcPts val="0"/>
              </a:spcBef>
              <a:spcAft>
                <a:spcPts val="600"/>
              </a:spcAft>
            </a:pPr>
            <a:r>
              <a:rPr lang="en-US" sz="1200" dirty="0" smtClean="0">
                <a:solidFill>
                  <a:schemeClr val="accent2"/>
                </a:solidFill>
              </a:rPr>
              <a:t>Possible: </a:t>
            </a:r>
            <a:r>
              <a:rPr lang="en-US" sz="1200" u="sng" dirty="0" smtClean="0">
                <a:solidFill>
                  <a:schemeClr val="accent2"/>
                </a:solidFill>
              </a:rPr>
              <a:t>Dai Lei</a:t>
            </a:r>
            <a:r>
              <a:rPr lang="en-US" sz="1200" dirty="0" smtClean="0">
                <a:solidFill>
                  <a:schemeClr val="accent2"/>
                </a:solidFill>
              </a:rPr>
              <a:t>: Relativistic Injection Events.</a:t>
            </a:r>
          </a:p>
          <a:p>
            <a:pPr lvl="1">
              <a:spcBef>
                <a:spcPts val="0"/>
              </a:spcBef>
              <a:spcAft>
                <a:spcPts val="600"/>
              </a:spcAft>
            </a:pPr>
            <a:r>
              <a:rPr lang="en-US" sz="1200" u="sng" dirty="0" err="1" smtClean="0">
                <a:solidFill>
                  <a:schemeClr val="accent2"/>
                </a:solidFill>
              </a:rPr>
              <a:t>Wygant</a:t>
            </a:r>
            <a:r>
              <a:rPr lang="en-US" sz="1200" dirty="0" smtClean="0">
                <a:solidFill>
                  <a:schemeClr val="accent2"/>
                </a:solidFill>
              </a:rPr>
              <a:t>:  </a:t>
            </a:r>
            <a:r>
              <a:rPr lang="en-US" sz="1200" dirty="0" err="1" smtClean="0">
                <a:solidFill>
                  <a:schemeClr val="accent2"/>
                </a:solidFill>
              </a:rPr>
              <a:t>Nightside</a:t>
            </a:r>
            <a:r>
              <a:rPr lang="en-US" sz="1200" dirty="0" smtClean="0">
                <a:solidFill>
                  <a:schemeClr val="accent2"/>
                </a:solidFill>
              </a:rPr>
              <a:t>, highly relativistic particle “injections” during the geomagnetic storms of late May and early June.</a:t>
            </a:r>
          </a:p>
          <a:p>
            <a:pPr lvl="1">
              <a:spcBef>
                <a:spcPts val="0"/>
              </a:spcBef>
              <a:spcAft>
                <a:spcPts val="600"/>
              </a:spcAft>
            </a:pPr>
            <a:r>
              <a:rPr lang="en-US" sz="1200" u="sng" dirty="0" smtClean="0">
                <a:solidFill>
                  <a:schemeClr val="accent2"/>
                </a:solidFill>
              </a:rPr>
              <a:t>Boyd</a:t>
            </a:r>
            <a:r>
              <a:rPr lang="en-US" sz="1200" dirty="0" smtClean="0">
                <a:solidFill>
                  <a:schemeClr val="accent2"/>
                </a:solidFill>
              </a:rPr>
              <a:t>: A </a:t>
            </a:r>
            <a:r>
              <a:rPr lang="en-US" sz="1200" dirty="0">
                <a:solidFill>
                  <a:schemeClr val="accent2"/>
                </a:solidFill>
              </a:rPr>
              <a:t>Statistical Look at the Radiation Belt Seed </a:t>
            </a:r>
            <a:r>
              <a:rPr lang="en-US" sz="1200" dirty="0" smtClean="0">
                <a:solidFill>
                  <a:schemeClr val="accent2"/>
                </a:solidFill>
              </a:rPr>
              <a:t>Population</a:t>
            </a:r>
          </a:p>
          <a:p>
            <a:pPr lvl="1">
              <a:spcBef>
                <a:spcPts val="0"/>
              </a:spcBef>
              <a:spcAft>
                <a:spcPts val="600"/>
              </a:spcAft>
            </a:pPr>
            <a:r>
              <a:rPr lang="en-US" sz="1200" u="sng" dirty="0" err="1" smtClean="0">
                <a:solidFill>
                  <a:schemeClr val="accent2"/>
                </a:solidFill>
              </a:rPr>
              <a:t>Thaller</a:t>
            </a:r>
            <a:r>
              <a:rPr lang="en-US" sz="1200" dirty="0" smtClean="0">
                <a:solidFill>
                  <a:schemeClr val="accent2"/>
                </a:solidFill>
              </a:rPr>
              <a:t>: Electric field enhancements to low L shells</a:t>
            </a:r>
          </a:p>
          <a:p>
            <a:pPr lvl="1">
              <a:spcBef>
                <a:spcPts val="0"/>
              </a:spcBef>
              <a:spcAft>
                <a:spcPts val="600"/>
              </a:spcAft>
            </a:pPr>
            <a:r>
              <a:rPr lang="en-US" sz="1200" u="sng" dirty="0" err="1" smtClean="0">
                <a:solidFill>
                  <a:schemeClr val="accent2"/>
                </a:solidFill>
              </a:rPr>
              <a:t>Thaller</a:t>
            </a:r>
            <a:r>
              <a:rPr lang="en-US" sz="1200" dirty="0" smtClean="0">
                <a:solidFill>
                  <a:schemeClr val="accent2"/>
                </a:solidFill>
              </a:rPr>
              <a:t>:  Ring Curren</a:t>
            </a:r>
            <a:r>
              <a:rPr lang="en-US" sz="1200" dirty="0" smtClean="0">
                <a:solidFill>
                  <a:schemeClr val="accent2"/>
                </a:solidFill>
              </a:rPr>
              <a:t>t enhancements and </a:t>
            </a:r>
            <a:r>
              <a:rPr lang="en-US" sz="1200" dirty="0" err="1" smtClean="0">
                <a:solidFill>
                  <a:schemeClr val="accent2"/>
                </a:solidFill>
              </a:rPr>
              <a:t>plasmasphere</a:t>
            </a:r>
            <a:r>
              <a:rPr lang="en-US" sz="1200" dirty="0" smtClean="0">
                <a:solidFill>
                  <a:schemeClr val="accent2"/>
                </a:solidFill>
              </a:rPr>
              <a:t> erosion.</a:t>
            </a:r>
            <a:endParaRPr lang="en-US" sz="1200" dirty="0" smtClean="0">
              <a:solidFill>
                <a:schemeClr val="accent2"/>
              </a:solidFill>
            </a:endParaRPr>
          </a:p>
          <a:p>
            <a:pPr lvl="1">
              <a:spcBef>
                <a:spcPts val="0"/>
              </a:spcBef>
              <a:spcAft>
                <a:spcPts val="600"/>
              </a:spcAft>
            </a:pPr>
            <a:endParaRPr lang="en-US" sz="1200" dirty="0" smtClean="0">
              <a:solidFill>
                <a:srgbClr val="0070C0"/>
              </a:solidFill>
            </a:endParaRPr>
          </a:p>
          <a:p>
            <a:pPr lvl="1">
              <a:spcBef>
                <a:spcPts val="0"/>
              </a:spcBef>
              <a:spcAft>
                <a:spcPts val="600"/>
              </a:spcAft>
            </a:pPr>
            <a:endParaRPr lang="en-US" sz="1200" dirty="0" smtClean="0">
              <a:solidFill>
                <a:srgbClr val="0070C0"/>
              </a:solidFill>
            </a:endParaRPr>
          </a:p>
          <a:p>
            <a:pPr lvl="1">
              <a:spcBef>
                <a:spcPts val="0"/>
              </a:spcBef>
              <a:spcAft>
                <a:spcPts val="600"/>
              </a:spcAft>
            </a:pPr>
            <a:endParaRPr lang="en-US" sz="1200" dirty="0">
              <a:solidFill>
                <a:srgbClr val="0070C0"/>
              </a:solidFill>
            </a:endParaRPr>
          </a:p>
        </p:txBody>
      </p:sp>
      <p:sp>
        <p:nvSpPr>
          <p:cNvPr id="4" name="Slide Number Placeholder 3"/>
          <p:cNvSpPr>
            <a:spLocks noGrp="1"/>
          </p:cNvSpPr>
          <p:nvPr>
            <p:ph type="sldNum" sz="quarter" idx="12"/>
          </p:nvPr>
        </p:nvSpPr>
        <p:spPr>
          <a:xfrm>
            <a:off x="6553200" y="6381750"/>
            <a:ext cx="2133600" cy="341267"/>
          </a:xfrm>
        </p:spPr>
        <p:txBody>
          <a:bodyPr/>
          <a:lstStyle/>
          <a:p>
            <a:pPr>
              <a:defRPr/>
            </a:pPr>
            <a:fld id="{1DA0E6F9-F4BA-4A72-A191-5C208FDDA845}"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1547146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rp Standard Title with Moon">
  <a:themeElements>
    <a:clrScheme name="Corp Color Palette – Accent Colors">
      <a:dk1>
        <a:srgbClr val="000000"/>
      </a:dk1>
      <a:lt1>
        <a:sysClr val="window" lastClr="FFFFFF"/>
      </a:lt1>
      <a:dk2>
        <a:srgbClr val="000000"/>
      </a:dk2>
      <a:lt2>
        <a:srgbClr val="FFFFFF"/>
      </a:lt2>
      <a:accent1>
        <a:srgbClr val="4D6E9F"/>
      </a:accent1>
      <a:accent2>
        <a:srgbClr val="879862"/>
      </a:accent2>
      <a:accent3>
        <a:srgbClr val="2F8491"/>
      </a:accent3>
      <a:accent4>
        <a:srgbClr val="854D4E"/>
      </a:accent4>
      <a:accent5>
        <a:srgbClr val="8F6D50"/>
      </a:accent5>
      <a:accent6>
        <a:srgbClr val="7D797A"/>
      </a:accent6>
      <a:hlink>
        <a:srgbClr val="0F75BC"/>
      </a:hlink>
      <a:folHlink>
        <a:srgbClr val="13A8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8089</TotalTime>
  <Words>3112</Words>
  <Application>Microsoft Office PowerPoint</Application>
  <PresentationFormat>On-screen Show (4:3)</PresentationFormat>
  <Paragraphs>273</Paragraphs>
  <Slides>29</Slides>
  <Notes>0</Notes>
  <HiddenSlides>0</HiddenSlides>
  <MMClips>0</MMClips>
  <ScaleCrop>false</ScaleCrop>
  <HeadingPairs>
    <vt:vector size="4" baseType="variant">
      <vt:variant>
        <vt:lpstr>Theme</vt:lpstr>
      </vt:variant>
      <vt:variant>
        <vt:i4>4</vt:i4>
      </vt:variant>
      <vt:variant>
        <vt:lpstr>Slide Titles</vt:lpstr>
      </vt:variant>
      <vt:variant>
        <vt:i4>29</vt:i4>
      </vt:variant>
    </vt:vector>
  </HeadingPairs>
  <TitlesOfParts>
    <vt:vector size="33" baseType="lpstr">
      <vt:lpstr>Default Design</vt:lpstr>
      <vt:lpstr>Corp Standard Title with Moon</vt:lpstr>
      <vt:lpstr>1_Default Design</vt:lpstr>
      <vt:lpstr>Office Theme</vt:lpstr>
      <vt:lpstr>Preliminary In-Person SWG meeting agenda  (1 of 3)</vt:lpstr>
      <vt:lpstr>Preliminary In-Person SWG meeting agenda  (2 of 3)</vt:lpstr>
      <vt:lpstr>Preliminary In-Person SWG meeting agenda  (3 of 3)</vt:lpstr>
      <vt:lpstr>Senior Review Evaluations (1 of 5)</vt:lpstr>
      <vt:lpstr>Senior Review Evaluations (2 of 5)</vt:lpstr>
      <vt:lpstr>Senior Review Evaluations (3 of 5)</vt:lpstr>
      <vt:lpstr>Senior Review Evaluations (4 of 5)</vt:lpstr>
      <vt:lpstr>Senior Review Evaluations (5 of 5)</vt:lpstr>
      <vt:lpstr>Short Presentations (1 of 4) (2 slides)</vt:lpstr>
      <vt:lpstr>Short Presentations (2 of 4) ( 2 slides)</vt:lpstr>
      <vt:lpstr>Short Presentations (3 of 4) (2 slides)</vt:lpstr>
      <vt:lpstr>Short Presentations (4 of 4) (2 slides)</vt:lpstr>
      <vt:lpstr>Van Allen Probes Extended Mission Science Themes (1 of 3)</vt:lpstr>
      <vt:lpstr>Van Allen Probes Extended Mission Science Themes (2 of 3)</vt:lpstr>
      <vt:lpstr>Van Allen Probes Extended Mission Science Themes (3 of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CME versus CIR Responses</vt:lpstr>
      <vt:lpstr>BACKUP</vt:lpstr>
      <vt:lpstr>Van Allen Probes Extended Mission Science Theme Suggestions (1 of 3)</vt:lpstr>
      <vt:lpstr>Van Allen Probes Extended Mission Science Theme Suggestions (2 of 3)</vt:lpstr>
      <vt:lpstr>Van Allen Probes Extended Mission Science Theme Suggestions (3 of 3)</vt:lpstr>
    </vt:vector>
  </TitlesOfParts>
  <Company>JHUAPL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RBSP SWG Telecon 27 April 2012</dc:title>
  <dc:creator>maukbh1</dc:creator>
  <cp:lastModifiedBy>Mauk, Barry</cp:lastModifiedBy>
  <cp:revision>858</cp:revision>
  <cp:lastPrinted>2014-05-09T14:18:33Z</cp:lastPrinted>
  <dcterms:created xsi:type="dcterms:W3CDTF">2012-04-27T14:38:01Z</dcterms:created>
  <dcterms:modified xsi:type="dcterms:W3CDTF">2014-09-23T12:58:42Z</dcterms:modified>
</cp:coreProperties>
</file>