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11" r:id="rId5"/>
    <p:sldId id="312" r:id="rId6"/>
    <p:sldId id="259" r:id="rId7"/>
    <p:sldId id="313" r:id="rId8"/>
    <p:sldId id="263" r:id="rId9"/>
    <p:sldId id="309" r:id="rId10"/>
    <p:sldId id="314" r:id="rId11"/>
    <p:sldId id="275" r:id="rId12"/>
    <p:sldId id="316" r:id="rId13"/>
    <p:sldId id="315" r:id="rId14"/>
    <p:sldId id="282" r:id="rId15"/>
    <p:sldId id="283" r:id="rId16"/>
    <p:sldId id="285" r:id="rId17"/>
    <p:sldId id="286" r:id="rId18"/>
    <p:sldId id="289" r:id="rId19"/>
    <p:sldId id="317" r:id="rId20"/>
    <p:sldId id="318" r:id="rId21"/>
    <p:sldId id="319" r:id="rId22"/>
    <p:sldId id="320" r:id="rId23"/>
    <p:sldId id="290" r:id="rId24"/>
    <p:sldId id="305" r:id="rId25"/>
    <p:sldId id="306" r:id="rId26"/>
    <p:sldId id="310" r:id="rId27"/>
    <p:sldId id="307" r:id="rId28"/>
    <p:sldId id="292" r:id="rId29"/>
    <p:sldId id="299" r:id="rId30"/>
    <p:sldId id="302" r:id="rId31"/>
    <p:sldId id="300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5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C0DF-F66A-AA4A-B470-DF8A735C7015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62D6-645B-754D-BC47-94090905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 Allen Probe Data Pathways</a:t>
            </a:r>
            <a:br>
              <a:rPr lang="en-US" dirty="0" smtClean="0"/>
            </a:br>
            <a:r>
              <a:rPr lang="en-US" dirty="0" smtClean="0"/>
              <a:t>SWG, September 23, 2014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G. </a:t>
            </a:r>
            <a:r>
              <a:rPr lang="en-US" dirty="0" err="1" smtClean="0"/>
              <a:t>Sibeck</a:t>
            </a:r>
            <a:endParaRPr lang="en-US" dirty="0" smtClean="0"/>
          </a:p>
          <a:p>
            <a:r>
              <a:rPr lang="en-US" dirty="0" smtClean="0"/>
              <a:t>NASA/GSFC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9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Ephemeris:</a:t>
            </a:r>
            <a:br>
              <a:rPr lang="en-US" dirty="0" smtClean="0"/>
            </a:br>
            <a:r>
              <a:rPr lang="en-US" dirty="0" smtClean="0"/>
              <a:t>Extended Mission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91" y="2002071"/>
            <a:ext cx="4610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Team Sites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00300"/>
            <a:ext cx="70739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5018615"/>
            <a:ext cx="677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 pages look about the same…anything new I should know about?</a:t>
            </a:r>
          </a:p>
          <a:p>
            <a:r>
              <a:rPr lang="en-US" dirty="0" smtClean="0"/>
              <a:t>RPS pages were lagging, but we impose no requirements on them…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9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688"/>
            <a:ext cx="9144000" cy="4848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79" y="6172086"/>
            <a:ext cx="87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Essential for senior review proposal- please check that your papers are here and encourage</a:t>
            </a:r>
          </a:p>
          <a:p>
            <a:r>
              <a:rPr lang="en-US" dirty="0" smtClean="0"/>
              <a:t>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Entry Page</a:t>
            </a:r>
          </a:p>
          <a:p>
            <a:pPr lvl="1"/>
            <a:r>
              <a:rPr lang="en-US" dirty="0" smtClean="0"/>
              <a:t>Nice</a:t>
            </a:r>
          </a:p>
          <a:p>
            <a:endParaRPr lang="en-US" dirty="0"/>
          </a:p>
          <a:p>
            <a:r>
              <a:rPr lang="en-US" dirty="0" smtClean="0"/>
              <a:t>Mix and Match Space Weather Plots</a:t>
            </a:r>
          </a:p>
          <a:p>
            <a:pPr lvl="1"/>
            <a:r>
              <a:rPr lang="en-US" dirty="0" smtClean="0"/>
              <a:t>In good shape</a:t>
            </a:r>
          </a:p>
          <a:p>
            <a:endParaRPr lang="en-US" dirty="0"/>
          </a:p>
          <a:p>
            <a:r>
              <a:rPr lang="en-US" dirty="0" smtClean="0"/>
              <a:t>Mix and Match Summary Plots</a:t>
            </a:r>
            <a:endParaRPr lang="en-US" dirty="0"/>
          </a:p>
          <a:p>
            <a:pPr lvl="1"/>
            <a:r>
              <a:rPr lang="en-US" dirty="0" smtClean="0"/>
              <a:t>In good shape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Ephemeris</a:t>
            </a:r>
          </a:p>
          <a:p>
            <a:pPr lvl="1"/>
            <a:r>
              <a:rPr lang="en-US" dirty="0" smtClean="0"/>
              <a:t>Nice new appearance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Links to Team WWW sites/Bibliography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3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</a:t>
            </a:r>
          </a:p>
          <a:p>
            <a:pPr lvl="1"/>
            <a:r>
              <a:rPr lang="en-US" dirty="0" smtClean="0"/>
              <a:t>Good shape</a:t>
            </a:r>
          </a:p>
          <a:p>
            <a:r>
              <a:rPr lang="en-US" dirty="0" err="1" smtClean="0"/>
              <a:t>ViRBO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SPDF</a:t>
            </a:r>
          </a:p>
          <a:p>
            <a:endParaRPr lang="en-US" dirty="0" smtClean="0"/>
          </a:p>
          <a:p>
            <a:r>
              <a:rPr lang="en-US" dirty="0" smtClean="0"/>
              <a:t>What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2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ViRBO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146"/>
            <a:ext cx="9144000" cy="40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</a:t>
            </a:r>
          </a:p>
          <a:p>
            <a:pPr lvl="1"/>
            <a:r>
              <a:rPr lang="en-US" dirty="0" smtClean="0"/>
              <a:t>Good shape</a:t>
            </a:r>
          </a:p>
          <a:p>
            <a:r>
              <a:rPr lang="en-US" dirty="0" err="1" smtClean="0"/>
              <a:t>ViRBO</a:t>
            </a:r>
            <a:endParaRPr lang="en-US" dirty="0" smtClean="0"/>
          </a:p>
          <a:p>
            <a:pPr lvl="1"/>
            <a:r>
              <a:rPr lang="en-US" dirty="0" smtClean="0"/>
              <a:t>Directs users to other WWW sites…</a:t>
            </a:r>
          </a:p>
          <a:p>
            <a:r>
              <a:rPr lang="en-US" dirty="0" smtClean="0"/>
              <a:t>SPDF</a:t>
            </a:r>
          </a:p>
          <a:p>
            <a:endParaRPr lang="en-US" dirty="0" smtClean="0"/>
          </a:p>
          <a:p>
            <a:r>
              <a:rPr lang="en-US" dirty="0" smtClean="0"/>
              <a:t>What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4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GIFWalk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Survey Plots of Orbits/Data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84" y="1522689"/>
            <a:ext cx="5582316" cy="53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3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CDAWeb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393" y="5364609"/>
            <a:ext cx="4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Van Allen Probes,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Now available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44" y="0"/>
            <a:ext cx="481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ECT Pitch Angle and HOPE Densities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2869839" cy="202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0" y="4117685"/>
            <a:ext cx="3543606" cy="1736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708" y="1417638"/>
            <a:ext cx="3709077" cy="185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529" y="3750595"/>
            <a:ext cx="3204511" cy="3107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9360" y="1136585"/>
            <a:ext cx="7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8772" y="3750595"/>
            <a:ext cx="7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28097" y="1706082"/>
            <a:ext cx="165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MagEIS</a:t>
            </a:r>
            <a:endParaRPr lang="en-US" dirty="0" smtClean="0"/>
          </a:p>
          <a:p>
            <a:r>
              <a:rPr lang="en-US" dirty="0" smtClean="0"/>
              <a:t>Some problems</a:t>
            </a:r>
          </a:p>
          <a:p>
            <a:r>
              <a:rPr lang="en-US" dirty="0" smtClean="0"/>
              <a:t>With CDF</a:t>
            </a:r>
          </a:p>
          <a:p>
            <a:r>
              <a:rPr lang="en-US" smtClean="0"/>
              <a:t>structuring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4556" y="46179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</a:t>
            </a:r>
          </a:p>
          <a:p>
            <a:endParaRPr lang="en-US" dirty="0" smtClean="0"/>
          </a:p>
          <a:p>
            <a:r>
              <a:rPr lang="en-US" dirty="0" err="1" smtClean="0"/>
              <a:t>ViRBO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SPDF</a:t>
            </a:r>
          </a:p>
          <a:p>
            <a:endParaRPr lang="en-US" dirty="0" smtClean="0"/>
          </a:p>
          <a:p>
            <a:r>
              <a:rPr lang="en-US" dirty="0" smtClean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6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ECT Pitch Angle and HOPE Densities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2869839" cy="202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0" y="4117685"/>
            <a:ext cx="3543606" cy="1736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708" y="1417638"/>
            <a:ext cx="3709077" cy="185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529" y="3750595"/>
            <a:ext cx="3204511" cy="3107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9360" y="1136585"/>
            <a:ext cx="7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8772" y="3750595"/>
            <a:ext cx="7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28097" y="1706082"/>
            <a:ext cx="87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MagEIS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4556" y="46179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REPT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730" y="6118805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(tilted) medium energy </a:t>
            </a:r>
            <a:r>
              <a:rPr lang="en-US" dirty="0" err="1" smtClean="0"/>
              <a:t>MagEIS</a:t>
            </a:r>
            <a:r>
              <a:rPr lang="en-US" dirty="0" smtClean="0"/>
              <a:t> box</a:t>
            </a:r>
          </a:p>
          <a:p>
            <a:r>
              <a:rPr lang="en-US" dirty="0"/>
              <a:t>n</a:t>
            </a:r>
            <a:r>
              <a:rPr lang="en-US" dirty="0" smtClean="0"/>
              <a:t>ot needed/used to produce PADs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5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RBSPICE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there…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327"/>
            <a:ext cx="3764525" cy="1679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" y="3948078"/>
            <a:ext cx="3701922" cy="2881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525" y="2418234"/>
            <a:ext cx="5159749" cy="3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RBSPICE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there…whew…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327"/>
            <a:ext cx="3764525" cy="1679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" y="3976582"/>
            <a:ext cx="3701922" cy="2881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525" y="2418234"/>
            <a:ext cx="5159749" cy="3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86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</a:t>
            </a:r>
          </a:p>
          <a:p>
            <a:pPr lvl="1"/>
            <a:r>
              <a:rPr lang="en-US" dirty="0" smtClean="0"/>
              <a:t>Good shape</a:t>
            </a:r>
          </a:p>
          <a:p>
            <a:r>
              <a:rPr lang="en-US" dirty="0" err="1" smtClean="0"/>
              <a:t>ViRBO</a:t>
            </a:r>
            <a:endParaRPr lang="en-US" dirty="0" smtClean="0"/>
          </a:p>
          <a:p>
            <a:pPr lvl="1"/>
            <a:r>
              <a:rPr lang="en-US" dirty="0" err="1" smtClean="0"/>
              <a:t>Autoplot</a:t>
            </a:r>
            <a:r>
              <a:rPr lang="en-US" dirty="0" smtClean="0"/>
              <a:t> and survey (?) plots</a:t>
            </a:r>
          </a:p>
          <a:p>
            <a:r>
              <a:rPr lang="en-US" dirty="0" smtClean="0"/>
              <a:t>SPDF</a:t>
            </a:r>
          </a:p>
          <a:p>
            <a:pPr lvl="1"/>
            <a:r>
              <a:rPr lang="en-US" dirty="0" smtClean="0"/>
              <a:t>Good shape</a:t>
            </a:r>
          </a:p>
          <a:p>
            <a:r>
              <a:rPr lang="en-US" dirty="0" smtClean="0"/>
              <a:t>What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2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4" y="1265849"/>
            <a:ext cx="5612303" cy="55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5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Files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4" y="1265849"/>
            <a:ext cx="5612303" cy="5592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0207" y="4383716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589" y="4091328"/>
            <a:ext cx="641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467" y="4383716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8133" y="430192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44500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8667" y="545585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5514" y="5061928"/>
            <a:ext cx="13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progress?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4006" y="5255802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133" y="514041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6801" y="4906936"/>
            <a:ext cx="10150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r>
              <a:rPr lang="en-US" sz="3200" dirty="0" smtClean="0">
                <a:solidFill>
                  <a:srgbClr val="3366FF"/>
                </a:solidFill>
                <a:latin typeface="+mj-lt"/>
                <a:ea typeface="Zapf Dingbats"/>
                <a:cs typeface="Zapf Dingbats"/>
                <a:sym typeface="Zapf Dingbats"/>
              </a:rPr>
              <a:t>NEW</a:t>
            </a:r>
            <a:endParaRPr lang="en-US" sz="3200" dirty="0">
              <a:solidFill>
                <a:srgbClr val="3366FF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Files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4" y="1265849"/>
            <a:ext cx="5612303" cy="5592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0207" y="4383716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589" y="4091328"/>
            <a:ext cx="641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467" y="4383716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8133" y="430192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445000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3028" y="5061928"/>
            <a:ext cx="7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b="1" dirty="0">
              <a:solidFill>
                <a:srgbClr val="3366FF"/>
              </a:solidFill>
              <a:sym typeface="Zapf Dingbats"/>
            </a:endParaRPr>
          </a:p>
          <a:p>
            <a:r>
              <a:rPr lang="en-US" sz="2000" b="1" dirty="0" smtClean="0">
                <a:solidFill>
                  <a:srgbClr val="3366FF"/>
                </a:solidFill>
                <a:sym typeface="Zapf Dingbats"/>
              </a:rPr>
              <a:t>Done</a:t>
            </a:r>
            <a:endParaRPr lang="en-US" sz="2000" b="1" dirty="0" smtClean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8667" y="545585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2291" y="5061928"/>
            <a:ext cx="13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progress?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1400" y="5308149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133" y="514041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6599" y="6007341"/>
            <a:ext cx="417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L1 requires field teams to produce plasma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densities at 10s cadence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479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</a:t>
            </a:r>
            <a:r>
              <a:rPr lang="en-US" smtClean="0"/>
              <a:t>/Forthcoming </a:t>
            </a:r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/>
              <a:t> </a:t>
            </a:r>
            <a:r>
              <a:rPr lang="en-US" dirty="0" smtClean="0"/>
              <a:t>Status of EMFISIS DC magnetometer data set clean up?</a:t>
            </a:r>
          </a:p>
          <a:p>
            <a:r>
              <a:rPr lang="en-US" dirty="0" smtClean="0"/>
              <a:t>2.   EMFISIS Wave Normal Analysis products under production, but not ready for public release.</a:t>
            </a:r>
          </a:p>
          <a:p>
            <a:r>
              <a:rPr lang="en-US" dirty="0"/>
              <a:t>3</a:t>
            </a:r>
            <a:r>
              <a:rPr lang="en-US" dirty="0" smtClean="0"/>
              <a:t>.  EMFISIS and EFW working together to produce densities, answering reasonable requests for the time being.  Values up to around 2500 cm</a:t>
            </a:r>
            <a:r>
              <a:rPr lang="en-US" baseline="30000" dirty="0" smtClean="0"/>
              <a:t>-3</a:t>
            </a:r>
            <a:r>
              <a:rPr lang="en-US" dirty="0" smtClean="0"/>
              <a:t> possible.</a:t>
            </a:r>
          </a:p>
          <a:p>
            <a:r>
              <a:rPr lang="en-US" dirty="0"/>
              <a:t>4</a:t>
            </a:r>
            <a:r>
              <a:rPr lang="en-US" dirty="0" smtClean="0"/>
              <a:t>.  RBSPICE to generate pressures/pitch angles in a more science oriented configuration.</a:t>
            </a:r>
          </a:p>
          <a:p>
            <a:r>
              <a:rPr lang="en-US" dirty="0"/>
              <a:t>6</a:t>
            </a:r>
            <a:r>
              <a:rPr lang="en-US" dirty="0" smtClean="0"/>
              <a:t>.  ECT </a:t>
            </a:r>
            <a:r>
              <a:rPr lang="en-US" dirty="0" err="1" smtClean="0"/>
              <a:t>MagEIS</a:t>
            </a:r>
            <a:r>
              <a:rPr lang="en-US" dirty="0" smtClean="0"/>
              <a:t> and REPT spectra </a:t>
            </a:r>
            <a:r>
              <a:rPr lang="en-US" dirty="0" err="1" smtClean="0"/>
              <a:t>intercalibrated</a:t>
            </a:r>
            <a:r>
              <a:rPr lang="en-US" dirty="0" smtClean="0"/>
              <a:t>.</a:t>
            </a:r>
          </a:p>
          <a:p>
            <a:r>
              <a:rPr lang="en-US" dirty="0"/>
              <a:t>7</a:t>
            </a:r>
            <a:r>
              <a:rPr lang="en-US" dirty="0" smtClean="0"/>
              <a:t>.  ECT to remove background from pitch angle distributions.</a:t>
            </a:r>
          </a:p>
          <a:p>
            <a:r>
              <a:rPr lang="en-US" dirty="0"/>
              <a:t>8</a:t>
            </a:r>
            <a:r>
              <a:rPr lang="en-US" dirty="0" smtClean="0"/>
              <a:t>.  </a:t>
            </a:r>
            <a:r>
              <a:rPr lang="en-US" dirty="0"/>
              <a:t>C</a:t>
            </a:r>
            <a:r>
              <a:rPr lang="en-US" dirty="0" smtClean="0"/>
              <a:t>haracteristic wave frequencies placed on plasma wave survey plots?</a:t>
            </a:r>
          </a:p>
          <a:p>
            <a:r>
              <a:rPr lang="en-US" dirty="0"/>
              <a:t>9</a:t>
            </a:r>
            <a:r>
              <a:rPr lang="en-US" dirty="0" smtClean="0"/>
              <a:t>.  Data quality flags on </a:t>
            </a:r>
            <a:r>
              <a:rPr lang="en-US" dirty="0" err="1" smtClean="0"/>
              <a:t>CDAWeb</a:t>
            </a:r>
            <a:r>
              <a:rPr lang="en-US" dirty="0" smtClean="0"/>
              <a:t> data sets?</a:t>
            </a:r>
          </a:p>
          <a:p>
            <a:r>
              <a:rPr lang="en-US" dirty="0" smtClean="0"/>
              <a:t>10. Descriptions of data provided on real time space weather plots?</a:t>
            </a:r>
          </a:p>
        </p:txBody>
      </p:sp>
    </p:spTree>
    <p:extLst>
      <p:ext uri="{BB962C8B-B14F-4D97-AF65-F5344CB8AC3E}">
        <p14:creationId xmlns:p14="http://schemas.microsoft.com/office/powerpoint/2010/main" val="4200891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Gateway</a:t>
            </a:r>
          </a:p>
          <a:p>
            <a:pPr lvl="1"/>
            <a:r>
              <a:rPr lang="en-US" dirty="0" smtClean="0"/>
              <a:t>Big progress</a:t>
            </a:r>
          </a:p>
          <a:p>
            <a:r>
              <a:rPr lang="en-US" dirty="0" err="1" smtClean="0"/>
              <a:t>ViRBO</a:t>
            </a:r>
            <a:endParaRPr lang="en-US" dirty="0" smtClean="0"/>
          </a:p>
          <a:p>
            <a:pPr lvl="1"/>
            <a:r>
              <a:rPr lang="en-US" dirty="0" smtClean="0"/>
              <a:t>Directs to other WWW sites</a:t>
            </a:r>
          </a:p>
          <a:p>
            <a:r>
              <a:rPr lang="en-US" dirty="0" smtClean="0"/>
              <a:t>SPDF</a:t>
            </a:r>
          </a:p>
          <a:p>
            <a:pPr lvl="1"/>
            <a:r>
              <a:rPr lang="en-US" dirty="0" smtClean="0"/>
              <a:t>Good shape, significant progress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next?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few more data products expected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Another joint workshop/demo for GEM?  Publicize in SPA newsletter?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6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EMFISIS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900" dirty="0"/>
              <a:t>Current production codes and kernels include </a:t>
            </a:r>
            <a:r>
              <a:rPr lang="en-US" sz="1900" dirty="0" smtClean="0"/>
              <a:t>a</a:t>
            </a:r>
          </a:p>
          <a:p>
            <a:pPr marL="0" indent="0">
              <a:buNone/>
            </a:pPr>
            <a:r>
              <a:rPr lang="en-US" sz="1900" dirty="0" smtClean="0"/>
              <a:t>1.5 </a:t>
            </a:r>
            <a:r>
              <a:rPr lang="en-US" sz="1900" dirty="0"/>
              <a:t>Hz signal that is Spice related </a:t>
            </a:r>
            <a:r>
              <a:rPr lang="en-US" sz="1900" dirty="0" smtClean="0"/>
              <a:t>and largely</a:t>
            </a:r>
          </a:p>
          <a:p>
            <a:pPr marL="0" indent="0">
              <a:buNone/>
            </a:pPr>
            <a:r>
              <a:rPr lang="en-US" sz="1900" dirty="0" smtClean="0"/>
              <a:t>removed </a:t>
            </a:r>
            <a:r>
              <a:rPr lang="en-US" sz="1900" dirty="0"/>
              <a:t>at this time, an 11-sec signal that is </a:t>
            </a:r>
            <a:r>
              <a:rPr lang="en-US" sz="1900" dirty="0" smtClean="0"/>
              <a:t>the</a:t>
            </a:r>
          </a:p>
          <a:p>
            <a:pPr marL="0" indent="0">
              <a:buNone/>
            </a:pPr>
            <a:r>
              <a:rPr lang="en-US" sz="1900" dirty="0" smtClean="0"/>
              <a:t>spin </a:t>
            </a:r>
            <a:r>
              <a:rPr lang="en-US" sz="1900" dirty="0"/>
              <a:t>tone due to less </a:t>
            </a:r>
            <a:r>
              <a:rPr lang="en-US" sz="1900" dirty="0" smtClean="0"/>
              <a:t>than </a:t>
            </a:r>
            <a:r>
              <a:rPr lang="en-US" sz="1900" dirty="0"/>
              <a:t>ideal calibration that </a:t>
            </a:r>
            <a:r>
              <a:rPr lang="en-US" sz="1900" dirty="0" smtClean="0"/>
              <a:t>we</a:t>
            </a:r>
          </a:p>
          <a:p>
            <a:pPr marL="0" indent="0">
              <a:buNone/>
            </a:pPr>
            <a:r>
              <a:rPr lang="en-US" sz="1900" dirty="0" smtClean="0"/>
              <a:t>hope </a:t>
            </a:r>
            <a:r>
              <a:rPr lang="en-US" sz="1900" dirty="0"/>
              <a:t>will be removed very soon, and a 5-min </a:t>
            </a:r>
            <a:r>
              <a:rPr lang="en-US" sz="1900" dirty="0" smtClean="0"/>
              <a:t>nutation</a:t>
            </a:r>
          </a:p>
          <a:p>
            <a:pPr marL="0" indent="0">
              <a:buNone/>
            </a:pPr>
            <a:r>
              <a:rPr lang="en-US" sz="1900" dirty="0" smtClean="0"/>
              <a:t>signal </a:t>
            </a:r>
            <a:r>
              <a:rPr lang="en-US" sz="1900" dirty="0"/>
              <a:t>that is largely the result of removing the </a:t>
            </a:r>
            <a:r>
              <a:rPr lang="en-US" sz="1900" dirty="0" smtClean="0"/>
              <a:t>star</a:t>
            </a:r>
          </a:p>
          <a:p>
            <a:pPr marL="0" indent="0">
              <a:buNone/>
            </a:pPr>
            <a:r>
              <a:rPr lang="en-US" sz="1900" dirty="0" smtClean="0"/>
              <a:t>tracker </a:t>
            </a:r>
            <a:r>
              <a:rPr lang="en-US" sz="1900" dirty="0"/>
              <a:t>from the spacecraft.</a:t>
            </a:r>
          </a:p>
          <a:p>
            <a:r>
              <a:rPr lang="en-US" sz="1900" dirty="0"/>
              <a:t> </a:t>
            </a:r>
            <a:r>
              <a:rPr lang="en-US" sz="1900" dirty="0" smtClean="0"/>
              <a:t>There </a:t>
            </a:r>
            <a:r>
              <a:rPr lang="en-US" sz="1900" dirty="0"/>
              <a:t>is a 14.5 Hz signal on spacecraft A </a:t>
            </a:r>
            <a:r>
              <a:rPr lang="en-US" sz="1900" dirty="0" smtClean="0"/>
              <a:t>that</a:t>
            </a:r>
          </a:p>
          <a:p>
            <a:pPr marL="0" indent="0">
              <a:buNone/>
            </a:pPr>
            <a:r>
              <a:rPr lang="en-US" sz="1900" dirty="0" smtClean="0"/>
              <a:t>arises </a:t>
            </a:r>
            <a:r>
              <a:rPr lang="en-US" sz="1900" dirty="0"/>
              <a:t>from an aliased heater line.</a:t>
            </a:r>
          </a:p>
          <a:p>
            <a:endParaRPr lang="en-US" dirty="0"/>
          </a:p>
        </p:txBody>
      </p:sp>
      <p:pic>
        <p:nvPicPr>
          <p:cNvPr id="4" name="Picture 3" descr="EMFISIS_EFW_PSD_201304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27" y="1561999"/>
            <a:ext cx="4070673" cy="52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5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Entry Page</a:t>
            </a:r>
          </a:p>
          <a:p>
            <a:endParaRPr lang="en-US" dirty="0"/>
          </a:p>
          <a:p>
            <a:r>
              <a:rPr lang="en-US" dirty="0" smtClean="0"/>
              <a:t>Mix and Match Space Weather Plots</a:t>
            </a:r>
          </a:p>
          <a:p>
            <a:endParaRPr lang="en-US" dirty="0"/>
          </a:p>
          <a:p>
            <a:r>
              <a:rPr lang="en-US" dirty="0" smtClean="0"/>
              <a:t>Mix and Match Summary Plots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Ephemeris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Links to Team WWW sites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900" dirty="0"/>
              <a:t>Current production codes and kernels include </a:t>
            </a:r>
            <a:r>
              <a:rPr lang="en-US" sz="1900" dirty="0" smtClean="0"/>
              <a:t>a</a:t>
            </a:r>
          </a:p>
          <a:p>
            <a:pPr marL="0" indent="0">
              <a:buNone/>
            </a:pPr>
            <a:r>
              <a:rPr lang="en-US" sz="1900" dirty="0" smtClean="0"/>
              <a:t>1.5 </a:t>
            </a:r>
            <a:r>
              <a:rPr lang="en-US" sz="1900" dirty="0"/>
              <a:t>Hz signal that is Spice related </a:t>
            </a:r>
            <a:r>
              <a:rPr lang="en-US" sz="1900" dirty="0" smtClean="0"/>
              <a:t>and largely</a:t>
            </a:r>
          </a:p>
          <a:p>
            <a:pPr marL="0" indent="0">
              <a:buNone/>
            </a:pPr>
            <a:r>
              <a:rPr lang="en-US" sz="1900" dirty="0" smtClean="0"/>
              <a:t>removed </a:t>
            </a:r>
            <a:r>
              <a:rPr lang="en-US" sz="1900" dirty="0"/>
              <a:t>at this time, an 11-sec signal that is </a:t>
            </a:r>
            <a:r>
              <a:rPr lang="en-US" sz="1900" dirty="0" smtClean="0"/>
              <a:t>the</a:t>
            </a:r>
          </a:p>
          <a:p>
            <a:pPr marL="0" indent="0">
              <a:buNone/>
            </a:pPr>
            <a:r>
              <a:rPr lang="en-US" sz="1900" dirty="0" smtClean="0"/>
              <a:t>spin </a:t>
            </a:r>
            <a:r>
              <a:rPr lang="en-US" sz="1900" dirty="0"/>
              <a:t>tone due to less </a:t>
            </a:r>
            <a:r>
              <a:rPr lang="en-US" sz="1900" dirty="0" smtClean="0"/>
              <a:t>than </a:t>
            </a:r>
            <a:r>
              <a:rPr lang="en-US" sz="1900" dirty="0"/>
              <a:t>ideal calibration that </a:t>
            </a:r>
            <a:r>
              <a:rPr lang="en-US" sz="1900" dirty="0" smtClean="0"/>
              <a:t>we</a:t>
            </a:r>
          </a:p>
          <a:p>
            <a:pPr marL="0" indent="0">
              <a:buNone/>
            </a:pPr>
            <a:r>
              <a:rPr lang="en-US" sz="1900" dirty="0" smtClean="0"/>
              <a:t>hope </a:t>
            </a:r>
            <a:r>
              <a:rPr lang="en-US" sz="1900" dirty="0"/>
              <a:t>will be removed very soon, and a 5-min </a:t>
            </a:r>
            <a:r>
              <a:rPr lang="en-US" sz="1900" dirty="0" smtClean="0"/>
              <a:t>nutation</a:t>
            </a:r>
          </a:p>
          <a:p>
            <a:pPr marL="0" indent="0">
              <a:buNone/>
            </a:pPr>
            <a:r>
              <a:rPr lang="en-US" sz="1900" dirty="0" smtClean="0"/>
              <a:t>signal </a:t>
            </a:r>
            <a:r>
              <a:rPr lang="en-US" sz="1900" dirty="0"/>
              <a:t>that is largely the result of removing the </a:t>
            </a:r>
            <a:r>
              <a:rPr lang="en-US" sz="1900" dirty="0" smtClean="0"/>
              <a:t>star</a:t>
            </a:r>
          </a:p>
          <a:p>
            <a:pPr marL="0" indent="0">
              <a:buNone/>
            </a:pPr>
            <a:r>
              <a:rPr lang="en-US" sz="1900" dirty="0" smtClean="0"/>
              <a:t>tracker </a:t>
            </a:r>
            <a:r>
              <a:rPr lang="en-US" sz="1900" dirty="0"/>
              <a:t>from the spacecraft.</a:t>
            </a:r>
          </a:p>
          <a:p>
            <a:r>
              <a:rPr lang="en-US" sz="1900" dirty="0"/>
              <a:t> </a:t>
            </a:r>
            <a:r>
              <a:rPr lang="en-US" sz="1900" dirty="0" smtClean="0"/>
              <a:t>There </a:t>
            </a:r>
            <a:r>
              <a:rPr lang="en-US" sz="1900" dirty="0"/>
              <a:t>is a 14.5 Hz signal on spacecraft A </a:t>
            </a:r>
            <a:r>
              <a:rPr lang="en-US" sz="1900" dirty="0" smtClean="0"/>
              <a:t>that</a:t>
            </a:r>
          </a:p>
          <a:p>
            <a:pPr marL="0" indent="0">
              <a:buNone/>
            </a:pPr>
            <a:r>
              <a:rPr lang="en-US" sz="1900" dirty="0" smtClean="0"/>
              <a:t>arises </a:t>
            </a:r>
            <a:r>
              <a:rPr lang="en-US" sz="1900" dirty="0"/>
              <a:t>from an aliased heater line.</a:t>
            </a:r>
          </a:p>
          <a:p>
            <a:endParaRPr lang="en-US" dirty="0"/>
          </a:p>
        </p:txBody>
      </p:sp>
      <p:pic>
        <p:nvPicPr>
          <p:cNvPr id="4" name="Picture 3" descr="EMFISIS_EFW_PSD_201304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27" y="1561999"/>
            <a:ext cx="4070673" cy="5280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670061" y="2002929"/>
            <a:ext cx="2655981" cy="1187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1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900" dirty="0"/>
              <a:t>Current production codes and kernels include </a:t>
            </a:r>
            <a:r>
              <a:rPr lang="en-US" sz="1900" dirty="0" smtClean="0"/>
              <a:t>a</a:t>
            </a:r>
          </a:p>
          <a:p>
            <a:pPr marL="0" indent="0">
              <a:buNone/>
            </a:pPr>
            <a:r>
              <a:rPr lang="en-US" sz="1900" dirty="0" smtClean="0"/>
              <a:t>1.5 </a:t>
            </a:r>
            <a:r>
              <a:rPr lang="en-US" sz="1900" dirty="0"/>
              <a:t>Hz signal that is Spice related </a:t>
            </a:r>
            <a:r>
              <a:rPr lang="en-US" sz="1900" dirty="0" smtClean="0"/>
              <a:t>and largely</a:t>
            </a:r>
          </a:p>
          <a:p>
            <a:pPr marL="0" indent="0">
              <a:buNone/>
            </a:pPr>
            <a:r>
              <a:rPr lang="en-US" sz="1900" dirty="0" smtClean="0"/>
              <a:t>removed </a:t>
            </a:r>
            <a:r>
              <a:rPr lang="en-US" sz="1900" dirty="0"/>
              <a:t>at this time, an 11-sec signal that is </a:t>
            </a:r>
            <a:r>
              <a:rPr lang="en-US" sz="1900" dirty="0" smtClean="0"/>
              <a:t>the</a:t>
            </a:r>
          </a:p>
          <a:p>
            <a:pPr marL="0" indent="0">
              <a:buNone/>
            </a:pPr>
            <a:r>
              <a:rPr lang="en-US" sz="1900" dirty="0" smtClean="0"/>
              <a:t>spin </a:t>
            </a:r>
            <a:r>
              <a:rPr lang="en-US" sz="1900" dirty="0"/>
              <a:t>tone due to less </a:t>
            </a:r>
            <a:r>
              <a:rPr lang="en-US" sz="1900" dirty="0" smtClean="0"/>
              <a:t>than </a:t>
            </a:r>
            <a:r>
              <a:rPr lang="en-US" sz="1900" dirty="0"/>
              <a:t>ideal calibration that </a:t>
            </a:r>
            <a:r>
              <a:rPr lang="en-US" sz="1900" dirty="0" smtClean="0"/>
              <a:t>we</a:t>
            </a:r>
          </a:p>
          <a:p>
            <a:pPr marL="0" indent="0">
              <a:buNone/>
            </a:pPr>
            <a:r>
              <a:rPr lang="en-US" sz="1900" dirty="0" smtClean="0"/>
              <a:t>hope </a:t>
            </a:r>
            <a:r>
              <a:rPr lang="en-US" sz="1900" dirty="0"/>
              <a:t>will be removed very soon, and a 5-min </a:t>
            </a:r>
            <a:r>
              <a:rPr lang="en-US" sz="1900" dirty="0" smtClean="0"/>
              <a:t>nutation</a:t>
            </a:r>
          </a:p>
          <a:p>
            <a:pPr marL="0" indent="0">
              <a:buNone/>
            </a:pPr>
            <a:r>
              <a:rPr lang="en-US" sz="1900" dirty="0" smtClean="0"/>
              <a:t>signal </a:t>
            </a:r>
            <a:r>
              <a:rPr lang="en-US" sz="1900" dirty="0"/>
              <a:t>that is largely the result of removing the </a:t>
            </a:r>
            <a:r>
              <a:rPr lang="en-US" sz="1900" dirty="0" smtClean="0"/>
              <a:t>star</a:t>
            </a:r>
          </a:p>
          <a:p>
            <a:pPr marL="0" indent="0">
              <a:buNone/>
            </a:pPr>
            <a:r>
              <a:rPr lang="en-US" sz="1900" dirty="0" smtClean="0"/>
              <a:t>tracker </a:t>
            </a:r>
            <a:r>
              <a:rPr lang="en-US" sz="1900" dirty="0"/>
              <a:t>from the spacecraft.</a:t>
            </a:r>
          </a:p>
          <a:p>
            <a:r>
              <a:rPr lang="en-US" sz="1900" dirty="0"/>
              <a:t> </a:t>
            </a:r>
            <a:r>
              <a:rPr lang="en-US" sz="1900" dirty="0" smtClean="0"/>
              <a:t>There </a:t>
            </a:r>
            <a:r>
              <a:rPr lang="en-US" sz="1900" dirty="0"/>
              <a:t>is a 14.5 Hz signal on spacecraft A </a:t>
            </a:r>
            <a:r>
              <a:rPr lang="en-US" sz="1900" dirty="0" smtClean="0"/>
              <a:t>that</a:t>
            </a:r>
          </a:p>
          <a:p>
            <a:pPr marL="0" indent="0">
              <a:buNone/>
            </a:pPr>
            <a:r>
              <a:rPr lang="en-US" sz="1900" dirty="0" smtClean="0"/>
              <a:t>arises </a:t>
            </a:r>
            <a:r>
              <a:rPr lang="en-US" sz="1900" dirty="0"/>
              <a:t>from an aliased heater line.</a:t>
            </a:r>
          </a:p>
          <a:p>
            <a:endParaRPr lang="en-US" dirty="0"/>
          </a:p>
        </p:txBody>
      </p:sp>
      <p:pic>
        <p:nvPicPr>
          <p:cNvPr id="4" name="Picture 3" descr="EMFISIS_EFW_PSD_201304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27" y="1561999"/>
            <a:ext cx="4070673" cy="52805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815034" y="2565909"/>
            <a:ext cx="2516585" cy="377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86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900" dirty="0"/>
              <a:t>Current production codes and kernels include </a:t>
            </a:r>
            <a:r>
              <a:rPr lang="en-US" sz="1900" dirty="0" smtClean="0"/>
              <a:t>a</a:t>
            </a:r>
          </a:p>
          <a:p>
            <a:pPr marL="0" indent="0">
              <a:buNone/>
            </a:pPr>
            <a:r>
              <a:rPr lang="en-US" sz="1900" dirty="0" smtClean="0"/>
              <a:t>1.5 </a:t>
            </a:r>
            <a:r>
              <a:rPr lang="en-US" sz="1900" dirty="0"/>
              <a:t>Hz signal that is Spice related </a:t>
            </a:r>
            <a:r>
              <a:rPr lang="en-US" sz="1900" dirty="0" smtClean="0"/>
              <a:t>and largely</a:t>
            </a:r>
          </a:p>
          <a:p>
            <a:pPr marL="0" indent="0">
              <a:buNone/>
            </a:pPr>
            <a:r>
              <a:rPr lang="en-US" sz="1900" dirty="0" smtClean="0"/>
              <a:t>removed </a:t>
            </a:r>
            <a:r>
              <a:rPr lang="en-US" sz="1900" dirty="0"/>
              <a:t>at this time, an 11-sec signal that is </a:t>
            </a:r>
            <a:r>
              <a:rPr lang="en-US" sz="1900" dirty="0" smtClean="0"/>
              <a:t>the</a:t>
            </a:r>
          </a:p>
          <a:p>
            <a:pPr marL="0" indent="0">
              <a:buNone/>
            </a:pPr>
            <a:r>
              <a:rPr lang="en-US" sz="1900" dirty="0" smtClean="0"/>
              <a:t>spin </a:t>
            </a:r>
            <a:r>
              <a:rPr lang="en-US" sz="1900" dirty="0"/>
              <a:t>tone due to less </a:t>
            </a:r>
            <a:r>
              <a:rPr lang="en-US" sz="1900" dirty="0" smtClean="0"/>
              <a:t>than </a:t>
            </a:r>
            <a:r>
              <a:rPr lang="en-US" sz="1900" dirty="0"/>
              <a:t>ideal calibration that </a:t>
            </a:r>
            <a:r>
              <a:rPr lang="en-US" sz="1900" dirty="0" smtClean="0"/>
              <a:t>we</a:t>
            </a:r>
          </a:p>
          <a:p>
            <a:pPr marL="0" indent="0">
              <a:buNone/>
            </a:pPr>
            <a:r>
              <a:rPr lang="en-US" sz="1900" dirty="0" smtClean="0"/>
              <a:t>hope </a:t>
            </a:r>
            <a:r>
              <a:rPr lang="en-US" sz="1900" dirty="0"/>
              <a:t>will be removed very soon, and a 5-min </a:t>
            </a:r>
            <a:r>
              <a:rPr lang="en-US" sz="1900" dirty="0" smtClean="0"/>
              <a:t>nutation</a:t>
            </a:r>
          </a:p>
          <a:p>
            <a:pPr marL="0" indent="0">
              <a:buNone/>
            </a:pPr>
            <a:r>
              <a:rPr lang="en-US" sz="1900" dirty="0" smtClean="0"/>
              <a:t>signal </a:t>
            </a:r>
            <a:r>
              <a:rPr lang="en-US" sz="1900" dirty="0"/>
              <a:t>that is largely the result of removing the </a:t>
            </a:r>
            <a:r>
              <a:rPr lang="en-US" sz="1900" dirty="0" smtClean="0"/>
              <a:t>star</a:t>
            </a:r>
          </a:p>
          <a:p>
            <a:pPr marL="0" indent="0">
              <a:buNone/>
            </a:pPr>
            <a:r>
              <a:rPr lang="en-US" sz="1900" dirty="0" smtClean="0"/>
              <a:t>tracker </a:t>
            </a:r>
            <a:r>
              <a:rPr lang="en-US" sz="1900" dirty="0"/>
              <a:t>from the spacecraft.</a:t>
            </a:r>
          </a:p>
          <a:p>
            <a:r>
              <a:rPr lang="en-US" sz="1900" dirty="0"/>
              <a:t> </a:t>
            </a:r>
            <a:r>
              <a:rPr lang="en-US" sz="1900" dirty="0" smtClean="0"/>
              <a:t>There </a:t>
            </a:r>
            <a:r>
              <a:rPr lang="en-US" sz="1900" dirty="0"/>
              <a:t>is a 14.5 Hz signal on spacecraft A </a:t>
            </a:r>
            <a:r>
              <a:rPr lang="en-US" sz="1900" dirty="0" smtClean="0"/>
              <a:t>that</a:t>
            </a:r>
          </a:p>
          <a:p>
            <a:pPr marL="0" indent="0">
              <a:buNone/>
            </a:pPr>
            <a:r>
              <a:rPr lang="en-US" sz="1900" dirty="0" smtClean="0"/>
              <a:t>arises </a:t>
            </a:r>
            <a:r>
              <a:rPr lang="en-US" sz="1900" dirty="0"/>
              <a:t>from an aliased heater line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	Team is working diligently </a:t>
            </a:r>
            <a:r>
              <a:rPr lang="en-US" sz="1900" smtClean="0"/>
              <a:t>on removing</a:t>
            </a:r>
          </a:p>
          <a:p>
            <a:pPr marL="0" indent="0">
              <a:buNone/>
            </a:pPr>
            <a:r>
              <a:rPr lang="en-US" sz="1900" smtClean="0"/>
              <a:t>these </a:t>
            </a:r>
            <a:r>
              <a:rPr lang="en-US" sz="1900" dirty="0" smtClean="0"/>
              <a:t>signals.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 descr="EMFISIS_EFW_PSD_201304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27" y="1561999"/>
            <a:ext cx="4070673" cy="52805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073327" y="3252806"/>
            <a:ext cx="2810300" cy="1055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5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98"/>
            <a:ext cx="8229600" cy="1143000"/>
          </a:xfrm>
        </p:spPr>
        <p:txBody>
          <a:bodyPr/>
          <a:lstStyle/>
          <a:p>
            <a:r>
              <a:rPr lang="en-US" dirty="0" smtClean="0"/>
              <a:t>Entry Page (Upper)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7" y="1003300"/>
            <a:ext cx="78105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98"/>
            <a:ext cx="8229600" cy="1143000"/>
          </a:xfrm>
        </p:spPr>
        <p:txBody>
          <a:bodyPr/>
          <a:lstStyle/>
          <a:p>
            <a:r>
              <a:rPr lang="en-US" dirty="0" smtClean="0"/>
              <a:t>Entry Page (Lower)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28498"/>
            <a:ext cx="7825433" cy="55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smtClean="0"/>
              <a:t>Space Weather Plots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6" y="1026757"/>
            <a:ext cx="3287445" cy="5493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90" y="1026758"/>
            <a:ext cx="3971874" cy="5628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2193" y="1432057"/>
            <a:ext cx="1596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Units</a:t>
            </a:r>
          </a:p>
          <a:p>
            <a:r>
              <a:rPr lang="en-US" dirty="0" smtClean="0"/>
              <a:t>Lots of Data in</a:t>
            </a:r>
          </a:p>
          <a:p>
            <a:r>
              <a:rPr lang="en-US" dirty="0" smtClean="0"/>
              <a:t>Mix and Match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Meaningful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6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/>
          <a:lstStyle/>
          <a:p>
            <a:r>
              <a:rPr lang="en-US" dirty="0" smtClean="0"/>
              <a:t>Science Data Plots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2193" y="1432057"/>
            <a:ext cx="1596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Units</a:t>
            </a:r>
          </a:p>
          <a:p>
            <a:r>
              <a:rPr lang="en-US" dirty="0" smtClean="0"/>
              <a:t>Lots of Data in</a:t>
            </a:r>
          </a:p>
          <a:p>
            <a:r>
              <a:rPr lang="en-US" dirty="0" smtClean="0"/>
              <a:t>Mix and Match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Meaningful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54" y="999738"/>
            <a:ext cx="5936791" cy="58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Ephemeris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17521"/>
            <a:ext cx="4470400" cy="448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36" y="2117521"/>
            <a:ext cx="2853964" cy="2752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627" y="5180950"/>
            <a:ext cx="3784373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Ephemeris</a:t>
            </a:r>
            <a:endParaRPr lang="en-US" dirty="0"/>
          </a:p>
        </p:txBody>
      </p:sp>
      <p:pic>
        <p:nvPicPr>
          <p:cNvPr id="4" name="Picture 3" descr="footpr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9" y="1701206"/>
            <a:ext cx="4389736" cy="5005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737" y="123297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Footprint Plotter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554</Words>
  <Application>Microsoft Macintosh PowerPoint</Application>
  <PresentationFormat>On-screen Show (4:3)</PresentationFormat>
  <Paragraphs>202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Van Allen Probe Data Pathways SWG, September 23, 2014 </vt:lpstr>
      <vt:lpstr>Data Pathways</vt:lpstr>
      <vt:lpstr>Gateway</vt:lpstr>
      <vt:lpstr>Entry Page (Upper)</vt:lpstr>
      <vt:lpstr>Entry Page (Lower)</vt:lpstr>
      <vt:lpstr>Space Weather Plots</vt:lpstr>
      <vt:lpstr>Science Data Plots</vt:lpstr>
      <vt:lpstr>Ephemeris</vt:lpstr>
      <vt:lpstr>Ephemeris</vt:lpstr>
      <vt:lpstr>Ephemeris: Extended Mission Planning</vt:lpstr>
      <vt:lpstr>Links to Team Sites</vt:lpstr>
      <vt:lpstr>Bibliography</vt:lpstr>
      <vt:lpstr>Gateway</vt:lpstr>
      <vt:lpstr>Data Pathways</vt:lpstr>
      <vt:lpstr>ViRBO</vt:lpstr>
      <vt:lpstr>Data Pathways</vt:lpstr>
      <vt:lpstr>GIFWalk: Survey Plots of Orbits/Data</vt:lpstr>
      <vt:lpstr>CDAWeb</vt:lpstr>
      <vt:lpstr>ECT Pitch Angle and HOPE Densities</vt:lpstr>
      <vt:lpstr>ECT Pitch Angle and HOPE Densities</vt:lpstr>
      <vt:lpstr>RBSPICE</vt:lpstr>
      <vt:lpstr>RBSPICE</vt:lpstr>
      <vt:lpstr>Data Pathways</vt:lpstr>
      <vt:lpstr>Data Files</vt:lpstr>
      <vt:lpstr>Data Files</vt:lpstr>
      <vt:lpstr>Data Files</vt:lpstr>
      <vt:lpstr>Possible/Forthcoming Enhancements</vt:lpstr>
      <vt:lpstr>Data Pathways</vt:lpstr>
      <vt:lpstr>EMFISIS CAVEATS</vt:lpstr>
      <vt:lpstr>CAVEATS</vt:lpstr>
      <vt:lpstr>CAVEATS</vt:lpstr>
      <vt:lpstr>CAVEATS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Routes Towards Data</dc:title>
  <dc:creator>Office 2004 Test Drive User</dc:creator>
  <cp:lastModifiedBy>Office 2004 Test Drive User</cp:lastModifiedBy>
  <cp:revision>73</cp:revision>
  <dcterms:created xsi:type="dcterms:W3CDTF">2013-02-26T23:24:01Z</dcterms:created>
  <dcterms:modified xsi:type="dcterms:W3CDTF">2014-09-22T00:57:34Z</dcterms:modified>
</cp:coreProperties>
</file>