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68" r:id="rId2"/>
    <p:sldId id="36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5FD"/>
    <a:srgbClr val="10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9" autoAdjust="0"/>
  </p:normalViewPr>
  <p:slideViewPr>
    <p:cSldViewPr snapToGrid="0" snapToObjects="1">
      <p:cViewPr>
        <p:scale>
          <a:sx n="100" d="100"/>
          <a:sy n="100" d="100"/>
        </p:scale>
        <p:origin x="-96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A23A3-685C-EA45-B9DE-D53EA3DB2966}" type="datetime9">
              <a:rPr lang="en-US" smtClean="0"/>
              <a:t>9/23/14 8:45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7AB5A-FA44-4D44-A90E-933976674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17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A0A12-C822-AB42-B29C-B7E5ED419DD3}" type="datetime9">
              <a:rPr lang="en-US" smtClean="0"/>
              <a:t>9/23/14 8:45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C144-7360-6842-8B60-479B7187C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20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97" y="2130624"/>
            <a:ext cx="7772213" cy="14698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787" y="3886200"/>
            <a:ext cx="6400426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150922" indent="0" algn="ctr">
              <a:buNone/>
              <a:defRPr/>
            </a:lvl2pPr>
            <a:lvl3pPr marL="301843" indent="0" algn="ctr">
              <a:buNone/>
              <a:defRPr/>
            </a:lvl3pPr>
            <a:lvl4pPr marL="452765" indent="0" algn="ctr">
              <a:buNone/>
              <a:defRPr/>
            </a:lvl4pPr>
            <a:lvl5pPr marL="603687" indent="0" algn="ctr">
              <a:buNone/>
              <a:defRPr/>
            </a:lvl5pPr>
            <a:lvl6pPr marL="754609" indent="0" algn="ctr">
              <a:buNone/>
              <a:defRPr/>
            </a:lvl6pPr>
            <a:lvl7pPr marL="905530" indent="0" algn="ctr">
              <a:buNone/>
              <a:defRPr/>
            </a:lvl7pPr>
            <a:lvl8pPr marL="1056452" indent="0" algn="ctr">
              <a:buNone/>
              <a:defRPr/>
            </a:lvl8pPr>
            <a:lvl9pPr marL="12073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14507-8B68-C64E-A7B2-4BF27D276B54}" type="datetime9">
              <a:rPr lang="en-US" smtClean="0"/>
              <a:t>9/23/14 8:45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E2D4E-2D9C-5444-AC97-A4BD766C4FD1}" type="datetime9">
              <a:rPr lang="en-US" smtClean="0"/>
              <a:t>9/23/14 8:45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287" y="609600"/>
            <a:ext cx="194282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93" y="609600"/>
            <a:ext cx="578457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21F2D-8ECC-294E-9329-80572E6360C2}" type="datetime9">
              <a:rPr lang="en-US" smtClean="0"/>
              <a:t>9/23/14 8:45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2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4407100"/>
            <a:ext cx="7772213" cy="1362074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906912"/>
            <a:ext cx="7772213" cy="1500188"/>
          </a:xfrm>
        </p:spPr>
        <p:txBody>
          <a:bodyPr anchor="b"/>
          <a:lstStyle>
            <a:lvl1pPr marL="0" indent="0">
              <a:buNone/>
              <a:defRPr sz="700"/>
            </a:lvl1pPr>
            <a:lvl2pPr marL="150922" indent="0">
              <a:buNone/>
              <a:defRPr sz="600"/>
            </a:lvl2pPr>
            <a:lvl3pPr marL="301843" indent="0">
              <a:buNone/>
              <a:defRPr sz="500"/>
            </a:lvl3pPr>
            <a:lvl4pPr marL="452765" indent="0">
              <a:buNone/>
              <a:defRPr sz="500"/>
            </a:lvl4pPr>
            <a:lvl5pPr marL="603687" indent="0">
              <a:buNone/>
              <a:defRPr sz="500"/>
            </a:lvl5pPr>
            <a:lvl6pPr marL="754609" indent="0">
              <a:buNone/>
              <a:defRPr sz="500"/>
            </a:lvl6pPr>
            <a:lvl7pPr marL="905530" indent="0">
              <a:buNone/>
              <a:defRPr sz="500"/>
            </a:lvl7pPr>
            <a:lvl8pPr marL="1056452" indent="0">
              <a:buNone/>
              <a:defRPr sz="500"/>
            </a:lvl8pPr>
            <a:lvl9pPr marL="1207374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294F0-83D5-0344-8512-673434224839}" type="datetime9">
              <a:rPr lang="en-US" smtClean="0"/>
              <a:t>9/23/14 8:45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96" y="1981200"/>
            <a:ext cx="3863695" cy="41148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412" y="1981200"/>
            <a:ext cx="3863695" cy="41148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93912-8121-AA4D-A293-17656A004273}" type="datetime9">
              <a:rPr lang="en-US" smtClean="0"/>
              <a:t>9/23/14 8:45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1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10" y="274439"/>
            <a:ext cx="822978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10" y="1535311"/>
            <a:ext cx="4040187" cy="63936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0922" indent="0">
              <a:buNone/>
              <a:defRPr sz="700" b="1"/>
            </a:lvl2pPr>
            <a:lvl3pPr marL="301843" indent="0">
              <a:buNone/>
              <a:defRPr sz="600" b="1"/>
            </a:lvl3pPr>
            <a:lvl4pPr marL="452765" indent="0">
              <a:buNone/>
              <a:defRPr sz="500" b="1"/>
            </a:lvl4pPr>
            <a:lvl5pPr marL="603687" indent="0">
              <a:buNone/>
              <a:defRPr sz="500" b="1"/>
            </a:lvl5pPr>
            <a:lvl6pPr marL="754609" indent="0">
              <a:buNone/>
              <a:defRPr sz="500" b="1"/>
            </a:lvl6pPr>
            <a:lvl7pPr marL="905530" indent="0">
              <a:buNone/>
              <a:defRPr sz="500" b="1"/>
            </a:lvl7pPr>
            <a:lvl8pPr marL="1056452" indent="0">
              <a:buNone/>
              <a:defRPr sz="500" b="1"/>
            </a:lvl8pPr>
            <a:lvl9pPr marL="1207374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10" y="2174678"/>
            <a:ext cx="4040187" cy="395168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41" y="1535311"/>
            <a:ext cx="4042055" cy="63936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0922" indent="0">
              <a:buNone/>
              <a:defRPr sz="700" b="1"/>
            </a:lvl2pPr>
            <a:lvl3pPr marL="301843" indent="0">
              <a:buNone/>
              <a:defRPr sz="600" b="1"/>
            </a:lvl3pPr>
            <a:lvl4pPr marL="452765" indent="0">
              <a:buNone/>
              <a:defRPr sz="500" b="1"/>
            </a:lvl4pPr>
            <a:lvl5pPr marL="603687" indent="0">
              <a:buNone/>
              <a:defRPr sz="500" b="1"/>
            </a:lvl5pPr>
            <a:lvl6pPr marL="754609" indent="0">
              <a:buNone/>
              <a:defRPr sz="500" b="1"/>
            </a:lvl6pPr>
            <a:lvl7pPr marL="905530" indent="0">
              <a:buNone/>
              <a:defRPr sz="500" b="1"/>
            </a:lvl7pPr>
            <a:lvl8pPr marL="1056452" indent="0">
              <a:buNone/>
              <a:defRPr sz="500" b="1"/>
            </a:lvl8pPr>
            <a:lvl9pPr marL="1207374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41" y="2174678"/>
            <a:ext cx="4042055" cy="395168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B33B-F340-2F47-93EE-AA1712A9355C}" type="datetime9">
              <a:rPr lang="en-US" smtClean="0"/>
              <a:t>9/23/14 8:45 AM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4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50FAF-AEF8-4847-94BD-C33BADC16890}" type="datetime9">
              <a:rPr lang="en-US" smtClean="0"/>
              <a:t>9/23/14 8:45 AM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B4D6C-D472-A641-BE80-9AA5801C363F}" type="datetime9">
              <a:rPr lang="en-US" smtClean="0"/>
              <a:t>9/23/14 8:45 AM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7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07" y="273250"/>
            <a:ext cx="3008312" cy="116205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4" y="273248"/>
            <a:ext cx="5111750" cy="585311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07" y="1435300"/>
            <a:ext cx="3008312" cy="4691063"/>
          </a:xfrm>
        </p:spPr>
        <p:txBody>
          <a:bodyPr/>
          <a:lstStyle>
            <a:lvl1pPr marL="0" indent="0">
              <a:buNone/>
              <a:defRPr sz="500"/>
            </a:lvl1pPr>
            <a:lvl2pPr marL="150922" indent="0">
              <a:buNone/>
              <a:defRPr sz="400"/>
            </a:lvl2pPr>
            <a:lvl3pPr marL="301843" indent="0">
              <a:buNone/>
              <a:defRPr sz="300"/>
            </a:lvl3pPr>
            <a:lvl4pPr marL="452765" indent="0">
              <a:buNone/>
              <a:defRPr sz="300"/>
            </a:lvl4pPr>
            <a:lvl5pPr marL="603687" indent="0">
              <a:buNone/>
              <a:defRPr sz="300"/>
            </a:lvl5pPr>
            <a:lvl6pPr marL="754609" indent="0">
              <a:buNone/>
              <a:defRPr sz="300"/>
            </a:lvl6pPr>
            <a:lvl7pPr marL="905530" indent="0">
              <a:buNone/>
              <a:defRPr sz="300"/>
            </a:lvl7pPr>
            <a:lvl8pPr marL="1056452" indent="0">
              <a:buNone/>
              <a:defRPr sz="300"/>
            </a:lvl8pPr>
            <a:lvl9pPr marL="1207374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A885A-E34E-DD42-92B7-087464516F5D}" type="datetime9">
              <a:rPr lang="en-US" smtClean="0"/>
              <a:t>9/23/14 8:45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4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78" y="4800600"/>
            <a:ext cx="5486213" cy="566738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78" y="612577"/>
            <a:ext cx="5486213" cy="4114800"/>
          </a:xfrm>
        </p:spPr>
        <p:txBody>
          <a:bodyPr/>
          <a:lstStyle>
            <a:lvl1pPr marL="0" indent="0">
              <a:buNone/>
              <a:defRPr sz="1100"/>
            </a:lvl1pPr>
            <a:lvl2pPr marL="150922" indent="0">
              <a:buNone/>
              <a:defRPr sz="900"/>
            </a:lvl2pPr>
            <a:lvl3pPr marL="301843" indent="0">
              <a:buNone/>
              <a:defRPr sz="800"/>
            </a:lvl3pPr>
            <a:lvl4pPr marL="452765" indent="0">
              <a:buNone/>
              <a:defRPr sz="700"/>
            </a:lvl4pPr>
            <a:lvl5pPr marL="603687" indent="0">
              <a:buNone/>
              <a:defRPr sz="700"/>
            </a:lvl5pPr>
            <a:lvl6pPr marL="754609" indent="0">
              <a:buNone/>
              <a:defRPr sz="700"/>
            </a:lvl6pPr>
            <a:lvl7pPr marL="905530" indent="0">
              <a:buNone/>
              <a:defRPr sz="700"/>
            </a:lvl7pPr>
            <a:lvl8pPr marL="1056452" indent="0">
              <a:buNone/>
              <a:defRPr sz="700"/>
            </a:lvl8pPr>
            <a:lvl9pPr marL="1207374" indent="0">
              <a:buNone/>
              <a:defRPr sz="7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78" y="5367339"/>
            <a:ext cx="5486213" cy="804863"/>
          </a:xfrm>
        </p:spPr>
        <p:txBody>
          <a:bodyPr/>
          <a:lstStyle>
            <a:lvl1pPr marL="0" indent="0">
              <a:buNone/>
              <a:defRPr sz="500"/>
            </a:lvl1pPr>
            <a:lvl2pPr marL="150922" indent="0">
              <a:buNone/>
              <a:defRPr sz="400"/>
            </a:lvl2pPr>
            <a:lvl3pPr marL="301843" indent="0">
              <a:buNone/>
              <a:defRPr sz="300"/>
            </a:lvl3pPr>
            <a:lvl4pPr marL="452765" indent="0">
              <a:buNone/>
              <a:defRPr sz="300"/>
            </a:lvl4pPr>
            <a:lvl5pPr marL="603687" indent="0">
              <a:buNone/>
              <a:defRPr sz="300"/>
            </a:lvl5pPr>
            <a:lvl6pPr marL="754609" indent="0">
              <a:buNone/>
              <a:defRPr sz="300"/>
            </a:lvl6pPr>
            <a:lvl7pPr marL="905530" indent="0">
              <a:buNone/>
              <a:defRPr sz="300"/>
            </a:lvl7pPr>
            <a:lvl8pPr marL="1056452" indent="0">
              <a:buNone/>
              <a:defRPr sz="300"/>
            </a:lvl8pPr>
            <a:lvl9pPr marL="1207374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D0052-DDA2-C544-BCD5-E675693064E6}" type="datetime9">
              <a:rPr lang="en-US" smtClean="0"/>
              <a:t>9/23/14 8:45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SPDF - Fall 2011 AGU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C33C9-172C-EB4C-98D5-0E26F1E23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996" y="609600"/>
            <a:ext cx="777201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7248" tIns="58624" rIns="117248" bIns="58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96" y="1981200"/>
            <a:ext cx="777201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7248" tIns="58624" rIns="117248" bIns="58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041" y="6591301"/>
            <a:ext cx="1110959" cy="26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248" tIns="58624" rIns="117248" bIns="58624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ＭＳ Ｐゴシック" charset="-128"/>
                <a:cs typeface="ＭＳ Ｐゴシック" charset="-128"/>
              </a:defRPr>
            </a:lvl1pPr>
          </a:lstStyle>
          <a:p>
            <a:fld id="{BA0D317B-476A-A748-9560-B00619FBF7F0}" type="datetime9">
              <a:rPr lang="en-US" smtClean="0"/>
              <a:pPr/>
              <a:t>9/23/14 8:45 AM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311" y="6592904"/>
            <a:ext cx="2895985" cy="24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248" tIns="58624" rIns="117248" bIns="58624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ea typeface="ＭＳ Ｐゴシック" charset="-128"/>
                <a:cs typeface="ＭＳ Ｐゴシック" charset="-128"/>
              </a:defRPr>
            </a:lvl1pPr>
          </a:lstStyle>
          <a:p>
            <a:r>
              <a:rPr lang="en-US" smtClean="0"/>
              <a:t>SPDF @ Fall AGU / McGuire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792" y="6592904"/>
            <a:ext cx="406208" cy="24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248" tIns="58624" rIns="117248" bIns="58624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B9C33C9-172C-EB4C-98D5-0E26F1E23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  <p:hf hdr="0"/>
  <p:txStyles>
    <p:titleStyle>
      <a:lvl1pPr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150922"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301843"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452765"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603687" algn="ctr" defTabSz="1172788" rtl="0" eaLnBrk="1" fontAlgn="base" hangingPunct="1">
        <a:spcBef>
          <a:spcPct val="0"/>
        </a:spcBef>
        <a:spcAft>
          <a:spcPct val="0"/>
        </a:spcAft>
        <a:defRPr sz="5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439664" indent="-439664" algn="l" defTabSz="1172788" rtl="0" eaLnBrk="1" fontAlgn="base" hangingPunct="1">
        <a:spcBef>
          <a:spcPct val="20000"/>
        </a:spcBef>
        <a:spcAft>
          <a:spcPct val="0"/>
        </a:spcAft>
        <a:buChar char="•"/>
        <a:defRPr sz="4100">
          <a:solidFill>
            <a:schemeClr val="tx1"/>
          </a:solidFill>
          <a:latin typeface="+mn-lt"/>
          <a:ea typeface="+mn-ea"/>
          <a:cs typeface="+mn-cs"/>
        </a:defRPr>
      </a:lvl1pPr>
      <a:lvl2pPr marL="952693" indent="-366300" algn="l" defTabSz="1172788" rtl="0" eaLnBrk="1" fontAlgn="base" hangingPunct="1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</a:defRPr>
      </a:lvl2pPr>
      <a:lvl3pPr marL="1465723" indent="-292935" algn="l" defTabSz="1172788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</a:defRPr>
      </a:lvl3pPr>
      <a:lvl4pPr marL="2052640" indent="-293983" algn="l" defTabSz="1172788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4pPr>
      <a:lvl5pPr marL="2637986" indent="-292411" algn="l" defTabSz="1172788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5pPr>
      <a:lvl6pPr marL="2788908" indent="-292411" algn="l" defTabSz="1172788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6pPr>
      <a:lvl7pPr marL="2939829" indent="-292411" algn="l" defTabSz="1172788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7pPr>
      <a:lvl8pPr marL="3090751" indent="-292411" algn="l" defTabSz="1172788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8pPr>
      <a:lvl9pPr marL="3241673" indent="-292411" algn="l" defTabSz="1172788" rtl="0" eaLnBrk="1" fontAlgn="base" hangingPunct="1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0922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1843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2765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3687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54609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05530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452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07374" algn="l" defTabSz="15092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27000"/>
            <a:ext cx="9004300" cy="838200"/>
          </a:xfrm>
          <a:solidFill>
            <a:srgbClr val="800000"/>
          </a:solidFill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SPDF Support for Van Allen Probes</a:t>
            </a:r>
            <a:endParaRPr lang="en-US" sz="4000" b="1" dirty="0">
              <a:solidFill>
                <a:srgbClr val="FFFF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200"/>
            <a:ext cx="9144000" cy="58928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~136 Van Allen L2-L3 datasets now served from CDAWeb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7% of CDAWeb total executions (270,000) over the last year</a:t>
            </a: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Doesn’t include simple FTP/HTTP data downloads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Available data generally mirror public data on PI sites</a:t>
            </a:r>
          </a:p>
          <a:p>
            <a:pPr lvl="7"/>
            <a:endParaRPr lang="en-US" sz="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ngoing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data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from most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active heliophysics missions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.g. THEMIS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E.g. 130 ground stations and BARREL data (c1 now; c2 soon)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E.g. GOES(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MagED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EPEAD) and POES (TED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MEPED) fluxes</a:t>
            </a:r>
          </a:p>
          <a:p>
            <a:pPr lvl="2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Joint efforts with NOAA NGDC</a:t>
            </a: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GOES high-resolution magnetometer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data is actively planned</a:t>
            </a: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DMSP SSJ particle data will be public soon</a:t>
            </a:r>
          </a:p>
          <a:p>
            <a:pPr lvl="6"/>
            <a:endParaRPr lang="en-US" sz="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CDAWeb will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serve MMS L2-L3 data including burst data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Working with future  missions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including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SPP, ICON and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GOLD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</a:rPr>
              <a:t>Note:  ~</a:t>
            </a:r>
            <a:r>
              <a:rPr lang="en-US" sz="2000" dirty="0">
                <a:latin typeface="Arial" charset="0"/>
                <a:ea typeface="ＭＳ Ｐゴシック" charset="0"/>
              </a:rPr>
              <a:t>23% of space physics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papers </a:t>
            </a:r>
            <a:r>
              <a:rPr lang="en-US" sz="2000" dirty="0">
                <a:latin typeface="Arial" charset="0"/>
                <a:ea typeface="ＭＳ Ｐゴシック" charset="0"/>
              </a:rPr>
              <a:t>in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2013 AGU </a:t>
            </a:r>
            <a:r>
              <a:rPr lang="en-US" sz="2000" dirty="0">
                <a:latin typeface="Arial" charset="0"/>
                <a:ea typeface="ＭＳ Ｐゴシック" charset="0"/>
              </a:rPr>
              <a:t>journals acknowledged SPDF services and/or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0100" y="-17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27000"/>
            <a:ext cx="8636000" cy="838200"/>
          </a:xfrm>
          <a:solidFill>
            <a:srgbClr val="800000"/>
          </a:solidFill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SPDF Support </a:t>
            </a:r>
            <a:r>
              <a:rPr lang="en-US" sz="4000" b="1" dirty="0" smtClean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4000" b="1" dirty="0" err="1" smtClean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cont</a:t>
            </a:r>
            <a:r>
              <a:rPr lang="en-US" sz="4000" b="1" dirty="0" smtClean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)</a:t>
            </a:r>
            <a:endParaRPr lang="en-US" sz="4000" b="1" dirty="0">
              <a:solidFill>
                <a:srgbClr val="FFFF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007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SPDF is the Active Final Archive for Van Allen data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To preserve and to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serve data,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in the context of other missions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Van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Allen – SPDF partnership is working well</a:t>
            </a: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Looking forward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continued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ongoing flow of high-quality, highest-utility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data and perhaps a few more new products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Ongoing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data/metadata interim archiving is a positive effort to report to the 2015 Senior Review and the Mission Archive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Plan</a:t>
            </a:r>
          </a:p>
          <a:p>
            <a:pPr lvl="6"/>
            <a:endParaRPr lang="en-US" sz="9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CDF current release is version 3.5.0.2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Files written by CDF 3.5 can be read by CDF 3.4 (RBSP release)</a:t>
            </a:r>
          </a:p>
          <a:p>
            <a:pPr marL="1758657" lvl="3" indent="0">
              <a:buNone/>
            </a:pPr>
            <a:endParaRPr lang="en-US" sz="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SSCWeb and 4D Orbit Viewer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xtended VAP, THEMIS, Cluster orbits with proposed MMS orbits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4D Orbit Viewer now supports sun-centric view and distant s/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endParaRPr lang="en-US" sz="22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xmlns:p14="http://schemas.microsoft.com/office/powerpoint/2010/main" spd="med" advClick="0" advTm="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llAGU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FallAGU.thmx</Template>
  <TotalTime>8029</TotalTime>
  <Words>284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FallAGU</vt:lpstr>
      <vt:lpstr>SPDF Support for Van Allen Probes</vt:lpstr>
      <vt:lpstr>SPDF Support (cont)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McGuire</dc:creator>
  <cp:lastModifiedBy>Bob McGuire</cp:lastModifiedBy>
  <cp:revision>166</cp:revision>
  <cp:lastPrinted>2014-09-22T16:25:28Z</cp:lastPrinted>
  <dcterms:created xsi:type="dcterms:W3CDTF">2011-11-16T14:17:16Z</dcterms:created>
  <dcterms:modified xsi:type="dcterms:W3CDTF">2014-09-23T12:52:59Z</dcterms:modified>
</cp:coreProperties>
</file>