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8" r:id="rId2"/>
  </p:sldMasterIdLst>
  <p:notesMasterIdLst>
    <p:notesMasterId r:id="rId6"/>
  </p:notesMasterIdLst>
  <p:handoutMasterIdLst>
    <p:handoutMasterId r:id="rId7"/>
  </p:handoutMasterIdLst>
  <p:sldIdLst>
    <p:sldId id="565" r:id="rId3"/>
    <p:sldId id="566" r:id="rId4"/>
    <p:sldId id="567" r:id="rId5"/>
  </p:sldIdLst>
  <p:sldSz cx="9144000" cy="6858000" type="screen4x3"/>
  <p:notesSz cx="6858000" cy="9144000"/>
  <p:defaultTextStyle>
    <a:defPPr>
      <a:defRPr lang="en-US"/>
    </a:defPPr>
    <a:lvl1pPr marL="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36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2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24A174-C8AB-EE45-8D32-A80013E083D7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2092F-598B-6544-8BDD-ED30E4D70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1999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252B21-BE41-4606-A0F3-ADF807912D39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3DB75-A15F-411F-ADA5-BDB25F66C2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761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36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anded slide during walk-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>
            <a:normAutofit/>
          </a:bodyPr>
          <a:lstStyle>
            <a:lvl1pPr algn="l">
              <a:defRPr sz="48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Welcome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474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-84" charset="-128"/>
              </a:defRPr>
            </a:lvl1pPr>
          </a:lstStyle>
          <a:p>
            <a:pPr>
              <a:defRPr/>
            </a:pPr>
            <a:fld id="{DB062F8F-B339-462A-99FC-90A539923CDC}" type="datetime1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Nicola J. Fox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ＭＳ Ｐゴシック" pitchFamily="-84" charset="-128"/>
              </a:defRPr>
            </a:lvl1pPr>
          </a:lstStyle>
          <a:p>
            <a:pPr>
              <a:defRPr/>
            </a:pPr>
            <a:fld id="{737DFA3A-A4C8-4894-ACD3-C9CA39960B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406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-84" charset="-128"/>
              </a:defRPr>
            </a:lvl1pPr>
          </a:lstStyle>
          <a:p>
            <a:pPr>
              <a:defRPr/>
            </a:pPr>
            <a:fld id="{3769E9A7-852A-45F3-852D-8E7B45E9210D}" type="datetime1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Nicola J. Fox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ＭＳ Ｐゴシック" pitchFamily="-84" charset="-128"/>
              </a:defRPr>
            </a:lvl1pPr>
          </a:lstStyle>
          <a:p>
            <a:pPr>
              <a:defRPr/>
            </a:pPr>
            <a:fld id="{0FF52FC2-E44D-4F44-8A06-11C0E113A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88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-84" charset="-128"/>
              </a:defRPr>
            </a:lvl1pPr>
          </a:lstStyle>
          <a:p>
            <a:pPr>
              <a:defRPr/>
            </a:pPr>
            <a:fld id="{26C397CD-AC25-4331-A411-747C95485620}" type="datetime1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Nicola J. Fox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ＭＳ Ｐゴシック" pitchFamily="-84" charset="-128"/>
              </a:defRPr>
            </a:lvl1pPr>
          </a:lstStyle>
          <a:p>
            <a:pPr>
              <a:defRPr/>
            </a:pPr>
            <a:fld id="{0F5B6CAB-B117-45EA-B61C-D2B149CEC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5976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-84" charset="-128"/>
              </a:defRPr>
            </a:lvl1pPr>
          </a:lstStyle>
          <a:p>
            <a:pPr>
              <a:defRPr/>
            </a:pPr>
            <a:fld id="{B4A99330-75DA-4353-91D8-28BE9F4EF873}" type="datetime1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Nicola J. Fox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ＭＳ Ｐゴシック" pitchFamily="-84" charset="-128"/>
              </a:defRPr>
            </a:lvl1pPr>
          </a:lstStyle>
          <a:p>
            <a:pPr>
              <a:defRPr/>
            </a:pPr>
            <a:fld id="{06E896F7-AD76-4E62-9F87-901D6B66DF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167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-84" charset="-128"/>
              </a:defRPr>
            </a:lvl1pPr>
          </a:lstStyle>
          <a:p>
            <a:pPr>
              <a:defRPr/>
            </a:pPr>
            <a:fld id="{5F554D1D-A5AD-4BB2-8D1D-A87D06DF7212}" type="datetime1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Nicola J. Fox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ＭＳ Ｐゴシック" pitchFamily="-84" charset="-128"/>
              </a:defRPr>
            </a:lvl1pPr>
          </a:lstStyle>
          <a:p>
            <a:pPr>
              <a:defRPr/>
            </a:pPr>
            <a:fld id="{25D32744-93E1-490D-9D71-C66CA7AD73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120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-84" charset="-128"/>
              </a:defRPr>
            </a:lvl1pPr>
          </a:lstStyle>
          <a:p>
            <a:pPr>
              <a:defRPr/>
            </a:pPr>
            <a:fld id="{699831E9-0046-4E12-8AAB-9D4377B0FCED}" type="datetime1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Nicola J. Fox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ＭＳ Ｐゴシック" pitchFamily="-84" charset="-128"/>
              </a:defRPr>
            </a:lvl1pPr>
          </a:lstStyle>
          <a:p>
            <a:pPr>
              <a:defRPr/>
            </a:pPr>
            <a:fld id="{5F0725AF-C3A4-4C1C-B6B1-02501C002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8690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-84" charset="-128"/>
              </a:defRPr>
            </a:lvl1pPr>
          </a:lstStyle>
          <a:p>
            <a:pPr>
              <a:defRPr/>
            </a:pPr>
            <a:fld id="{A1DDD1D6-363C-4209-9638-B7876D02B01E}" type="datetime1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Nicola J. Fox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ＭＳ Ｐゴシック" pitchFamily="-84" charset="-128"/>
              </a:defRPr>
            </a:lvl1pPr>
          </a:lstStyle>
          <a:p>
            <a:pPr>
              <a:defRPr/>
            </a:pPr>
            <a:fld id="{D24777F7-4677-4C28-AF08-2A30D6B68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776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Informa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368425"/>
            <a:ext cx="7772400" cy="1470025"/>
          </a:xfrm>
        </p:spPr>
        <p:txBody>
          <a:bodyPr/>
          <a:lstStyle>
            <a:lvl1pPr algn="l">
              <a:defRPr sz="26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124200"/>
            <a:ext cx="6400800" cy="1371600"/>
          </a:xfrm>
        </p:spPr>
        <p:txBody>
          <a:bodyPr wrap="none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bg1"/>
                </a:solidFill>
                <a:latin typeface="Arial"/>
                <a:cs typeface="Arial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28600" y="5355954"/>
            <a:ext cx="5334000" cy="899627"/>
          </a:xfrm>
        </p:spPr>
        <p:txBody>
          <a:bodyPr>
            <a:noAutofit/>
          </a:bodyPr>
          <a:lstStyle>
            <a:lvl1pPr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algn="l">
              <a:buNone/>
              <a:defRPr sz="1800">
                <a:solidFill>
                  <a:schemeClr val="bg1"/>
                </a:solidFill>
              </a:defRPr>
            </a:lvl2pPr>
            <a:lvl3pPr algn="l">
              <a:buNone/>
              <a:defRPr sz="1800">
                <a:solidFill>
                  <a:schemeClr val="bg1"/>
                </a:solidFill>
              </a:defRPr>
            </a:lvl3pPr>
            <a:lvl4pPr algn="l">
              <a:buNone/>
              <a:defRPr sz="1800">
                <a:solidFill>
                  <a:schemeClr val="bg1"/>
                </a:solidFill>
              </a:defRPr>
            </a:lvl4pPr>
            <a:lvl5pPr algn="l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9912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 (branded walk-ou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177800" y="2476500"/>
            <a:ext cx="8229600" cy="1143000"/>
          </a:xfrm>
        </p:spPr>
        <p:txBody>
          <a:bodyPr>
            <a:normAutofit/>
          </a:bodyPr>
          <a:lstStyle>
            <a:lvl1pPr algn="l">
              <a:defRPr sz="48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37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608706"/>
            <a:ext cx="7772400" cy="1470025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364480"/>
            <a:ext cx="6400800" cy="1600200"/>
          </a:xfrm>
        </p:spPr>
        <p:txBody>
          <a:bodyPr wrap="none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bg1"/>
                </a:solidFill>
                <a:latin typeface="Arial"/>
                <a:cs typeface="Arial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791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U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368425"/>
            <a:ext cx="7772400" cy="1470025"/>
          </a:xfrm>
        </p:spPr>
        <p:txBody>
          <a:bodyPr/>
          <a:lstStyle>
            <a:lvl1pPr algn="l">
              <a:defRPr sz="26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124200"/>
            <a:ext cx="6400800" cy="1600200"/>
          </a:xfrm>
        </p:spPr>
        <p:txBody>
          <a:bodyPr wrap="none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bg1"/>
                </a:solidFill>
                <a:latin typeface="Arial"/>
                <a:cs typeface="Arial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Box 4"/>
          <p:cNvSpPr txBox="1">
            <a:spLocks noChangeArrowheads="1"/>
          </p:cNvSpPr>
          <p:nvPr userDrawn="1"/>
        </p:nvSpPr>
        <p:spPr bwMode="auto">
          <a:xfrm>
            <a:off x="226259" y="76200"/>
            <a:ext cx="4063923" cy="46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>
            <a:prstTxWarp prst="textNoShape">
              <a:avLst/>
            </a:prstTxWarp>
            <a:spAutoFit/>
          </a:bodyPr>
          <a:lstStyle/>
          <a:p>
            <a:pPr algn="ctr" defTabSz="457177"/>
            <a:r>
              <a:rPr lang="en-US" sz="1200" b="1" dirty="0">
                <a:solidFill>
                  <a:prstClr val="white"/>
                </a:solidFill>
                <a:latin typeface="Arial Narrow" pitchFamily="-112" charset="0"/>
              </a:rPr>
              <a:t>High Sensitivity</a:t>
            </a:r>
          </a:p>
          <a:p>
            <a:pPr algn="ctr" defTabSz="457177"/>
            <a:r>
              <a:rPr lang="en-US" sz="1200" b="1" dirty="0">
                <a:solidFill>
                  <a:prstClr val="white"/>
                </a:solidFill>
                <a:latin typeface="Arial Narrow" pitchFamily="-112" charset="0"/>
              </a:rPr>
              <a:t>Approved for Release to U.S. Government and Their </a:t>
            </a:r>
            <a:r>
              <a:rPr lang="en-US" sz="1200" b="1" dirty="0" smtClean="0">
                <a:solidFill>
                  <a:prstClr val="white"/>
                </a:solidFill>
                <a:latin typeface="Arial Narrow" pitchFamily="-112" charset="0"/>
              </a:rPr>
              <a:t>Contractors</a:t>
            </a:r>
            <a:endParaRPr lang="en-US" sz="1200" b="1" dirty="0">
              <a:solidFill>
                <a:prstClr val="white"/>
              </a:solidFill>
              <a:latin typeface="Arial Narrow" pitchFamily="-112" charset="0"/>
            </a:endParaRP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28600" y="5463909"/>
            <a:ext cx="5334000" cy="936891"/>
          </a:xfrm>
        </p:spPr>
        <p:txBody>
          <a:bodyPr>
            <a:noAutofit/>
          </a:bodyPr>
          <a:lstStyle>
            <a:lvl1pPr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algn="l">
              <a:buNone/>
              <a:defRPr sz="1800">
                <a:solidFill>
                  <a:schemeClr val="bg1"/>
                </a:solidFill>
              </a:defRPr>
            </a:lvl2pPr>
            <a:lvl3pPr algn="l">
              <a:buNone/>
              <a:defRPr sz="1800">
                <a:solidFill>
                  <a:schemeClr val="bg1"/>
                </a:solidFill>
              </a:defRPr>
            </a:lvl3pPr>
            <a:lvl4pPr algn="l">
              <a:buNone/>
              <a:defRPr sz="1800">
                <a:solidFill>
                  <a:schemeClr val="bg1"/>
                </a:solidFill>
              </a:defRPr>
            </a:lvl4pPr>
            <a:lvl5pPr algn="l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3634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latin typeface="Arial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38C3F440-6B1D-4663-885F-9D26028A3C70}" type="datetime1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400">
                <a:latin typeface="Arial" pitchFamily="-107" charset="0"/>
              </a:defRPr>
            </a:lvl1pPr>
          </a:lstStyle>
          <a:p>
            <a:pPr>
              <a:defRPr/>
            </a:pPr>
            <a:r>
              <a:rPr lang="en-US"/>
              <a:t>Nicola J. Fox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latin typeface="Arial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6529A400-C0EB-4154-B365-0015504C4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83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-84" charset="-128"/>
              </a:defRPr>
            </a:lvl1pPr>
          </a:lstStyle>
          <a:p>
            <a:pPr>
              <a:defRPr/>
            </a:pPr>
            <a:fld id="{14B2AF96-A02C-43D7-A198-161EAF476060}" type="datetime1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Nicola J. Fox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ＭＳ Ｐゴシック" pitchFamily="-84" charset="-128"/>
              </a:defRPr>
            </a:lvl1pPr>
          </a:lstStyle>
          <a:p>
            <a:pPr>
              <a:defRPr/>
            </a:pPr>
            <a:fld id="{B741A9FC-9B08-44AB-8AEA-3D05EAD399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124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-84" charset="-128"/>
              </a:defRPr>
            </a:lvl1pPr>
          </a:lstStyle>
          <a:p>
            <a:pPr>
              <a:defRPr/>
            </a:pPr>
            <a:fld id="{4ED303A8-8AE5-4894-91C4-237B54146BEF}" type="datetime1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Nicola J. Fox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ＭＳ Ｐゴシック" pitchFamily="-84" charset="-128"/>
              </a:defRPr>
            </a:lvl1pPr>
          </a:lstStyle>
          <a:p>
            <a:pPr>
              <a:defRPr/>
            </a:pPr>
            <a:fld id="{4FFD7C17-5B3A-4824-9642-696267732B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47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-84" charset="-128"/>
              </a:defRPr>
            </a:lvl1pPr>
          </a:lstStyle>
          <a:p>
            <a:pPr>
              <a:defRPr/>
            </a:pPr>
            <a:fld id="{6D9AFDD2-DF9E-4B4E-B47E-6716C3F680C0}" type="datetime1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Nicola J. Fox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ＭＳ Ｐゴシック" pitchFamily="-84" charset="-128"/>
              </a:defRPr>
            </a:lvl1pPr>
          </a:lstStyle>
          <a:p>
            <a:pPr>
              <a:defRPr/>
            </a:pPr>
            <a:fld id="{4C1D5C9C-4013-4D2A-BE30-5C409FE7A1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118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5" tIns="45718" rIns="91435" bIns="4571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35" tIns="45718" rIns="91435" bIns="4571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177"/>
            <a:fld id="{5352DA2D-4ED5-4694-921F-9678A6218F25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t>10/7/2014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177"/>
            <a:r>
              <a:rPr lang="nl-NL" smtClean="0">
                <a:solidFill>
                  <a:srgbClr val="000000">
                    <a:tint val="75000"/>
                  </a:srgbClr>
                </a:solidFill>
              </a:rPr>
              <a:t>Van Allen Probes SWG Telecon - 03/15/2013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177"/>
            <a:fld id="{1B835E64-ABA0-444E-943F-E449928CD48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 defTabSz="457177"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Date Placeholder 3"/>
          <p:cNvSpPr txBox="1">
            <a:spLocks/>
          </p:cNvSpPr>
          <p:nvPr/>
        </p:nvSpPr>
        <p:spPr>
          <a:xfrm>
            <a:off x="228600" y="6492876"/>
            <a:ext cx="26670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>
              <a:defRPr sz="900" i="1">
                <a:solidFill>
                  <a:schemeClr val="bg1"/>
                </a:solidFill>
                <a:latin typeface="+mn-lt"/>
              </a:defRPr>
            </a:lvl1pPr>
          </a:lstStyle>
          <a:p>
            <a:pPr defTabSz="457177">
              <a:defRPr/>
            </a:pPr>
            <a:r>
              <a:rPr lang="en-US" dirty="0" smtClean="0">
                <a:solidFill>
                  <a:prstClr val="white"/>
                </a:solidFill>
              </a:rPr>
              <a:t>© The Aerospace Corporation 2013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15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algn="ctr" defTabSz="4571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2" indent="-342882" algn="l" defTabSz="457177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2" indent="-285736" algn="l" defTabSz="457177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8" algn="l" defTabSz="457177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18" indent="-228588" algn="l" defTabSz="457177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5" indent="-228588" algn="l" defTabSz="457177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1" indent="-228588" algn="l" defTabSz="45717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8" indent="-228588" algn="l" defTabSz="45717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5" indent="-228588" algn="l" defTabSz="45717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1" indent="-228588" algn="l" defTabSz="457177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4571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Times New Roman" pitchFamily="-107" charset="0"/>
                <a:ea typeface="ＭＳ Ｐゴシック" pitchFamily="-107" charset="-128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BAB8AFF2-9953-48C0-B4F5-BAFADE413F80}" type="datetime1">
              <a:rPr lang="en-US"/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10/7/2014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477000"/>
            <a:ext cx="441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00"/>
                </a:solidFill>
                <a:latin typeface="Times New Roman" pitchFamily="-107" charset="0"/>
                <a:ea typeface="+mn-ea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Nicola J. Fox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Times New Roman" pitchFamily="-107" charset="0"/>
                <a:ea typeface="ＭＳ Ｐゴシック" pitchFamily="-107" charset="-128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74504FCD-7F72-4751-BDEC-60D2DB273E75}" type="slidenum">
              <a:rPr lang="en-US"/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4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FFFF00"/>
                </a:solidFill>
              </a:rPr>
              <a:t>Van Allen Probes Extended Mission Science </a:t>
            </a:r>
            <a:r>
              <a:rPr lang="en-US" sz="2400" dirty="0" smtClean="0">
                <a:solidFill>
                  <a:srgbClr val="FFFF00"/>
                </a:solidFill>
              </a:rPr>
              <a:t>Themes (1 of 3)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9885"/>
            <a:ext cx="8229600" cy="5631543"/>
          </a:xfrm>
        </p:spPr>
        <p:txBody>
          <a:bodyPr/>
          <a:lstStyle/>
          <a:p>
            <a:pPr marL="342900" lvl="0" indent="-3429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000" dirty="0">
                <a:solidFill>
                  <a:schemeClr val="bg1"/>
                </a:solidFill>
              </a:rPr>
              <a:t>S</a:t>
            </a:r>
            <a:r>
              <a:rPr lang="en-US" sz="2000" dirty="0" smtClean="0">
                <a:solidFill>
                  <a:schemeClr val="bg1"/>
                </a:solidFill>
              </a:rPr>
              <a:t>patial </a:t>
            </a:r>
            <a:r>
              <a:rPr lang="en-US" sz="2000" dirty="0">
                <a:solidFill>
                  <a:schemeClr val="bg1"/>
                </a:solidFill>
              </a:rPr>
              <a:t>and temporal structures of injections and other transient </a:t>
            </a:r>
            <a:r>
              <a:rPr lang="en-US" sz="2000" dirty="0" smtClean="0">
                <a:solidFill>
                  <a:schemeClr val="bg1"/>
                </a:solidFill>
              </a:rPr>
              <a:t>phenomena and their effects on the radiation belts and ring current</a:t>
            </a:r>
            <a:endParaRPr lang="en-US" sz="2000" dirty="0">
              <a:solidFill>
                <a:schemeClr val="bg1"/>
              </a:solidFill>
            </a:endParaRP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u="sng" dirty="0">
                <a:solidFill>
                  <a:srgbClr val="00B0F0"/>
                </a:solidFill>
              </a:rPr>
              <a:t>New Opportunities</a:t>
            </a:r>
            <a:r>
              <a:rPr lang="en-US" sz="2000" dirty="0">
                <a:solidFill>
                  <a:srgbClr val="00B0F0"/>
                </a:solidFill>
              </a:rPr>
              <a:t>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rgbClr val="FFFF00"/>
                </a:solidFill>
              </a:rPr>
              <a:t>Modified orbit configurations</a:t>
            </a:r>
            <a:endParaRPr lang="en-US" sz="2000" dirty="0">
              <a:solidFill>
                <a:srgbClr val="FFFF00"/>
              </a:solidFill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rgbClr val="FFFF00"/>
                </a:solidFill>
              </a:rPr>
              <a:t>Different modes </a:t>
            </a:r>
            <a:r>
              <a:rPr lang="en-US" sz="2000" dirty="0">
                <a:solidFill>
                  <a:srgbClr val="FFFF00"/>
                </a:solidFill>
              </a:rPr>
              <a:t>of operation for the </a:t>
            </a:r>
            <a:r>
              <a:rPr lang="en-US" sz="2000" dirty="0" smtClean="0">
                <a:solidFill>
                  <a:srgbClr val="FFFF00"/>
                </a:solidFill>
              </a:rPr>
              <a:t>instruments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rgbClr val="FFFF00"/>
                </a:solidFill>
              </a:rPr>
              <a:t>Additional Assets: MMS and ERG</a:t>
            </a:r>
            <a:endParaRPr lang="en-US" sz="2000" dirty="0">
              <a:solidFill>
                <a:srgbClr val="FFFF00"/>
              </a:solidFill>
            </a:endParaRPr>
          </a:p>
          <a:p>
            <a:pPr marL="342900" lvl="0" indent="-3429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000" dirty="0" smtClean="0">
                <a:solidFill>
                  <a:schemeClr val="bg1"/>
                </a:solidFill>
              </a:rPr>
              <a:t>Three-dimensional </a:t>
            </a:r>
            <a:r>
              <a:rPr lang="en-US" sz="2000" dirty="0">
                <a:solidFill>
                  <a:schemeClr val="bg1"/>
                </a:solidFill>
              </a:rPr>
              <a:t>structures and distributions of VLF and ULF waves </a:t>
            </a:r>
            <a:r>
              <a:rPr lang="en-US" sz="2000" dirty="0" smtClean="0">
                <a:solidFill>
                  <a:schemeClr val="bg1"/>
                </a:solidFill>
              </a:rPr>
              <a:t>and their effects on </a:t>
            </a:r>
            <a:r>
              <a:rPr lang="en-US" sz="2000" dirty="0">
                <a:solidFill>
                  <a:schemeClr val="bg1"/>
                </a:solidFill>
              </a:rPr>
              <a:t>the radiation belt and ring current </a:t>
            </a:r>
            <a:r>
              <a:rPr lang="en-US" sz="2000" dirty="0" smtClean="0">
                <a:solidFill>
                  <a:schemeClr val="bg1"/>
                </a:solidFill>
              </a:rPr>
              <a:t>populations</a:t>
            </a:r>
          </a:p>
          <a:p>
            <a:pPr marL="40005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u="sng" dirty="0" smtClean="0">
                <a:solidFill>
                  <a:srgbClr val="00B0F0"/>
                </a:solidFill>
              </a:rPr>
              <a:t>New </a:t>
            </a:r>
            <a:r>
              <a:rPr lang="en-US" sz="2000" u="sng" dirty="0">
                <a:solidFill>
                  <a:srgbClr val="00B0F0"/>
                </a:solidFill>
              </a:rPr>
              <a:t>Opportunities</a:t>
            </a:r>
            <a:r>
              <a:rPr lang="en-US" sz="2000" dirty="0">
                <a:solidFill>
                  <a:srgbClr val="00B0F0"/>
                </a:solidFill>
              </a:rPr>
              <a:t>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rgbClr val="FFFF00"/>
                </a:solidFill>
              </a:rPr>
              <a:t>Tweak the orbit phases to align spacecraft along field lines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rgbClr val="FFFF00"/>
                </a:solidFill>
              </a:rPr>
              <a:t>Modify orbits for longitude </a:t>
            </a:r>
            <a:r>
              <a:rPr lang="en-US" sz="2000" dirty="0">
                <a:solidFill>
                  <a:srgbClr val="FFFF00"/>
                </a:solidFill>
              </a:rPr>
              <a:t>sampling of ULF wave structures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solidFill>
                  <a:srgbClr val="FFFF00"/>
                </a:solidFill>
              </a:rPr>
              <a:t>Operating the instruments in different modes</a:t>
            </a:r>
            <a:r>
              <a:rPr lang="en-US" sz="2000" dirty="0" smtClean="0">
                <a:solidFill>
                  <a:srgbClr val="FFFF00"/>
                </a:solidFill>
              </a:rPr>
              <a:t>,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rgbClr val="FFFF00"/>
                </a:solidFill>
              </a:rPr>
              <a:t>ERG </a:t>
            </a:r>
            <a:r>
              <a:rPr lang="en-US" sz="2000" dirty="0">
                <a:solidFill>
                  <a:srgbClr val="FFFF00"/>
                </a:solidFill>
              </a:rPr>
              <a:t>measurements at </a:t>
            </a:r>
            <a:r>
              <a:rPr lang="en-US" sz="2000" dirty="0" smtClean="0">
                <a:solidFill>
                  <a:srgbClr val="FFFF00"/>
                </a:solidFill>
              </a:rPr>
              <a:t>mid-latitudes within Probe Quadrants</a:t>
            </a:r>
            <a:endParaRPr lang="en-US" sz="2000" dirty="0">
              <a:solidFill>
                <a:srgbClr val="FFFF0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0E6F9-F4BA-4A72-A191-5C208FDDA845}" type="slidenum">
              <a:rPr lang="en-US" sz="1600" smtClean="0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en-US" sz="16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92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980"/>
            <a:ext cx="8229600" cy="715962"/>
          </a:xfrm>
        </p:spPr>
        <p:txBody>
          <a:bodyPr/>
          <a:lstStyle/>
          <a:p>
            <a:r>
              <a:rPr lang="en-US" sz="2400" dirty="0">
                <a:solidFill>
                  <a:srgbClr val="FFFF00"/>
                </a:solidFill>
              </a:rPr>
              <a:t>Van Allen Probes Extended Mission Science </a:t>
            </a:r>
            <a:r>
              <a:rPr lang="en-US" sz="2400" dirty="0" smtClean="0">
                <a:solidFill>
                  <a:srgbClr val="FFFF00"/>
                </a:solidFill>
              </a:rPr>
              <a:t>Themes (2 of 3)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314" y="827315"/>
            <a:ext cx="8505372" cy="5544458"/>
          </a:xfrm>
        </p:spPr>
        <p:txBody>
          <a:bodyPr/>
          <a:lstStyle/>
          <a:p>
            <a:pPr marL="342900" lvl="0" indent="-342900">
              <a:spcAft>
                <a:spcPts val="1200"/>
              </a:spcAft>
              <a:buFont typeface="+mj-lt"/>
              <a:buAutoNum type="arabicPeriod" startAt="3"/>
            </a:pPr>
            <a:r>
              <a:rPr lang="en-US" sz="2000" dirty="0">
                <a:solidFill>
                  <a:schemeClr val="bg1"/>
                </a:solidFill>
              </a:rPr>
              <a:t>What are the detailed physical mechanisms responsible for energetic electron </a:t>
            </a:r>
            <a:r>
              <a:rPr lang="en-US" sz="2000" dirty="0" smtClean="0">
                <a:solidFill>
                  <a:schemeClr val="bg1"/>
                </a:solidFill>
              </a:rPr>
              <a:t>precipitation. </a:t>
            </a:r>
          </a:p>
          <a:p>
            <a:pPr marL="457200" lvl="1" indent="0">
              <a:spcAft>
                <a:spcPts val="1200"/>
              </a:spcAft>
              <a:buNone/>
            </a:pPr>
            <a:r>
              <a:rPr lang="en-US" sz="2000" u="sng" dirty="0" smtClean="0">
                <a:solidFill>
                  <a:srgbClr val="00B0F0"/>
                </a:solidFill>
              </a:rPr>
              <a:t>New Opportunities</a:t>
            </a:r>
            <a:r>
              <a:rPr lang="en-US" sz="2000" dirty="0" smtClean="0">
                <a:solidFill>
                  <a:srgbClr val="00B0F0"/>
                </a:solidFill>
              </a:rPr>
              <a:t>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rgbClr val="FFFF00"/>
                </a:solidFill>
              </a:rPr>
              <a:t>Magnetic </a:t>
            </a:r>
            <a:r>
              <a:rPr lang="en-US" sz="2000" dirty="0">
                <a:solidFill>
                  <a:srgbClr val="FFFF00"/>
                </a:solidFill>
              </a:rPr>
              <a:t>latitude orbit separations. </a:t>
            </a:r>
            <a:endParaRPr lang="en-US" sz="2000" dirty="0" smtClean="0">
              <a:solidFill>
                <a:srgbClr val="FFFF00"/>
              </a:solidFill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rgbClr val="FFFF00"/>
                </a:solidFill>
              </a:rPr>
              <a:t>New </a:t>
            </a:r>
            <a:r>
              <a:rPr lang="en-US" sz="2000" dirty="0" err="1" smtClean="0">
                <a:solidFill>
                  <a:srgbClr val="FFFF00"/>
                </a:solidFill>
              </a:rPr>
              <a:t>CubeSats</a:t>
            </a:r>
            <a:r>
              <a:rPr lang="en-US" sz="2000" dirty="0" smtClean="0">
                <a:solidFill>
                  <a:srgbClr val="FFFF00"/>
                </a:solidFill>
              </a:rPr>
              <a:t>: e. g.  </a:t>
            </a:r>
            <a:r>
              <a:rPr lang="en-US" sz="2000" dirty="0">
                <a:solidFill>
                  <a:srgbClr val="FFFF00"/>
                </a:solidFill>
              </a:rPr>
              <a:t>a) </a:t>
            </a:r>
            <a:r>
              <a:rPr lang="en-US" sz="2000" dirty="0" err="1">
                <a:solidFill>
                  <a:srgbClr val="FFFF00"/>
                </a:solidFill>
              </a:rPr>
              <a:t>CeREs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smtClean="0">
                <a:solidFill>
                  <a:srgbClr val="FFFF00"/>
                </a:solidFill>
              </a:rPr>
              <a:t>(mid-2015), </a:t>
            </a:r>
            <a:r>
              <a:rPr lang="en-US" sz="2000" dirty="0">
                <a:solidFill>
                  <a:srgbClr val="FFFF00"/>
                </a:solidFill>
              </a:rPr>
              <a:t>and b) </a:t>
            </a:r>
            <a:r>
              <a:rPr lang="en-US" sz="2000" dirty="0" smtClean="0">
                <a:solidFill>
                  <a:srgbClr val="FFFF00"/>
                </a:solidFill>
              </a:rPr>
              <a:t>ELFIN (late 2016)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rgbClr val="FFFF00"/>
                </a:solidFill>
              </a:rPr>
              <a:t>ERG </a:t>
            </a:r>
            <a:r>
              <a:rPr lang="en-US" sz="2000" dirty="0">
                <a:solidFill>
                  <a:srgbClr val="FFFF00"/>
                </a:solidFill>
              </a:rPr>
              <a:t>flying at </a:t>
            </a:r>
            <a:r>
              <a:rPr lang="en-US" sz="2000" dirty="0" smtClean="0">
                <a:solidFill>
                  <a:srgbClr val="FFFF00"/>
                </a:solidFill>
              </a:rPr>
              <a:t>mid-latitudes.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rgbClr val="FFFF00"/>
                </a:solidFill>
              </a:rPr>
              <a:t>Extended mission BARREL Campaign (beyond bridge phase).</a:t>
            </a:r>
            <a:endParaRPr lang="en-US" sz="2000" dirty="0">
              <a:solidFill>
                <a:srgbClr val="FFFF00"/>
              </a:solidFill>
            </a:endParaRPr>
          </a:p>
          <a:p>
            <a:pPr marL="342900" lvl="0" indent="-342900">
              <a:spcBef>
                <a:spcPts val="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n-US" sz="2000" dirty="0">
                <a:solidFill>
                  <a:schemeClr val="bg1"/>
                </a:solidFill>
              </a:rPr>
              <a:t>R</a:t>
            </a:r>
            <a:r>
              <a:rPr lang="en-US" sz="2000" dirty="0" smtClean="0">
                <a:solidFill>
                  <a:schemeClr val="bg1"/>
                </a:solidFill>
              </a:rPr>
              <a:t>esponses </a:t>
            </a:r>
            <a:r>
              <a:rPr lang="en-US" sz="2000" dirty="0">
                <a:solidFill>
                  <a:schemeClr val="bg1"/>
                </a:solidFill>
              </a:rPr>
              <a:t>of Earth’s radiation belt regions, </a:t>
            </a:r>
            <a:r>
              <a:rPr lang="en-US" sz="2000" dirty="0" smtClean="0">
                <a:solidFill>
                  <a:schemeClr val="bg1"/>
                </a:solidFill>
              </a:rPr>
              <a:t>as </a:t>
            </a:r>
            <a:r>
              <a:rPr lang="en-US" sz="2000" dirty="0">
                <a:solidFill>
                  <a:schemeClr val="bg1"/>
                </a:solidFill>
              </a:rPr>
              <a:t>the interplanetary drivers evolve from CME dominated to CIR dominated conditions?    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u="sng" dirty="0" smtClean="0">
                <a:solidFill>
                  <a:srgbClr val="00B0F0"/>
                </a:solidFill>
              </a:rPr>
              <a:t>New Opportunities</a:t>
            </a:r>
            <a:r>
              <a:rPr lang="en-US" sz="2000" dirty="0" smtClean="0">
                <a:solidFill>
                  <a:srgbClr val="00B0F0"/>
                </a:solidFill>
              </a:rPr>
              <a:t>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solidFill>
                  <a:srgbClr val="FFFF00"/>
                </a:solidFill>
              </a:rPr>
              <a:t>O</a:t>
            </a:r>
            <a:r>
              <a:rPr lang="en-US" sz="2000" dirty="0" smtClean="0">
                <a:solidFill>
                  <a:srgbClr val="FFFF00"/>
                </a:solidFill>
              </a:rPr>
              <a:t>perating </a:t>
            </a:r>
            <a:r>
              <a:rPr lang="en-US" sz="2000" dirty="0">
                <a:solidFill>
                  <a:srgbClr val="FFFF00"/>
                </a:solidFill>
              </a:rPr>
              <a:t>during a critical new phase of the solar cycle</a:t>
            </a:r>
            <a:r>
              <a:rPr lang="en-US" sz="2000" dirty="0" smtClean="0">
                <a:solidFill>
                  <a:srgbClr val="FFFF00"/>
                </a:solidFill>
              </a:rPr>
              <a:t>,</a:t>
            </a:r>
            <a:endParaRPr lang="en-US" sz="2000" dirty="0">
              <a:solidFill>
                <a:srgbClr val="FFFF00"/>
              </a:solidFill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rgbClr val="FFFF00"/>
                </a:solidFill>
              </a:rPr>
              <a:t>May result in stronger / more energetic electron belt enhancements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0E6F9-F4BA-4A72-A191-5C208FDDA845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07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009"/>
            <a:ext cx="8229600" cy="715962"/>
          </a:xfrm>
        </p:spPr>
        <p:txBody>
          <a:bodyPr/>
          <a:lstStyle/>
          <a:p>
            <a:r>
              <a:rPr lang="en-US" sz="2400" dirty="0">
                <a:solidFill>
                  <a:srgbClr val="FFFF00"/>
                </a:solidFill>
              </a:rPr>
              <a:t>Van Allen Probes Extended Mission Science </a:t>
            </a:r>
            <a:r>
              <a:rPr lang="en-US" sz="2400" dirty="0" smtClean="0">
                <a:solidFill>
                  <a:srgbClr val="FFFF00"/>
                </a:solidFill>
              </a:rPr>
              <a:t>Themes (3 of 3)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909" y="940526"/>
            <a:ext cx="8416834" cy="5532845"/>
          </a:xfrm>
        </p:spPr>
        <p:txBody>
          <a:bodyPr/>
          <a:lstStyle/>
          <a:p>
            <a:pPr marL="34290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n-US" sz="2000" dirty="0">
                <a:solidFill>
                  <a:schemeClr val="bg1"/>
                </a:solidFill>
              </a:rPr>
              <a:t>D</a:t>
            </a:r>
            <a:r>
              <a:rPr lang="en-US" sz="2000" dirty="0" smtClean="0">
                <a:solidFill>
                  <a:schemeClr val="bg1"/>
                </a:solidFill>
              </a:rPr>
              <a:t>etailed </a:t>
            </a:r>
            <a:r>
              <a:rPr lang="en-US" sz="2000" dirty="0">
                <a:solidFill>
                  <a:schemeClr val="bg1"/>
                </a:solidFill>
              </a:rPr>
              <a:t>structures and characters of the microphysical processes that act to energize radiation belt particles in the inner magnetosphere?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u="sng" dirty="0">
                <a:solidFill>
                  <a:srgbClr val="00B0F0"/>
                </a:solidFill>
              </a:rPr>
              <a:t>New Opportunities</a:t>
            </a:r>
            <a:r>
              <a:rPr lang="en-US" sz="2000" dirty="0">
                <a:solidFill>
                  <a:srgbClr val="00B0F0"/>
                </a:solidFill>
              </a:rPr>
              <a:t>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rgbClr val="FFFF00"/>
                </a:solidFill>
              </a:rPr>
              <a:t>Operate the instrument </a:t>
            </a:r>
            <a:r>
              <a:rPr lang="en-US" sz="2000" dirty="0" smtClean="0">
                <a:solidFill>
                  <a:srgbClr val="FFFF00"/>
                </a:solidFill>
              </a:rPr>
              <a:t>differently in target regions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rgbClr val="FFFF00"/>
                </a:solidFill>
              </a:rPr>
              <a:t>Adjust </a:t>
            </a:r>
            <a:r>
              <a:rPr lang="en-US" sz="2000" dirty="0">
                <a:solidFill>
                  <a:srgbClr val="FFFF00"/>
                </a:solidFill>
              </a:rPr>
              <a:t>the phases of the two </a:t>
            </a:r>
            <a:r>
              <a:rPr lang="en-US" sz="2000" dirty="0" smtClean="0">
                <a:solidFill>
                  <a:srgbClr val="FFFF00"/>
                </a:solidFill>
              </a:rPr>
              <a:t>probes to minimize close approach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rgbClr val="FFFF00"/>
                </a:solidFill>
              </a:rPr>
              <a:t>Adjust orbit phases to align spacecraft along field lines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rgbClr val="FFFF00"/>
                </a:solidFill>
              </a:rPr>
              <a:t>Adjust relative apogees to increase lapping rate and close approaches.</a:t>
            </a:r>
          </a:p>
          <a:p>
            <a:pPr marL="34290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 startAt="6"/>
            </a:pPr>
            <a:r>
              <a:rPr lang="en-US" sz="2000" dirty="0">
                <a:solidFill>
                  <a:schemeClr val="bg1"/>
                </a:solidFill>
              </a:rPr>
              <a:t>C</a:t>
            </a:r>
            <a:r>
              <a:rPr lang="en-US" sz="2000" dirty="0" smtClean="0">
                <a:solidFill>
                  <a:schemeClr val="bg1"/>
                </a:solidFill>
              </a:rPr>
              <a:t>oupling </a:t>
            </a:r>
            <a:r>
              <a:rPr lang="en-US" sz="2000" dirty="0">
                <a:solidFill>
                  <a:schemeClr val="bg1"/>
                </a:solidFill>
              </a:rPr>
              <a:t>between </a:t>
            </a:r>
            <a:r>
              <a:rPr lang="en-US" sz="2000" dirty="0" smtClean="0">
                <a:solidFill>
                  <a:schemeClr val="bg1"/>
                </a:solidFill>
              </a:rPr>
              <a:t>the </a:t>
            </a:r>
            <a:r>
              <a:rPr lang="en-US" sz="2000" dirty="0">
                <a:solidFill>
                  <a:schemeClr val="bg1"/>
                </a:solidFill>
              </a:rPr>
              <a:t>magnetopause </a:t>
            </a:r>
            <a:r>
              <a:rPr lang="en-US" sz="2000" dirty="0" smtClean="0">
                <a:solidFill>
                  <a:schemeClr val="bg1"/>
                </a:solidFill>
              </a:rPr>
              <a:t>and </a:t>
            </a:r>
            <a:r>
              <a:rPr lang="en-US" sz="2000" dirty="0">
                <a:solidFill>
                  <a:schemeClr val="bg1"/>
                </a:solidFill>
              </a:rPr>
              <a:t>the inner magnetosphere? </a:t>
            </a:r>
            <a:r>
              <a:rPr lang="en-US" sz="2000" dirty="0" smtClean="0">
                <a:solidFill>
                  <a:schemeClr val="bg1"/>
                </a:solidFill>
              </a:rPr>
              <a:t>Role and mechanisms of the magnetopause </a:t>
            </a:r>
            <a:r>
              <a:rPr lang="en-US" sz="2000" dirty="0">
                <a:solidFill>
                  <a:schemeClr val="bg1"/>
                </a:solidFill>
              </a:rPr>
              <a:t>act as a sink of </a:t>
            </a:r>
            <a:r>
              <a:rPr lang="en-US" sz="2000" dirty="0" smtClean="0">
                <a:solidFill>
                  <a:schemeClr val="bg1"/>
                </a:solidFill>
              </a:rPr>
              <a:t>belt particles?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u="sng" dirty="0" smtClean="0">
                <a:solidFill>
                  <a:srgbClr val="00B0F0"/>
                </a:solidFill>
              </a:rPr>
              <a:t>New Opportunities</a:t>
            </a:r>
            <a:r>
              <a:rPr lang="en-US" sz="2000" dirty="0" smtClean="0">
                <a:solidFill>
                  <a:srgbClr val="00B0F0"/>
                </a:solidFill>
              </a:rPr>
              <a:t>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rgbClr val="FFFF00"/>
                </a:solidFill>
              </a:rPr>
              <a:t>MMS measurement of reconnection as it skims the magnetopause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rgbClr val="FFFF00"/>
                </a:solidFill>
              </a:rPr>
              <a:t>MMS measurements of  energetic particle escape through the magnetopause.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rgbClr val="FFFF00"/>
                </a:solidFill>
              </a:rPr>
              <a:t>Move one spacecraft apogee substantially higher. 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0E6F9-F4BA-4A72-A191-5C208FDDA845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94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rp Standard Title with Moon">
  <a:themeElements>
    <a:clrScheme name="Corp Color Palette – Accent Colors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4D6E9F"/>
      </a:accent1>
      <a:accent2>
        <a:srgbClr val="879862"/>
      </a:accent2>
      <a:accent3>
        <a:srgbClr val="2F8491"/>
      </a:accent3>
      <a:accent4>
        <a:srgbClr val="854D4E"/>
      </a:accent4>
      <a:accent5>
        <a:srgbClr val="8F6D50"/>
      </a:accent5>
      <a:accent6>
        <a:srgbClr val="7D797A"/>
      </a:accent6>
      <a:hlink>
        <a:srgbClr val="0F75BC"/>
      </a:hlink>
      <a:folHlink>
        <a:srgbClr val="13A89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chemeClr val="tx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8090</TotalTime>
  <Words>346</Words>
  <Application>Microsoft Office PowerPoint</Application>
  <PresentationFormat>On-screen Show (4:3)</PresentationFormat>
  <Paragraphs>38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Corp Standard Title with Moon</vt:lpstr>
      <vt:lpstr>1_Default Design</vt:lpstr>
      <vt:lpstr>Van Allen Probes Extended Mission Science Themes (1 of 3)</vt:lpstr>
      <vt:lpstr>Van Allen Probes Extended Mission Science Themes (2 of 3)</vt:lpstr>
      <vt:lpstr>Van Allen Probes Extended Mission Science Themes (3 of 3)</vt:lpstr>
    </vt:vector>
  </TitlesOfParts>
  <Company>JHUAPL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RBSP SWG Telecon 27 April 2012</dc:title>
  <dc:creator>maukbh1</dc:creator>
  <cp:lastModifiedBy>maukbh1</cp:lastModifiedBy>
  <cp:revision>859</cp:revision>
  <cp:lastPrinted>2014-05-09T14:18:33Z</cp:lastPrinted>
  <dcterms:created xsi:type="dcterms:W3CDTF">2012-04-27T14:38:01Z</dcterms:created>
  <dcterms:modified xsi:type="dcterms:W3CDTF">2014-10-07T21:27:54Z</dcterms:modified>
</cp:coreProperties>
</file>