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2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9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4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5AF6-236B-D543-92A9-05DCCB3560DE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DBCB-227C-8C4A-A6BD-2ADEA7E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37692"/>
            <a:ext cx="504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Dual S/C </a:t>
            </a:r>
            <a:r>
              <a:rPr lang="en-US" sz="2400" b="1" dirty="0" smtClean="0"/>
              <a:t>observations</a:t>
            </a:r>
            <a:br>
              <a:rPr lang="en-US" sz="2400" b="1" dirty="0" smtClean="0"/>
            </a:br>
            <a:r>
              <a:rPr lang="en-US" sz="2400" b="1" dirty="0" smtClean="0"/>
              <a:t>of </a:t>
            </a:r>
            <a:r>
              <a:rPr lang="en-US" sz="2400" b="1" dirty="0"/>
              <a:t>shock-driven electron acceleration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501" y="68377"/>
            <a:ext cx="9080499" cy="6789622"/>
            <a:chOff x="63501" y="68377"/>
            <a:chExt cx="9080499" cy="6789622"/>
          </a:xfrm>
        </p:grpSpPr>
        <p:pic>
          <p:nvPicPr>
            <p:cNvPr id="6" name="Picture 5" descr="PSDratioLsta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1" y="3315826"/>
              <a:ext cx="4649102" cy="3542173"/>
            </a:xfrm>
            <a:prstGeom prst="rect">
              <a:avLst/>
            </a:prstGeom>
          </p:spPr>
        </p:pic>
        <p:pic>
          <p:nvPicPr>
            <p:cNvPr id="7" name="Picture 6" descr="reptLrati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351" y="3315826"/>
              <a:ext cx="4609649" cy="345723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903750" y="68377"/>
              <a:ext cx="3939488" cy="3312481"/>
              <a:chOff x="821068" y="205289"/>
              <a:chExt cx="8092007" cy="6804087"/>
            </a:xfrm>
          </p:grpSpPr>
          <p:pic>
            <p:nvPicPr>
              <p:cNvPr id="9" name="Picture 8" descr="REPTABch4outbound20UT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r="6852" b="2887"/>
              <a:stretch/>
            </p:blipFill>
            <p:spPr>
              <a:xfrm>
                <a:off x="821068" y="205289"/>
                <a:ext cx="8092007" cy="6804087"/>
              </a:xfrm>
              <a:prstGeom prst="rect">
                <a:avLst/>
              </a:prstGeom>
            </p:spPr>
          </p:pic>
          <p:pic>
            <p:nvPicPr>
              <p:cNvPr id="10" name="Picture 9" descr="RBSP_A_B_shock_hires_efield_10_08_2013_superimpose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4" t="4367" r="8998" b="3129"/>
              <a:stretch/>
            </p:blipFill>
            <p:spPr>
              <a:xfrm>
                <a:off x="1669170" y="628556"/>
                <a:ext cx="2162728" cy="2347466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397843" y="1952230"/>
                <a:ext cx="774063" cy="307777"/>
                <a:chOff x="2397843" y="2106119"/>
                <a:chExt cx="774063" cy="307777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397843" y="2106119"/>
                  <a:ext cx="2486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A</a:t>
                  </a:r>
                  <a:endParaRPr lang="en-US" sz="1400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923241" y="2106119"/>
                  <a:ext cx="2486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B</a:t>
                  </a:r>
                  <a:endParaRPr lang="en-US" sz="1400" b="1" dirty="0"/>
                </a:p>
              </p:txBody>
            </p:sp>
          </p:grpSp>
        </p:grpSp>
        <p:pic>
          <p:nvPicPr>
            <p:cNvPr id="14" name="Picture 13" descr="SCposition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2" t="56533" r="52125" b="6184"/>
            <a:stretch/>
          </p:blipFill>
          <p:spPr>
            <a:xfrm>
              <a:off x="1495457" y="1144030"/>
              <a:ext cx="2355968" cy="217179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971483" y="2104688"/>
              <a:ext cx="1047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Y</a:t>
              </a:r>
              <a:r>
                <a:rPr lang="en-US" sz="1400" baseline="-25000" dirty="0" smtClean="0"/>
                <a:t>GSM</a:t>
              </a:r>
              <a:r>
                <a:rPr lang="en-US" sz="1400" dirty="0" smtClean="0"/>
                <a:t> (R</a:t>
              </a:r>
              <a:r>
                <a:rPr lang="en-US" sz="1400" baseline="-25000" dirty="0" smtClean="0"/>
                <a:t>E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90746" y="3109067"/>
            <a:ext cx="104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GSM</a:t>
            </a:r>
            <a:r>
              <a:rPr lang="en-US" sz="1400" dirty="0" smtClean="0"/>
              <a:t> (R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13924" y="3196192"/>
            <a:ext cx="5424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Lstar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919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8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451"/>
            <a:ext cx="8229600" cy="4525963"/>
          </a:xfrm>
        </p:spPr>
        <p:txBody>
          <a:bodyPr/>
          <a:lstStyle/>
          <a:p>
            <a:pPr marL="342900" lvl="2" indent="-342900"/>
            <a:r>
              <a:rPr lang="en-US" sz="2000" dirty="0" smtClean="0"/>
              <a:t>Spatial/temporal </a:t>
            </a:r>
            <a:r>
              <a:rPr lang="en-US" sz="2000" dirty="0"/>
              <a:t>structures of </a:t>
            </a:r>
            <a:r>
              <a:rPr lang="en-US" sz="2000" dirty="0" smtClean="0"/>
              <a:t>injections </a:t>
            </a:r>
            <a:r>
              <a:rPr lang="en-US" sz="2000" dirty="0"/>
              <a:t>and other transient phenomena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1400" i="1" dirty="0"/>
              <a:t>Enhanced orbit evolutions of the 2 Van Allen Probes to achieve different kinds of radial and local time separations, to better sample the evolving structures</a:t>
            </a:r>
            <a:r>
              <a:rPr lang="en-US" sz="1400" dirty="0" smtClean="0"/>
              <a:t>.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need for good timing of the evolution of transient phenomena and the utility of having near-simultaneous background and perturbation observations along a similar path speak strongly for </a:t>
            </a:r>
            <a:br>
              <a:rPr lang="en-US" sz="1400" dirty="0" smtClean="0"/>
            </a:br>
            <a:r>
              <a:rPr lang="en-US" sz="1400" b="1" dirty="0" smtClean="0"/>
              <a:t>maintaining the configuration with Probes A and B in closely similar orbits with a temporal separation commensurate with the time scale of the phenomena of interest </a:t>
            </a:r>
            <a:r>
              <a:rPr lang="en-US" sz="1400" dirty="0" smtClean="0"/>
              <a:t>(e.g. ~1 </a:t>
            </a:r>
            <a:r>
              <a:rPr lang="en-US" sz="1400" dirty="0" err="1" smtClean="0"/>
              <a:t>hr</a:t>
            </a:r>
            <a:r>
              <a:rPr lang="en-US" sz="1400" dirty="0" smtClean="0"/>
              <a:t> for impulsive events). </a:t>
            </a:r>
          </a:p>
          <a:p>
            <a:pPr marL="0" lvl="2" indent="0">
              <a:lnSpc>
                <a:spcPct val="150000"/>
              </a:lnSpc>
              <a:buNone/>
            </a:pPr>
            <a:endParaRPr lang="en-US" sz="1400" dirty="0" smtClean="0"/>
          </a:p>
          <a:p>
            <a:pPr marL="0" lvl="2" indent="0">
              <a:lnSpc>
                <a:spcPct val="150000"/>
              </a:lnSpc>
              <a:buNone/>
            </a:pPr>
            <a:r>
              <a:rPr lang="en-US" sz="1400" b="1" dirty="0" smtClean="0"/>
              <a:t>Raising apogee of both Probes to (e.g.) 6.5 R</a:t>
            </a:r>
            <a:r>
              <a:rPr lang="en-US" sz="1400" b="1" baseline="-25000" dirty="0" smtClean="0"/>
              <a:t>E</a:t>
            </a:r>
            <a:r>
              <a:rPr lang="en-US" sz="1400" b="1" dirty="0" smtClean="0"/>
              <a:t> </a:t>
            </a:r>
            <a:r>
              <a:rPr lang="en-US" sz="1400" dirty="0" smtClean="0"/>
              <a:t>would extend coverage into the region where injection physics is taking place in the midnight sector and would make crossings out of the </a:t>
            </a:r>
            <a:r>
              <a:rPr lang="en-US" sz="1400" dirty="0" err="1" smtClean="0"/>
              <a:t>plasmasphere</a:t>
            </a:r>
            <a:r>
              <a:rPr lang="en-US" sz="1400" dirty="0" smtClean="0"/>
              <a:t> and into the ring current more probable on the dayside. Coverage at higher L would address the physical processes in these active regions which are important for the evolution of the radiation belts.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099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ergyIncrease_vs_SS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6" y="3785970"/>
            <a:ext cx="4619324" cy="30720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1141" y="413010"/>
            <a:ext cx="447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Prompt Local Acceleration of MeV Electrons during </a:t>
            </a:r>
            <a:r>
              <a:rPr lang="en-US" dirty="0" err="1" smtClean="0"/>
              <a:t>Substorm</a:t>
            </a:r>
            <a:r>
              <a:rPr lang="en-US" dirty="0" smtClean="0"/>
              <a:t> Injections</a:t>
            </a:r>
            <a:endParaRPr lang="en-US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0"/>
          <a:stretch/>
        </p:blipFill>
        <p:spPr bwMode="auto">
          <a:xfrm>
            <a:off x="4641141" y="1361535"/>
            <a:ext cx="2472347" cy="17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0"/>
          <p:cNvSpPr>
            <a:spLocks/>
          </p:cNvSpPr>
          <p:nvPr/>
        </p:nvSpPr>
        <p:spPr bwMode="auto">
          <a:xfrm>
            <a:off x="5137933" y="3021639"/>
            <a:ext cx="18094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ea typeface="ＭＳ Ｐゴシック" charset="0"/>
                <a:cs typeface="Gill Sans" charset="0"/>
              </a:rPr>
              <a:t>Non-linear Trapping</a:t>
            </a:r>
            <a:br>
              <a:rPr lang="en-US" sz="1700" dirty="0" smtClean="0">
                <a:ea typeface="ＭＳ Ｐゴシック" charset="0"/>
                <a:cs typeface="Gill Sans" charset="0"/>
              </a:rPr>
            </a:br>
            <a:r>
              <a:rPr lang="en-US" sz="1700" dirty="0" smtClean="0">
                <a:ea typeface="ＭＳ Ｐゴシック" charset="0"/>
                <a:cs typeface="Gill Sans" charset="0"/>
              </a:rPr>
              <a:t>&amp; VLF Rising Tones</a:t>
            </a:r>
            <a:br>
              <a:rPr lang="en-US" sz="1700" dirty="0" smtClean="0">
                <a:ea typeface="ＭＳ Ｐゴシック" charset="0"/>
                <a:cs typeface="Gill Sans" charset="0"/>
              </a:rPr>
            </a:br>
            <a:r>
              <a:rPr lang="en-US" sz="1700" dirty="0" smtClean="0">
                <a:ea typeface="ＭＳ Ｐゴシック" charset="0"/>
                <a:cs typeface="Gill Sans" charset="0"/>
              </a:rPr>
              <a:t>(</a:t>
            </a:r>
            <a:r>
              <a:rPr lang="en-US" sz="1700" dirty="0" err="1">
                <a:ea typeface="ＭＳ Ｐゴシック" charset="0"/>
                <a:cs typeface="Gill Sans" charset="0"/>
              </a:rPr>
              <a:t>Omura</a:t>
            </a:r>
            <a:r>
              <a:rPr lang="en-US" sz="1700" dirty="0">
                <a:ea typeface="ＭＳ Ｐゴシック" charset="0"/>
                <a:cs typeface="Gill Sans" charset="0"/>
              </a:rPr>
              <a:t> et al, 2008)</a:t>
            </a:r>
          </a:p>
        </p:txBody>
      </p:sp>
      <p:pic>
        <p:nvPicPr>
          <p:cNvPr id="25" name="Picture 24" descr="inje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46" y="1361535"/>
            <a:ext cx="1842543" cy="1707231"/>
          </a:xfrm>
          <a:prstGeom prst="rect">
            <a:avLst/>
          </a:prstGeom>
        </p:spPr>
      </p:pic>
      <p:sp>
        <p:nvSpPr>
          <p:cNvPr id="26" name="Rectangle 20"/>
          <p:cNvSpPr>
            <a:spLocks/>
          </p:cNvSpPr>
          <p:nvPr/>
        </p:nvSpPr>
        <p:spPr bwMode="auto">
          <a:xfrm>
            <a:off x="7254600" y="3021639"/>
            <a:ext cx="18094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ea typeface="ＭＳ Ｐゴシック" charset="0"/>
                <a:cs typeface="Gill Sans" charset="0"/>
              </a:rPr>
              <a:t>Injection, Chorus</a:t>
            </a:r>
            <a:br>
              <a:rPr lang="en-US" sz="1700" dirty="0" smtClean="0">
                <a:ea typeface="ＭＳ Ｐゴシック" charset="0"/>
                <a:cs typeface="Gill Sans" charset="0"/>
              </a:rPr>
            </a:br>
            <a:r>
              <a:rPr lang="en-US" sz="1700" dirty="0" smtClean="0">
                <a:ea typeface="ＭＳ Ｐゴシック" charset="0"/>
                <a:cs typeface="Gill Sans" charset="0"/>
              </a:rPr>
              <a:t>&amp; Local Acceleration</a:t>
            </a:r>
            <a:br>
              <a:rPr lang="en-US" sz="1700" dirty="0" smtClean="0">
                <a:ea typeface="ＭＳ Ｐゴシック" charset="0"/>
                <a:cs typeface="Gill Sans" charset="0"/>
              </a:rPr>
            </a:br>
            <a:r>
              <a:rPr lang="en-US" sz="1700" dirty="0" smtClean="0">
                <a:ea typeface="ＭＳ Ｐゴシック" charset="0"/>
                <a:cs typeface="Gill Sans" charset="0"/>
              </a:rPr>
              <a:t>(Thorne et </a:t>
            </a:r>
            <a:r>
              <a:rPr lang="en-US" sz="1700" dirty="0">
                <a:ea typeface="ＭＳ Ｐゴシック" charset="0"/>
                <a:cs typeface="Gill Sans" charset="0"/>
              </a:rPr>
              <a:t>al, </a:t>
            </a:r>
            <a:r>
              <a:rPr lang="en-US" sz="1700" dirty="0" smtClean="0">
                <a:ea typeface="ＭＳ Ｐゴシック" charset="0"/>
                <a:cs typeface="Gill Sans" charset="0"/>
              </a:rPr>
              <a:t>2013)</a:t>
            </a:r>
            <a:endParaRPr lang="en-US" sz="1700" dirty="0">
              <a:ea typeface="ＭＳ Ｐゴシック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495" y="2040470"/>
            <a:ext cx="4744090" cy="2056592"/>
            <a:chOff x="282223" y="3316109"/>
            <a:chExt cx="8170333" cy="3541890"/>
          </a:xfrm>
        </p:grpSpPr>
        <p:pic>
          <p:nvPicPr>
            <p:cNvPr id="31" name="Picture 30" descr="EnergyChange(4.2)1550UT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3"/>
            <a:stretch/>
          </p:blipFill>
          <p:spPr>
            <a:xfrm>
              <a:off x="4204227" y="3316109"/>
              <a:ext cx="4248329" cy="3541890"/>
            </a:xfrm>
            <a:prstGeom prst="rect">
              <a:avLst/>
            </a:prstGeom>
          </p:spPr>
        </p:pic>
        <p:pic>
          <p:nvPicPr>
            <p:cNvPr id="32" name="Picture 31" descr="SubstormSpectra(4.2)1550UT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r="7265"/>
            <a:stretch/>
          </p:blipFill>
          <p:spPr>
            <a:xfrm>
              <a:off x="282223" y="3316110"/>
              <a:ext cx="4092222" cy="3541889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673893" y="5261760"/>
            <a:ext cx="178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follows B by 1 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3501" y="0"/>
            <a:ext cx="4684889" cy="2034822"/>
            <a:chOff x="63501" y="0"/>
            <a:chExt cx="4684889" cy="2034822"/>
          </a:xfrm>
        </p:grpSpPr>
        <p:grpSp>
          <p:nvGrpSpPr>
            <p:cNvPr id="19" name="Group 18"/>
            <p:cNvGrpSpPr/>
            <p:nvPr/>
          </p:nvGrpSpPr>
          <p:grpSpPr>
            <a:xfrm>
              <a:off x="63501" y="0"/>
              <a:ext cx="4684889" cy="2034822"/>
              <a:chOff x="0" y="660400"/>
              <a:chExt cx="6982612" cy="4222044"/>
            </a:xfrm>
          </p:grpSpPr>
          <p:pic>
            <p:nvPicPr>
              <p:cNvPr id="13" name="Picture 12" descr="Achorus_inject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60400"/>
                <a:ext cx="6982612" cy="4222044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>
                <a:off x="733778" y="3175000"/>
                <a:ext cx="2995382" cy="3104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729160" y="3175000"/>
                <a:ext cx="2197507" cy="3104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869320" y="203753"/>
              <a:ext cx="6792" cy="400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21252" y="203753"/>
              <a:ext cx="6792" cy="400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66920" y="255423"/>
              <a:ext cx="261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0959" y="269323"/>
              <a:ext cx="261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</p:grpSp>
      <p:pic>
        <p:nvPicPr>
          <p:cNvPr id="27" name="Picture 26" descr="SubstormTime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7127"/>
          <a:stretch/>
        </p:blipFill>
        <p:spPr>
          <a:xfrm>
            <a:off x="634834" y="4059178"/>
            <a:ext cx="3309931" cy="27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8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451"/>
            <a:ext cx="8229600" cy="4525963"/>
          </a:xfrm>
        </p:spPr>
        <p:txBody>
          <a:bodyPr/>
          <a:lstStyle/>
          <a:p>
            <a:pPr marL="342900" lvl="2" indent="-342900"/>
            <a:r>
              <a:rPr lang="en-US" sz="2000" dirty="0" smtClean="0"/>
              <a:t>Spatial/temporal </a:t>
            </a:r>
            <a:r>
              <a:rPr lang="en-US" sz="2000" dirty="0"/>
              <a:t>structures of </a:t>
            </a:r>
            <a:r>
              <a:rPr lang="en-US" sz="2000" dirty="0" smtClean="0"/>
              <a:t>injections </a:t>
            </a:r>
            <a:r>
              <a:rPr lang="en-US" sz="2000" dirty="0"/>
              <a:t>and other transient phenomena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1400" i="1" dirty="0"/>
              <a:t>Enhanced orbit evolutions of the 2 Van Allen Probes to achieve different kinds of radial and local time separations, to better sample the evolving structures</a:t>
            </a:r>
            <a:r>
              <a:rPr lang="en-US" sz="1400" dirty="0" smtClean="0"/>
              <a:t>.</a:t>
            </a:r>
          </a:p>
          <a:p>
            <a:pPr marL="0" lvl="2" indent="0">
              <a:lnSpc>
                <a:spcPct val="150000"/>
              </a:lnSpc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need for good timing of the evolution of transient phenomena and the utility of having near-simultaneous background and perturbation observations along a similar path speak strongly for </a:t>
            </a:r>
            <a:br>
              <a:rPr lang="en-US" sz="1400" dirty="0" smtClean="0"/>
            </a:br>
            <a:r>
              <a:rPr lang="en-US" sz="1400" b="1" dirty="0" smtClean="0"/>
              <a:t>maintaining the configuration with Probes A and B in closely similar orbits with a temporal separation commensurate with the time scale of the phenomena of interest </a:t>
            </a:r>
            <a:r>
              <a:rPr lang="en-US" sz="1400" dirty="0" smtClean="0"/>
              <a:t>(e.g. ~1 </a:t>
            </a:r>
            <a:r>
              <a:rPr lang="en-US" sz="1400" dirty="0" err="1" smtClean="0"/>
              <a:t>hr</a:t>
            </a:r>
            <a:r>
              <a:rPr lang="en-US" sz="1400" dirty="0" smtClean="0"/>
              <a:t> for </a:t>
            </a:r>
            <a:r>
              <a:rPr lang="en-US" sz="1400" dirty="0" err="1" smtClean="0"/>
              <a:t>substorms</a:t>
            </a:r>
            <a:r>
              <a:rPr lang="en-US" sz="1400" dirty="0" smtClean="0"/>
              <a:t>). </a:t>
            </a:r>
          </a:p>
          <a:p>
            <a:pPr marL="0" lvl="2" indent="0">
              <a:lnSpc>
                <a:spcPct val="150000"/>
              </a:lnSpc>
              <a:buNone/>
            </a:pPr>
            <a:endParaRPr lang="en-US" sz="1400" dirty="0" smtClean="0"/>
          </a:p>
          <a:p>
            <a:pPr marL="0" lvl="2" indent="0">
              <a:lnSpc>
                <a:spcPct val="150000"/>
              </a:lnSpc>
              <a:buNone/>
            </a:pPr>
            <a:r>
              <a:rPr lang="en-US" sz="1400" b="1" dirty="0" smtClean="0"/>
              <a:t>Raising apogee of both Probes to (e.g.) 6.5 R</a:t>
            </a:r>
            <a:r>
              <a:rPr lang="en-US" sz="1400" b="1" baseline="-25000" dirty="0" smtClean="0"/>
              <a:t>E</a:t>
            </a:r>
            <a:r>
              <a:rPr lang="en-US" sz="1400" b="1" dirty="0" smtClean="0"/>
              <a:t> </a:t>
            </a:r>
            <a:r>
              <a:rPr lang="en-US" sz="1400" dirty="0" smtClean="0"/>
              <a:t>would extend coverage into the region where injection physics is taking place in the midnight sector and would make crossings out of the </a:t>
            </a:r>
            <a:r>
              <a:rPr lang="en-US" sz="1400" dirty="0" err="1" smtClean="0"/>
              <a:t>plasmasphere</a:t>
            </a:r>
            <a:r>
              <a:rPr lang="en-US" sz="1400" dirty="0" smtClean="0"/>
              <a:t> and into the ring current more probable on the dayside. Coverage at higher L would address the physical processes in these active regions which are important for the evolution of the radiation belts.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4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64</Words>
  <Application>Microsoft Macintosh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New Opportunities</vt:lpstr>
      <vt:lpstr>PowerPoint Presentation</vt:lpstr>
      <vt:lpstr>New Opportunities</vt:lpstr>
    </vt:vector>
  </TitlesOfParts>
  <Company>MIT Haystack Obs.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Foster</dc:creator>
  <cp:lastModifiedBy>John Foster</cp:lastModifiedBy>
  <cp:revision>22</cp:revision>
  <cp:lastPrinted>2014-09-19T21:31:19Z</cp:lastPrinted>
  <dcterms:created xsi:type="dcterms:W3CDTF">2014-09-19T17:37:23Z</dcterms:created>
  <dcterms:modified xsi:type="dcterms:W3CDTF">2014-09-23T16:48:35Z</dcterms:modified>
</cp:coreProperties>
</file>