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Default Extension="pdf" ContentType="application/pdf"/>
  <Override PartName="/ppt/slideLayouts/slideLayout9.xml" ContentType="application/vnd.openxmlformats-officedocument.presentationml.slideLayout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087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4365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888" y="-9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2A7FD1EF-3B7B-F44B-A9BE-F1D67159F3DF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4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D1EF-3B7B-F44B-A9BE-F1D67159F3DF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1E20-D269-6B48-BBA2-E7C7946F4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D1EF-3B7B-F44B-A9BE-F1D67159F3DF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1E20-D269-6B48-BBA2-E7C7946F4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D1EF-3B7B-F44B-A9BE-F1D67159F3DF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1E20-D269-6B48-BBA2-E7C7946F4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D1EF-3B7B-F44B-A9BE-F1D67159F3DF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1E20-D269-6B48-BBA2-E7C7946F4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D1EF-3B7B-F44B-A9BE-F1D67159F3DF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1E20-D269-6B48-BBA2-E7C7946F4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D1EF-3B7B-F44B-A9BE-F1D67159F3DF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1E20-D269-6B48-BBA2-E7C7946F4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D1EF-3B7B-F44B-A9BE-F1D67159F3DF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1E20-D269-6B48-BBA2-E7C7946F4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D1EF-3B7B-F44B-A9BE-F1D67159F3DF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1E20-D269-6B48-BBA2-E7C7946F4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D1EF-3B7B-F44B-A9BE-F1D67159F3DF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1E20-D269-6B48-BBA2-E7C7946F4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D1EF-3B7B-F44B-A9BE-F1D67159F3DF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1E20-D269-6B48-BBA2-E7C7946F4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D1EF-3B7B-F44B-A9BE-F1D67159F3DF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1E20-D269-6B48-BBA2-E7C7946F4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358" y="2044700"/>
            <a:ext cx="7167284" cy="40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29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2A7FD1EF-3B7B-F44B-A9BE-F1D67159F3DF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275294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29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3CB91E20-D269-6B48-BBA2-E7C7946F4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  <p:sldLayoutId id="2147484099" r:id="rId12"/>
    <p:sldLayoutId id="2147484100" r:id="rId13"/>
    <p:sldLayoutId id="214748410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d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df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7548" y="0"/>
            <a:ext cx="7396608" cy="7663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000" dirty="0" smtClean="0"/>
          </a:p>
          <a:p>
            <a:pPr algn="ctr"/>
            <a:r>
              <a:rPr lang="en-US" sz="2400" b="1" dirty="0" smtClean="0"/>
              <a:t>Nonlinear electric field structures </a:t>
            </a:r>
          </a:p>
          <a:p>
            <a:pPr algn="ctr"/>
            <a:r>
              <a:rPr lang="en-US" sz="2400" b="1" dirty="0" smtClean="0"/>
              <a:t>in the inner magnetosphere</a:t>
            </a:r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D. M. Malaspina</a:t>
            </a:r>
            <a:r>
              <a:rPr lang="en-US" sz="1600" baseline="30000" dirty="0" smtClean="0"/>
              <a:t>1</a:t>
            </a:r>
            <a:r>
              <a:rPr lang="en-US" sz="1600" dirty="0" smtClean="0"/>
              <a:t>, L. Andersson</a:t>
            </a:r>
            <a:r>
              <a:rPr lang="en-US" sz="1600" baseline="30000" dirty="0" smtClean="0"/>
              <a:t>1</a:t>
            </a:r>
            <a:r>
              <a:rPr lang="en-US" sz="1600" dirty="0" smtClean="0"/>
              <a:t>, R. E. Ergun</a:t>
            </a:r>
            <a:r>
              <a:rPr lang="en-US" sz="1600" baseline="30000" dirty="0" smtClean="0"/>
              <a:t>1</a:t>
            </a:r>
            <a:r>
              <a:rPr lang="en-US" sz="1600" dirty="0" smtClean="0"/>
              <a:t>, J. R. Wygant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, J. W. Bonnell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, </a:t>
            </a:r>
          </a:p>
          <a:p>
            <a:pPr algn="ctr"/>
            <a:r>
              <a:rPr lang="en-US" sz="1600" dirty="0" smtClean="0"/>
              <a:t>C. Kletzing</a:t>
            </a:r>
            <a:r>
              <a:rPr lang="en-US" sz="1600" baseline="30000" dirty="0" smtClean="0"/>
              <a:t>4</a:t>
            </a:r>
            <a:r>
              <a:rPr lang="en-US" sz="1600" dirty="0" smtClean="0"/>
              <a:t>, G. D. Reeves</a:t>
            </a:r>
            <a:r>
              <a:rPr lang="en-US" sz="1600" baseline="30000" dirty="0" smtClean="0"/>
              <a:t>5</a:t>
            </a:r>
            <a:r>
              <a:rPr lang="en-US" sz="1600" dirty="0" smtClean="0"/>
              <a:t>, R. M. Skoug</a:t>
            </a:r>
            <a:r>
              <a:rPr lang="en-US" sz="1600" baseline="30000" dirty="0" smtClean="0"/>
              <a:t>5</a:t>
            </a:r>
            <a:r>
              <a:rPr lang="en-US" sz="1600" dirty="0" smtClean="0"/>
              <a:t>, and B. A. Larsen</a:t>
            </a:r>
            <a:r>
              <a:rPr lang="en-US" sz="1600" baseline="30000" dirty="0" smtClean="0"/>
              <a:t>5</a:t>
            </a:r>
          </a:p>
          <a:p>
            <a:endParaRPr lang="en-US" sz="2000" dirty="0" smtClean="0"/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[1]  U. Colorado / LASP</a:t>
            </a:r>
          </a:p>
          <a:p>
            <a:pPr algn="ctr"/>
            <a:r>
              <a:rPr lang="en-US" sz="1600" dirty="0" smtClean="0"/>
              <a:t>[2] U. Minnesota</a:t>
            </a:r>
          </a:p>
          <a:p>
            <a:pPr algn="ctr"/>
            <a:r>
              <a:rPr lang="en-US" sz="1600" dirty="0" smtClean="0"/>
              <a:t>[3]  U.C. Berkeley</a:t>
            </a:r>
          </a:p>
          <a:p>
            <a:pPr algn="ctr"/>
            <a:r>
              <a:rPr lang="en-US" sz="1600" dirty="0" smtClean="0"/>
              <a:t>[4]  U. Iowa</a:t>
            </a:r>
          </a:p>
          <a:p>
            <a:pPr algn="ctr"/>
            <a:r>
              <a:rPr lang="en-US" sz="1600" dirty="0" smtClean="0"/>
              <a:t>[5] Los Alamos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Van Allen Probes SWG </a:t>
            </a:r>
          </a:p>
          <a:p>
            <a:pPr algn="ctr"/>
            <a:r>
              <a:rPr lang="en-US" sz="1600" dirty="0" smtClean="0"/>
              <a:t>23-25 Sept. 2014</a:t>
            </a:r>
          </a:p>
          <a:p>
            <a:pPr algn="ctr"/>
            <a:endParaRPr lang="en-US" sz="1600" dirty="0" smtClean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r>
              <a:rPr lang="en-US" sz="1600" b="1" dirty="0" err="1" smtClean="0"/>
              <a:t>Mozer</a:t>
            </a:r>
            <a:r>
              <a:rPr lang="en-US" sz="1600" b="1" dirty="0" smtClean="0"/>
              <a:t> et al., 2013, PRL </a:t>
            </a:r>
          </a:p>
          <a:p>
            <a:pPr algn="ctr"/>
            <a:r>
              <a:rPr lang="en-US" sz="1600" b="1" dirty="0" err="1" smtClean="0"/>
              <a:t>Mozer</a:t>
            </a:r>
            <a:r>
              <a:rPr lang="en-US" sz="1600" b="1" dirty="0" smtClean="0"/>
              <a:t> et al., 2014, PRL</a:t>
            </a:r>
          </a:p>
          <a:p>
            <a:pPr algn="ctr"/>
            <a:r>
              <a:rPr lang="en-US" sz="1600" b="1" dirty="0" err="1" smtClean="0"/>
              <a:t>Chaston</a:t>
            </a:r>
            <a:r>
              <a:rPr lang="en-US" sz="1600" b="1" dirty="0" smtClean="0"/>
              <a:t> et al., 2014, GRL</a:t>
            </a:r>
            <a:endParaRPr lang="en-US" sz="1400" b="1" dirty="0" smtClean="0"/>
          </a:p>
          <a:p>
            <a:pPr algn="ctr"/>
            <a:r>
              <a:rPr lang="en-US" sz="1600" b="1" dirty="0" smtClean="0"/>
              <a:t>Malaspina et al. 2014, GRL </a:t>
            </a:r>
          </a:p>
          <a:p>
            <a:r>
              <a:rPr lang="en-US" sz="1600" b="1" dirty="0" smtClean="0"/>
              <a:t> </a:t>
            </a:r>
            <a:endParaRPr lang="en-US" sz="1600" b="1" dirty="0"/>
          </a:p>
          <a:p>
            <a:r>
              <a:rPr lang="en-US" b="1" dirty="0"/>
              <a:t>	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-25400"/>
            <a:ext cx="3877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Nonlinear Electric Field Structures </a:t>
            </a:r>
          </a:p>
          <a:p>
            <a:r>
              <a:rPr lang="en-US" b="1" dirty="0" smtClean="0"/>
              <a:t>in the Inner Magnetosphere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723900"/>
            <a:ext cx="4584408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Diverse structures found &lt; 6.6 RE:</a:t>
            </a:r>
          </a:p>
          <a:p>
            <a:endParaRPr lang="en-US" u="sng" dirty="0" smtClean="0"/>
          </a:p>
          <a:p>
            <a:r>
              <a:rPr lang="en-US" sz="1600" dirty="0" smtClean="0"/>
              <a:t>Electron double-layers (</a:t>
            </a:r>
            <a:r>
              <a:rPr lang="en-US" sz="1600" dirty="0" err="1" smtClean="0"/>
              <a:t>Mozer</a:t>
            </a:r>
            <a:r>
              <a:rPr lang="en-US" sz="1600" dirty="0" smtClean="0"/>
              <a:t> et al. 2013)</a:t>
            </a:r>
          </a:p>
          <a:p>
            <a:r>
              <a:rPr lang="en-US" sz="1600" dirty="0" smtClean="0"/>
              <a:t>Kinetic Alfven waves (</a:t>
            </a:r>
            <a:r>
              <a:rPr lang="en-US" sz="1600" dirty="0" err="1" smtClean="0"/>
              <a:t>Chaston</a:t>
            </a:r>
            <a:r>
              <a:rPr lang="en-US" sz="1600" dirty="0" smtClean="0"/>
              <a:t> et al. 2014)</a:t>
            </a:r>
          </a:p>
          <a:p>
            <a:r>
              <a:rPr lang="en-US" sz="1600" dirty="0" smtClean="0"/>
              <a:t>Strong double layers (Malaspina et al. 2014) </a:t>
            </a:r>
          </a:p>
          <a:p>
            <a:r>
              <a:rPr lang="en-US" sz="1600" dirty="0" smtClean="0"/>
              <a:t>Phase space holes (Malaspina et al. 2014) </a:t>
            </a:r>
          </a:p>
          <a:p>
            <a:r>
              <a:rPr lang="en-US" sz="1600" dirty="0" smtClean="0"/>
              <a:t>Steepened chorus waves (</a:t>
            </a:r>
            <a:r>
              <a:rPr lang="en-US" sz="1600" dirty="0" err="1" smtClean="0"/>
              <a:t>Mozer</a:t>
            </a:r>
            <a:r>
              <a:rPr lang="en-US" sz="1600" dirty="0" smtClean="0"/>
              <a:t> et al. 2014)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991100"/>
            <a:ext cx="4403770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Frequently Observed:</a:t>
            </a:r>
          </a:p>
          <a:p>
            <a:endParaRPr lang="en-US" u="sng" dirty="0" smtClean="0"/>
          </a:p>
          <a:p>
            <a:r>
              <a:rPr lang="en-US" sz="1600" dirty="0" smtClean="0"/>
              <a:t>With </a:t>
            </a:r>
            <a:r>
              <a:rPr lang="en-US" sz="1600" dirty="0" err="1" smtClean="0"/>
              <a:t>dispersionless</a:t>
            </a:r>
            <a:r>
              <a:rPr lang="en-US" sz="1600" dirty="0" smtClean="0"/>
              <a:t> injection fronts</a:t>
            </a:r>
          </a:p>
          <a:p>
            <a:r>
              <a:rPr lang="en-US" sz="1600" dirty="0" smtClean="0"/>
              <a:t>Inner edge of plasma sheet</a:t>
            </a:r>
          </a:p>
          <a:p>
            <a:r>
              <a:rPr lang="en-US" sz="1600" dirty="0" smtClean="0"/>
              <a:t>Trapped / un-trapped boundary crossings </a:t>
            </a:r>
          </a:p>
          <a:p>
            <a:r>
              <a:rPr lang="en-US" sz="1600" dirty="0" smtClean="0"/>
              <a:t>With sharp </a:t>
            </a:r>
            <a:r>
              <a:rPr lang="en-US" sz="1600" dirty="0" err="1" smtClean="0"/>
              <a:t>plasmapause</a:t>
            </a:r>
            <a:r>
              <a:rPr lang="en-US" sz="1600" dirty="0" smtClean="0"/>
              <a:t> crossings</a:t>
            </a:r>
          </a:p>
          <a:p>
            <a:r>
              <a:rPr lang="en-US" sz="1600" dirty="0" smtClean="0"/>
              <a:t>Throughout </a:t>
            </a:r>
            <a:r>
              <a:rPr lang="en-US" sz="1600" dirty="0" err="1" smtClean="0"/>
              <a:t>m’sphere</a:t>
            </a:r>
            <a:r>
              <a:rPr lang="en-US" sz="1600" dirty="0" smtClean="0"/>
              <a:t> during shock impact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844800"/>
            <a:ext cx="4237859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Enable prompt, local acceleration:</a:t>
            </a:r>
          </a:p>
          <a:p>
            <a:endParaRPr lang="en-US" u="sng" dirty="0" smtClean="0"/>
          </a:p>
          <a:p>
            <a:r>
              <a:rPr lang="en-US" sz="1600" dirty="0" smtClean="0"/>
              <a:t>Often high amplitude (&gt; 20 mV/</a:t>
            </a:r>
            <a:r>
              <a:rPr lang="en-US" sz="1600" dirty="0" err="1" smtClean="0"/>
              <a:t>m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E-fields parallel to </a:t>
            </a:r>
            <a:r>
              <a:rPr lang="en-US" sz="1600" b="1" dirty="0" smtClean="0"/>
              <a:t>B</a:t>
            </a:r>
          </a:p>
          <a:p>
            <a:r>
              <a:rPr lang="en-US" sz="1600" dirty="0" smtClean="0"/>
              <a:t>Indicative of strong field-aligned currents</a:t>
            </a:r>
          </a:p>
          <a:p>
            <a:r>
              <a:rPr lang="en-US" sz="1600" dirty="0" smtClean="0"/>
              <a:t>Related to ‘seed population’ creation ? </a:t>
            </a:r>
          </a:p>
          <a:p>
            <a:r>
              <a:rPr lang="en-US" sz="1600" dirty="0" smtClean="0"/>
              <a:t>	(</a:t>
            </a:r>
            <a:r>
              <a:rPr lang="en-US" sz="1600" dirty="0" err="1" smtClean="0"/>
              <a:t>Mozer</a:t>
            </a:r>
            <a:r>
              <a:rPr lang="en-US" sz="1600" dirty="0" smtClean="0"/>
              <a:t> et al. 2014) </a:t>
            </a:r>
            <a:endParaRPr lang="en-US" sz="1600" dirty="0"/>
          </a:p>
        </p:txBody>
      </p:sp>
      <p:pic>
        <p:nvPicPr>
          <p:cNvPr id="16" name="Picture 15" descr="RBSP_NLE_GRL_Fig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23195" y="-26538"/>
            <a:ext cx="4620806" cy="5388098"/>
          </a:xfrm>
          <a:prstGeom prst="rect">
            <a:avLst/>
          </a:prstGeom>
        </p:spPr>
      </p:pic>
      <p:pic>
        <p:nvPicPr>
          <p:cNvPr id="14" name="Picture 13" descr="Mozer_Whistler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3194" y="4013200"/>
            <a:ext cx="4620806" cy="284480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V="1">
            <a:off x="4396466" y="1778000"/>
            <a:ext cx="289542" cy="1397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3167423" y="3574114"/>
            <a:ext cx="2389763" cy="44420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889500" y="4836533"/>
            <a:ext cx="4144433" cy="442436"/>
          </a:xfrm>
          <a:prstGeom prst="rect">
            <a:avLst/>
          </a:prstGeom>
          <a:solidFill>
            <a:srgbClr val="FF0000">
              <a:alpha val="1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4523194" y="4025900"/>
            <a:ext cx="4620807" cy="1588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2309"/>
            <a:ext cx="4662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Nonlinear Structures in Extended Mission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1600" y="1460500"/>
            <a:ext cx="71616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500" u="sng" dirty="0" smtClean="0"/>
          </a:p>
          <a:p>
            <a:r>
              <a:rPr lang="en-US" sz="1500" u="sng" dirty="0" smtClean="0"/>
              <a:t>Sample new regions: </a:t>
            </a:r>
          </a:p>
          <a:p>
            <a:r>
              <a:rPr lang="en-US" sz="1500" dirty="0" smtClean="0"/>
              <a:t>	New range of </a:t>
            </a:r>
            <a:r>
              <a:rPr lang="en-US" sz="1500" dirty="0" err="1" smtClean="0"/>
              <a:t>MLaT</a:t>
            </a:r>
            <a:r>
              <a:rPr lang="en-US" sz="1500" dirty="0" smtClean="0"/>
              <a:t> in night sector accessible in extended mission </a:t>
            </a:r>
          </a:p>
          <a:p>
            <a:endParaRPr lang="en-US" sz="1500" dirty="0" smtClean="0"/>
          </a:p>
          <a:p>
            <a:r>
              <a:rPr lang="en-US" sz="1500" u="sng" dirty="0" smtClean="0"/>
              <a:t>Tune instruments: </a:t>
            </a:r>
          </a:p>
          <a:p>
            <a:r>
              <a:rPr lang="en-US" sz="1500" dirty="0" smtClean="0"/>
              <a:t>	Adjust EFW and/or EMFISIS spectral data coverage to full duty cycle	</a:t>
            </a:r>
          </a:p>
          <a:p>
            <a:r>
              <a:rPr lang="en-US" sz="1500" dirty="0" smtClean="0"/>
              <a:t>	Coordinate </a:t>
            </a:r>
            <a:r>
              <a:rPr lang="en-US" sz="1500" dirty="0" err="1" smtClean="0"/>
              <a:t>MagEIS</a:t>
            </a:r>
            <a:r>
              <a:rPr lang="en-US" sz="1500" dirty="0" smtClean="0"/>
              <a:t> bursts </a:t>
            </a:r>
            <a:r>
              <a:rPr lang="en-US" sz="1500" dirty="0" err="1" smtClean="0"/>
              <a:t>w</a:t>
            </a:r>
            <a:r>
              <a:rPr lang="en-US" sz="1500" dirty="0" smtClean="0"/>
              <a:t>/ EFW or EMFISIS bursts</a:t>
            </a:r>
          </a:p>
          <a:p>
            <a:r>
              <a:rPr lang="en-US" sz="1500" dirty="0" smtClean="0"/>
              <a:t>	Trigger wave bursts on broad-band E-fields (or AE when in dusk sector)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6428" y="402175"/>
            <a:ext cx="9303767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u="sng" dirty="0" smtClean="0"/>
              <a:t>Directly addresses: </a:t>
            </a:r>
          </a:p>
          <a:p>
            <a:r>
              <a:rPr lang="en-US" sz="1500" dirty="0" smtClean="0"/>
              <a:t>	Theme 1: injection temporal structure, evolution, effects on radiation belt and ring current</a:t>
            </a:r>
          </a:p>
          <a:p>
            <a:r>
              <a:rPr lang="en-US" sz="1500" dirty="0" smtClean="0"/>
              <a:t>	Theme 5: Detailed character of microphysical processes that energize radiation belt particles</a:t>
            </a:r>
          </a:p>
          <a:p>
            <a:r>
              <a:rPr lang="en-US" sz="1500" dirty="0" smtClean="0"/>
              <a:t>	Theme 6: </a:t>
            </a:r>
            <a:r>
              <a:rPr lang="en-US" sz="1600" dirty="0" smtClean="0"/>
              <a:t>Coupling between the magnetopause and the inner magnetosphere</a:t>
            </a:r>
            <a:endParaRPr lang="en-US" sz="1500" dirty="0"/>
          </a:p>
        </p:txBody>
      </p:sp>
      <p:pic>
        <p:nvPicPr>
          <p:cNvPr id="7" name="Picture 6" descr="RBSP_NLE_GRL_Fig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58773" y="3892246"/>
            <a:ext cx="2876627" cy="2966122"/>
          </a:xfrm>
          <a:prstGeom prst="rect">
            <a:avLst/>
          </a:prstGeom>
        </p:spPr>
      </p:pic>
      <p:pic>
        <p:nvPicPr>
          <p:cNvPr id="8" name="Picture 7" descr="RBSP_NLE_Years_A_MLaT_2014051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954555" y="3892246"/>
            <a:ext cx="3145524" cy="2966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Twilight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1434</TotalTime>
  <Words>385</Words>
  <Application>Microsoft Macintosh PowerPoint</Application>
  <PresentationFormat>On-screen Show (4:3)</PresentationFormat>
  <Paragraphs>64</Paragraphs>
  <Slides>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Twilight</vt:lpstr>
      <vt:lpstr>Slide 1</vt:lpstr>
      <vt:lpstr>Slide 2</vt:lpstr>
      <vt:lpstr>Slide 3</vt:lpstr>
    </vt:vector>
  </TitlesOfParts>
  <Company>University of Colorado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Malaspina</dc:creator>
  <cp:lastModifiedBy>David Malaspina</cp:lastModifiedBy>
  <cp:revision>93</cp:revision>
  <dcterms:created xsi:type="dcterms:W3CDTF">2014-09-24T14:53:02Z</dcterms:created>
  <dcterms:modified xsi:type="dcterms:W3CDTF">2014-09-24T14:53:17Z</dcterms:modified>
</cp:coreProperties>
</file>