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67" r:id="rId3"/>
    <p:sldId id="256" r:id="rId4"/>
    <p:sldId id="264" r:id="rId5"/>
    <p:sldId id="269" r:id="rId6"/>
    <p:sldId id="275" r:id="rId7"/>
    <p:sldId id="271" r:id="rId8"/>
    <p:sldId id="272" r:id="rId9"/>
    <p:sldId id="263" r:id="rId10"/>
    <p:sldId id="268" r:id="rId11"/>
    <p:sldId id="260" r:id="rId12"/>
    <p:sldId id="265" r:id="rId13"/>
    <p:sldId id="266" r:id="rId14"/>
    <p:sldId id="270" r:id="rId15"/>
    <p:sldId id="261" r:id="rId16"/>
    <p:sldId id="273" r:id="rId17"/>
    <p:sldId id="262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1" autoAdjust="0"/>
    <p:restoredTop sz="98630" autoAdjust="0"/>
  </p:normalViewPr>
  <p:slideViewPr>
    <p:cSldViewPr snapToGrid="0" snapToObjects="1" showGuides="1">
      <p:cViewPr>
        <p:scale>
          <a:sx n="100" d="100"/>
          <a:sy n="100" d="100"/>
        </p:scale>
        <p:origin x="-1544" y="-168"/>
      </p:cViewPr>
      <p:guideLst>
        <p:guide orient="horz" pos="2566"/>
        <p:guide pos="27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2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6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C18-3E25-7844-A6DD-95313341C2E3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874C-B118-F74E-9445-C5BB8C0C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Observation of Prompt Energization to ultra relativistic energies by interplanetary shock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3327402"/>
            <a:ext cx="82296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Shri Kanekal, Dan Baker, Bern Blake, Sam Califf</a:t>
            </a:r>
            <a:r>
              <a:rPr lang="en-US" sz="2400" dirty="0" smtClean="0">
                <a:latin typeface="Times New Roman"/>
                <a:cs typeface="Times New Roman"/>
              </a:rPr>
              <a:t>, Seth Claudepierre, Scot </a:t>
            </a:r>
            <a:r>
              <a:rPr lang="en-US" sz="2400" dirty="0" smtClean="0">
                <a:latin typeface="Times New Roman"/>
                <a:cs typeface="Times New Roman"/>
              </a:rPr>
              <a:t>Elkington, Joe Fennell, Allison Jaynes, Ashley Jones, Craig Kletzing, Xinlin Li, Geoff Reeves, Harlan Spence, </a:t>
            </a:r>
            <a:r>
              <a:rPr lang="en-US" sz="2400" dirty="0" smtClean="0">
                <a:latin typeface="Times New Roman"/>
                <a:cs typeface="Times New Roman"/>
              </a:rPr>
              <a:t>and Lynn </a:t>
            </a:r>
            <a:r>
              <a:rPr lang="en-US" sz="2400" dirty="0" smtClean="0">
                <a:latin typeface="Times New Roman"/>
                <a:cs typeface="Times New Roman"/>
              </a:rPr>
              <a:t>Wilson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634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G_210Mag_17Mar20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5" y="820523"/>
            <a:ext cx="4434755" cy="3229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66" y="111036"/>
            <a:ext cx="892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Ground magnetometer observations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8723" y="1320800"/>
            <a:ext cx="17107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210 </a:t>
            </a:r>
            <a:r>
              <a:rPr lang="en-US" dirty="0">
                <a:latin typeface="Times New Roman"/>
                <a:cs typeface="Times New Roman"/>
              </a:rPr>
              <a:t>Chain </a:t>
            </a:r>
            <a:r>
              <a:rPr lang="en-US" dirty="0" smtClean="0">
                <a:latin typeface="Times New Roman"/>
                <a:cs typeface="Times New Roman"/>
              </a:rPr>
              <a:t>KAG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" name="Picture 2" descr="Whitehrse_Mag_2015031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" r="10631" b="63856"/>
          <a:stretch/>
        </p:blipFill>
        <p:spPr>
          <a:xfrm>
            <a:off x="270933" y="1092344"/>
            <a:ext cx="4537333" cy="3075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607" y="6388100"/>
            <a:ext cx="190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Joe Fennell, Bern Blake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5300" y="4876800"/>
            <a:ext cx="432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Time of shock passage  04:45 UT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416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330200"/>
            <a:ext cx="732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Shock Analysis based upon WIND measurements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1269474"/>
            <a:ext cx="8114171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Shock normal angle [degrees]:  56.1 ± 6.5</a:t>
            </a:r>
          </a:p>
          <a:p>
            <a:r>
              <a:rPr lang="en-US" sz="2400" dirty="0">
                <a:latin typeface="Times New Roman"/>
                <a:cs typeface="Times New Roman"/>
              </a:rPr>
              <a:t>Sound speed Mach number:  6.74 ± 0.51</a:t>
            </a:r>
          </a:p>
          <a:p>
            <a:r>
              <a:rPr lang="en-US" sz="2400" dirty="0">
                <a:latin typeface="Times New Roman"/>
                <a:cs typeface="Times New Roman"/>
              </a:rPr>
              <a:t>Alfven Mach number:  4.24 ± 0.42</a:t>
            </a:r>
          </a:p>
          <a:p>
            <a:r>
              <a:rPr lang="en-US" sz="2400" dirty="0">
                <a:latin typeface="Times New Roman"/>
                <a:cs typeface="Times New Roman"/>
              </a:rPr>
              <a:t>Fast mode Mach number:  3.69 ± 0.21</a:t>
            </a:r>
          </a:p>
          <a:p>
            <a:r>
              <a:rPr lang="en-US" sz="2400" dirty="0">
                <a:latin typeface="Times New Roman"/>
                <a:cs typeface="Times New Roman"/>
              </a:rPr>
              <a:t>Shock density compression ratio:  2.16 ± 0.39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s-ES_tradnl" sz="2400" dirty="0">
                <a:latin typeface="Times New Roman"/>
                <a:cs typeface="Times New Roman"/>
              </a:rPr>
              <a:t>Shock normal vector [GSE]:  (-0.714814, -0.385614, 0.552736)</a:t>
            </a:r>
          </a:p>
          <a:p>
            <a:r>
              <a:rPr lang="es-ES_tradnl" sz="2400" dirty="0" err="1">
                <a:latin typeface="Times New Roman"/>
                <a:cs typeface="Times New Roman"/>
              </a:rPr>
              <a:t>Upstream</a:t>
            </a:r>
            <a:r>
              <a:rPr lang="es-ES_tradnl" sz="2400" dirty="0">
                <a:latin typeface="Times New Roman"/>
                <a:cs typeface="Times New Roman"/>
              </a:rPr>
              <a:t> shock normal </a:t>
            </a:r>
            <a:r>
              <a:rPr lang="es-ES_tradnl" sz="2400" dirty="0" err="1">
                <a:latin typeface="Times New Roman"/>
                <a:cs typeface="Times New Roman"/>
              </a:rPr>
              <a:t>speed</a:t>
            </a:r>
            <a:r>
              <a:rPr lang="es-ES_tradnl" sz="2400" dirty="0">
                <a:latin typeface="Times New Roman"/>
                <a:cs typeface="Times New Roman"/>
              </a:rPr>
              <a:t> [</a:t>
            </a:r>
            <a:r>
              <a:rPr lang="es-ES_tradnl" sz="2400" dirty="0" err="1">
                <a:latin typeface="Times New Roman"/>
                <a:cs typeface="Times New Roman"/>
              </a:rPr>
              <a:t>spacecraft</a:t>
            </a:r>
            <a:r>
              <a:rPr lang="es-ES_tradnl" sz="2400" dirty="0">
                <a:latin typeface="Times New Roman"/>
                <a:cs typeface="Times New Roman"/>
              </a:rPr>
              <a:t> </a:t>
            </a:r>
            <a:r>
              <a:rPr lang="es-ES_tradnl" sz="2400" dirty="0" err="1">
                <a:latin typeface="Times New Roman"/>
                <a:cs typeface="Times New Roman"/>
              </a:rPr>
              <a:t>frame</a:t>
            </a:r>
            <a:r>
              <a:rPr lang="es-ES_tradnl" sz="2400" dirty="0">
                <a:latin typeface="Times New Roman"/>
                <a:cs typeface="Times New Roman"/>
              </a:rPr>
              <a:t>]:  510.79 km/</a:t>
            </a:r>
            <a:r>
              <a:rPr lang="es-ES_tradnl" sz="2400" dirty="0" smtClean="0">
                <a:latin typeface="Times New Roman"/>
                <a:cs typeface="Times New Roman"/>
              </a:rPr>
              <a:t>s</a:t>
            </a:r>
          </a:p>
          <a:p>
            <a:endParaRPr lang="es-ES_tradnl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Wind was located at the shock arrival time (~04:00 UT at Wind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at roughly</a:t>
            </a:r>
            <a:r>
              <a:rPr lang="en-US" sz="2400" dirty="0" smtClean="0">
                <a:latin typeface="Times New Roman"/>
                <a:cs typeface="Times New Roman"/>
              </a:rPr>
              <a:t>: (</a:t>
            </a:r>
            <a:r>
              <a:rPr lang="en-US" sz="2400" dirty="0">
                <a:latin typeface="Times New Roman"/>
                <a:cs typeface="Times New Roman"/>
              </a:rPr>
              <a:t>1612674.625, 346568.312, 80152.977) [km, GSE]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000" y="6454576"/>
            <a:ext cx="1151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 Lynn Wilson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14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57542"/>
              </p:ext>
            </p:extLst>
          </p:nvPr>
        </p:nvGraphicFramePr>
        <p:xfrm>
          <a:off x="999064" y="2019300"/>
          <a:ext cx="6515949" cy="276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456"/>
                <a:gridCol w="1603923"/>
                <a:gridCol w="1303190"/>
                <a:gridCol w="1303190"/>
                <a:gridCol w="13031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E </a:t>
                      </a:r>
                    </a:p>
                    <a:p>
                      <a:pPr algn="ctr"/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(MeV)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/>
                          <a:cs typeface="Times New Roman"/>
                        </a:rPr>
                        <a:t>Vd</a:t>
                      </a:r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b="0" i="0" dirty="0" err="1" smtClean="0">
                          <a:latin typeface="Times New Roman"/>
                          <a:cs typeface="Times New Roman"/>
                        </a:rPr>
                        <a:t>Rads</a:t>
                      </a:r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/sec)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Time</a:t>
                      </a:r>
                    </a:p>
                    <a:p>
                      <a:pPr algn="ctr"/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b="0" i="0" dirty="0" err="1" smtClean="0">
                          <a:latin typeface="Times New Roman"/>
                          <a:cs typeface="Times New Roman"/>
                        </a:rPr>
                        <a:t>hr:min:sec</a:t>
                      </a:r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T</a:t>
                      </a:r>
                    </a:p>
                    <a:p>
                      <a:pPr algn="ctr"/>
                      <a:r>
                        <a:rPr lang="en-US" b="0" i="0" dirty="0" err="1" smtClean="0">
                          <a:latin typeface="Times New Roman"/>
                          <a:cs typeface="Times New Roman"/>
                        </a:rPr>
                        <a:t>Mins</a:t>
                      </a:r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. Of day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Times New Roman"/>
                          <a:cs typeface="Times New Roman"/>
                        </a:rPr>
                        <a:t>ϕ</a:t>
                      </a:r>
                      <a:r>
                        <a:rPr lang="en-US" sz="2400" b="0" i="0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b="0" i="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6.3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0.860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4:47:28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287.47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0.461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5.2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0.725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4:47:43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287.65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0.464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4.2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0.600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4:48:00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287.83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0.467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3.4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0.500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4:48:27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288.38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0.471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2.6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0.400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4:48:47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288.73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imes New Roman"/>
                          <a:cs typeface="Times New Roman"/>
                        </a:rPr>
                        <a:t>0.475</a:t>
                      </a:r>
                      <a:endParaRPr lang="en-US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68500" y="386090"/>
            <a:ext cx="4661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Peak flux times and drift speed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63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" y="480263"/>
            <a:ext cx="8344779" cy="6235976"/>
            <a:chOff x="103396" y="111962"/>
            <a:chExt cx="8939883" cy="6649167"/>
          </a:xfrm>
        </p:grpSpPr>
        <p:grpSp>
          <p:nvGrpSpPr>
            <p:cNvPr id="5" name="Group 4"/>
            <p:cNvGrpSpPr/>
            <p:nvPr/>
          </p:nvGrpSpPr>
          <p:grpSpPr>
            <a:xfrm>
              <a:off x="112267" y="114964"/>
              <a:ext cx="4370832" cy="3456432"/>
              <a:chOff x="1143000" y="779318"/>
              <a:chExt cx="6858000" cy="5299364"/>
            </a:xfrm>
          </p:grpSpPr>
          <p:pic>
            <p:nvPicPr>
              <p:cNvPr id="6" name="Picture 5" descr="317152p6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1922318" y="0"/>
                <a:ext cx="5299364" cy="6858000"/>
              </a:xfrm>
              <a:prstGeom prst="rect">
                <a:avLst/>
              </a:prstGeom>
            </p:spPr>
          </p:pic>
          <p:cxnSp>
            <p:nvCxnSpPr>
              <p:cNvPr id="7" name="Straight Connector 6"/>
              <p:cNvCxnSpPr/>
              <p:nvPr/>
            </p:nvCxnSpPr>
            <p:spPr>
              <a:xfrm rot="5400000">
                <a:off x="3244623" y="3724542"/>
                <a:ext cx="348827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00304" y="1580149"/>
                <a:ext cx="1630511" cy="568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4:48:44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33937" y="1580149"/>
                <a:ext cx="1972018" cy="99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2.6 </a:t>
                </a:r>
                <a:r>
                  <a:rPr lang="en-US" dirty="0" err="1" smtClean="0"/>
                  <a:t>MeV</a:t>
                </a:r>
                <a:endParaRPr lang="en-US" dirty="0" smtClean="0"/>
              </a:p>
              <a:p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673600" y="111962"/>
              <a:ext cx="4369679" cy="3456737"/>
              <a:chOff x="1143000" y="779318"/>
              <a:chExt cx="6858000" cy="5299364"/>
            </a:xfrm>
          </p:grpSpPr>
          <p:pic>
            <p:nvPicPr>
              <p:cNvPr id="11" name="Picture 10" descr="3171534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22318" y="0"/>
                <a:ext cx="5299364" cy="6858000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>
              <a:xfrm rot="5400000">
                <a:off x="3322508" y="3502747"/>
                <a:ext cx="3762859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922285" y="1581784"/>
                <a:ext cx="1632136" cy="566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4:48:23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17443" y="1582381"/>
                <a:ext cx="1962814" cy="566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3.4 </a:t>
                </a:r>
                <a:r>
                  <a:rPr lang="en-US" dirty="0" err="1" smtClean="0"/>
                  <a:t>MeV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3396" y="3295045"/>
              <a:ext cx="4370832" cy="3456432"/>
              <a:chOff x="1143000" y="779318"/>
              <a:chExt cx="6858000" cy="5299364"/>
            </a:xfrm>
          </p:grpSpPr>
          <p:pic>
            <p:nvPicPr>
              <p:cNvPr id="16" name="Picture 15" descr="3171542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1922318" y="0"/>
                <a:ext cx="5299364" cy="6858000"/>
              </a:xfrm>
              <a:prstGeom prst="rect">
                <a:avLst/>
              </a:prstGeom>
            </p:spPr>
          </p:pic>
          <p:cxnSp>
            <p:nvCxnSpPr>
              <p:cNvPr id="17" name="Straight Connector 16"/>
              <p:cNvCxnSpPr/>
              <p:nvPr/>
            </p:nvCxnSpPr>
            <p:spPr>
              <a:xfrm rot="5400000">
                <a:off x="2396732" y="3484148"/>
                <a:ext cx="395007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814223" y="1562690"/>
                <a:ext cx="1441658" cy="554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4:47:50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25689" y="1657548"/>
                <a:ext cx="1913332" cy="554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4.2 </a:t>
                </a:r>
                <a:r>
                  <a:rPr lang="en-US" dirty="0" err="1" smtClean="0"/>
                  <a:t>MeV</a:t>
                </a:r>
                <a:endParaRPr lang="en-US" dirty="0" smtClean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662639" y="3304697"/>
              <a:ext cx="4370832" cy="3456432"/>
              <a:chOff x="1143000" y="779318"/>
              <a:chExt cx="6858000" cy="5299364"/>
            </a:xfrm>
          </p:grpSpPr>
          <p:pic>
            <p:nvPicPr>
              <p:cNvPr id="21" name="Picture 20" descr="317155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1922318" y="0"/>
                <a:ext cx="5299364" cy="6858000"/>
              </a:xfrm>
              <a:prstGeom prst="rect">
                <a:avLst/>
              </a:prstGeom>
            </p:spPr>
          </p:pic>
          <p:cxnSp>
            <p:nvCxnSpPr>
              <p:cNvPr id="22" name="Straight Connector 21"/>
              <p:cNvCxnSpPr/>
              <p:nvPr/>
            </p:nvCxnSpPr>
            <p:spPr>
              <a:xfrm rot="5400000">
                <a:off x="1920485" y="3551004"/>
                <a:ext cx="385936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925378" y="1547892"/>
                <a:ext cx="1438274" cy="1136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4:47:39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91010" y="1602644"/>
                <a:ext cx="1866130" cy="566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5.2 </a:t>
                </a:r>
                <a:r>
                  <a:rPr lang="en-US" dirty="0" err="1" smtClean="0"/>
                  <a:t>MeV</a:t>
                </a:r>
                <a:endParaRPr lang="en-US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652280" y="177800"/>
            <a:ext cx="555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REPT A flux profiles  90</a:t>
            </a:r>
            <a:r>
              <a:rPr lang="en-US" sz="2800" baseline="30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 pitch angle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000" y="6454576"/>
            <a:ext cx="1149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Ashley</a:t>
            </a:r>
            <a:r>
              <a:rPr lang="en-US" sz="1400" dirty="0" smtClean="0">
                <a:latin typeface="Times New Roman"/>
                <a:cs typeface="Times New Roman"/>
              </a:rPr>
              <a:t> Jones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767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March2015_velDispML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600" y="-114301"/>
            <a:ext cx="9880600" cy="765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5678" y="302280"/>
            <a:ext cx="5327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Drift Period Analysis from REPT A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00" y="3238500"/>
            <a:ext cx="7251700" cy="5461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3000" y="863600"/>
            <a:ext cx="933464" cy="54229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064" y="4508500"/>
            <a:ext cx="4425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Time</a:t>
            </a:r>
            <a:r>
              <a:rPr lang="en-US" sz="2000" baseline="-25000" dirty="0" smtClean="0">
                <a:latin typeface="Times New Roman"/>
                <a:ea typeface="Lucida Grande"/>
                <a:cs typeface="Times New Roman"/>
              </a:rPr>
              <a:t>injection  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 </a:t>
            </a:r>
            <a:r>
              <a:rPr lang="en-US" sz="2000" dirty="0">
                <a:latin typeface="Times New Roman"/>
                <a:ea typeface="Lucida Grande"/>
                <a:cs typeface="Times New Roman"/>
              </a:rPr>
              <a:t>= 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 286.3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±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  0.3</a:t>
            </a:r>
          </a:p>
          <a:p>
            <a:r>
              <a:rPr lang="en-US" sz="2000" dirty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2000" baseline="-25000" dirty="0">
                <a:latin typeface="Times New Roman"/>
                <a:ea typeface="Lucida Grande"/>
                <a:cs typeface="Times New Roman"/>
              </a:rPr>
              <a:t>injection</a:t>
            </a:r>
            <a:r>
              <a:rPr lang="en-US" sz="2000" dirty="0">
                <a:latin typeface="Times New Roman"/>
                <a:ea typeface="Lucida Grande"/>
                <a:cs typeface="Times New Roman"/>
              </a:rPr>
              <a:t>  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       = -0.47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±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0.15 </a:t>
            </a:r>
            <a:r>
              <a:rPr lang="en-US" sz="2000" dirty="0">
                <a:latin typeface="Times New Roman"/>
                <a:ea typeface="Lucida Grande"/>
                <a:cs typeface="Times New Roman"/>
              </a:rPr>
              <a:t>= 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333.1</a:t>
            </a:r>
            <a:r>
              <a:rPr lang="en-US" sz="2000" baseline="30000" dirty="0" smtClean="0">
                <a:latin typeface="Times New Roman"/>
                <a:ea typeface="Lucida Grande"/>
                <a:cs typeface="Times New Roman"/>
              </a:rPr>
              <a:t>0 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±</a:t>
            </a:r>
            <a:r>
              <a:rPr lang="en-US" sz="2000" dirty="0">
                <a:latin typeface="Times New Roman"/>
                <a:ea typeface="Lucida Grande"/>
                <a:cs typeface="Times New Roman"/>
              </a:rPr>
              <a:t>9</a:t>
            </a:r>
            <a:r>
              <a:rPr lang="en-US" sz="2000" baseline="30000" dirty="0" smtClean="0">
                <a:latin typeface="Times New Roman"/>
                <a:ea typeface="Lucida Grande"/>
                <a:cs typeface="Times New Roman"/>
              </a:rPr>
              <a:t>0         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 </a:t>
            </a:r>
            <a:endParaRPr lang="en-US" sz="2000" dirty="0">
              <a:latin typeface="Times New Roman"/>
              <a:ea typeface="Lucida Grande"/>
              <a:cs typeface="Times New Roman"/>
            </a:endParaRPr>
          </a:p>
          <a:p>
            <a:endParaRPr lang="en-US" sz="2000" dirty="0">
              <a:latin typeface="Times New Roman"/>
              <a:ea typeface="Lucida Grande"/>
              <a:cs typeface="Times New Roman"/>
            </a:endParaRPr>
          </a:p>
          <a:p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2000" baseline="-25000" dirty="0" smtClean="0">
                <a:latin typeface="Times New Roman"/>
                <a:ea typeface="Lucida Grande"/>
                <a:cs typeface="Times New Roman"/>
              </a:rPr>
              <a:t>s/c                       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=  0.47 rad. = 27</a:t>
            </a:r>
            <a:r>
              <a:rPr lang="en-US" sz="2000" baseline="30000" dirty="0" smtClean="0">
                <a:latin typeface="Times New Roman"/>
                <a:ea typeface="Lucida Grande"/>
                <a:cs typeface="Times New Roman"/>
              </a:rPr>
              <a:t>0</a:t>
            </a:r>
            <a:r>
              <a:rPr lang="en-US" sz="2000" dirty="0" smtClean="0">
                <a:latin typeface="Times New Roman"/>
                <a:ea typeface="Lucida Grande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80"/>
            <a:ext cx="849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Shock arrival calculated from WIND  compared to 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injection time from REPT observations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500" y="1130300"/>
            <a:ext cx="8470900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Assume Nominal Magnetopause at 11Re, i.e. 70125 km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Distance in X (GSE) travelled by shock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                 ΔX = X</a:t>
            </a:r>
            <a:r>
              <a:rPr lang="en-US" sz="2400" baseline="-25000" dirty="0" smtClean="0">
                <a:latin typeface="Times New Roman"/>
                <a:cs typeface="Times New Roman"/>
              </a:rPr>
              <a:t>Wind</a:t>
            </a:r>
            <a:r>
              <a:rPr lang="en-US" sz="2400" dirty="0" smtClean="0">
                <a:latin typeface="Times New Roman"/>
                <a:cs typeface="Times New Roman"/>
              </a:rPr>
              <a:t>-X</a:t>
            </a:r>
            <a:r>
              <a:rPr lang="en-US" sz="2400" baseline="-25000" dirty="0" smtClean="0">
                <a:latin typeface="Times New Roman"/>
                <a:cs typeface="Times New Roman"/>
              </a:rPr>
              <a:t>MP</a:t>
            </a:r>
          </a:p>
          <a:p>
            <a:r>
              <a:rPr lang="en-US" sz="2400" baseline="-25000" dirty="0" smtClean="0">
                <a:latin typeface="Times New Roman"/>
                <a:cs typeface="Times New Roman"/>
              </a:rPr>
              <a:t>                                    </a:t>
            </a:r>
            <a:r>
              <a:rPr lang="en-US" sz="2400" dirty="0" smtClean="0">
                <a:latin typeface="Times New Roman"/>
                <a:cs typeface="Times New Roman"/>
              </a:rPr>
              <a:t> =</a:t>
            </a:r>
            <a:r>
              <a:rPr lang="en-US" sz="2400" baseline="-25000" dirty="0" smtClean="0">
                <a:latin typeface="Times New Roman"/>
                <a:cs typeface="Times New Roman"/>
              </a:rPr>
              <a:t>  </a:t>
            </a:r>
            <a:r>
              <a:rPr lang="en-US" sz="2400" dirty="0" smtClean="0">
                <a:latin typeface="Times New Roman"/>
                <a:cs typeface="Times New Roman"/>
              </a:rPr>
              <a:t>1612674 - 70125</a:t>
            </a:r>
            <a:r>
              <a:rPr lang="en-US" sz="2400" baseline="-25000" dirty="0" smtClean="0">
                <a:latin typeface="Times New Roman"/>
                <a:cs typeface="Times New Roman"/>
              </a:rPr>
              <a:t>  </a:t>
            </a:r>
            <a:r>
              <a:rPr lang="en-US" sz="2400" dirty="0" smtClean="0">
                <a:latin typeface="Times New Roman"/>
                <a:cs typeface="Times New Roman"/>
              </a:rPr>
              <a:t>= 1542549 km            </a:t>
            </a:r>
          </a:p>
          <a:p>
            <a:endParaRPr lang="en-US" sz="2400" baseline="-250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Time of traversal  = 1542549*0.88/510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                         where 0.88 is cosine of shock normal angle </a:t>
            </a:r>
            <a:r>
              <a:rPr lang="en-US" sz="2400" dirty="0" err="1" smtClean="0">
                <a:latin typeface="Times New Roman"/>
                <a:cs typeface="Times New Roman"/>
              </a:rPr>
              <a:t>θ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Time of traversal  </a:t>
            </a:r>
            <a:r>
              <a:rPr lang="en-US" sz="2400" dirty="0" smtClean="0">
                <a:latin typeface="Times New Roman"/>
                <a:cs typeface="Times New Roman"/>
              </a:rPr>
              <a:t> = 2661 sec = 44min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Time of shock at WIND = 4:00UT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b="1" dirty="0" smtClean="0">
                <a:latin typeface="Times New Roman"/>
                <a:cs typeface="Times New Roman"/>
              </a:rPr>
              <a:t> propagated time to MP nose  = 4:44UT   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 from REPT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measurements     = 4.46UT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500" y="5880100"/>
            <a:ext cx="5765800" cy="759399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60000"/>
                <a:lumOff val="40000"/>
                <a:alpha val="5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45500" cy="4749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Shock response of  electrons show  several interesting features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 </a:t>
            </a:r>
            <a:r>
              <a:rPr lang="en-US" sz="2200" dirty="0" smtClean="0">
                <a:latin typeface="Times New Roman"/>
                <a:cs typeface="Times New Roman"/>
              </a:rPr>
              <a:t> - prompt injection of  ~1 to 6 MeV electrons </a:t>
            </a:r>
          </a:p>
          <a:p>
            <a:pPr marL="0" indent="0">
              <a:buNone/>
            </a:pP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     - no discernible response of  ~200 keV to 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~1 MeV  </a:t>
            </a:r>
          </a:p>
          <a:p>
            <a:pPr marL="0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Ground level discontinuity 04:45 UT (shock passage)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 </a:t>
            </a:r>
            <a:r>
              <a:rPr lang="en-US" sz="2200" dirty="0" smtClean="0">
                <a:latin typeface="Times New Roman"/>
                <a:cs typeface="Times New Roman"/>
              </a:rPr>
              <a:t> - Estimated time of injection 04:46:18 UT 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         - Electrons energized to  6 MeV in &lt; 2 minutes </a:t>
            </a:r>
          </a:p>
          <a:p>
            <a:pPr marL="0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Drift echo times consistent with expectation </a:t>
            </a:r>
            <a:r>
              <a:rPr lang="en-US" sz="1600" dirty="0" smtClean="0">
                <a:latin typeface="Times New Roman"/>
                <a:cs typeface="Times New Roman"/>
              </a:rPr>
              <a:t>[O’Brien et al.,2015]</a:t>
            </a:r>
          </a:p>
          <a:p>
            <a:pPr marL="0" indent="0">
              <a:buNone/>
            </a:pP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Detailed analyses underway 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200" dirty="0" smtClean="0">
                <a:latin typeface="Times New Roman"/>
                <a:cs typeface="Times New Roman"/>
              </a:rPr>
              <a:t>  - multiple publications planned</a:t>
            </a:r>
          </a:p>
          <a:p>
            <a:pPr marL="0" indent="0">
              <a:buNone/>
            </a:pP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   - encourage participation from SWG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80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83531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703" y="149880"/>
            <a:ext cx="71872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Shock Arrival calculated from WIND  position 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and shock measurements</a:t>
            </a:r>
            <a:endParaRPr lang="en-US" sz="2800" dirty="0">
              <a:latin typeface="Times New Roman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29000" y="3009444"/>
            <a:ext cx="5054600" cy="3785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247900" y="1256387"/>
            <a:ext cx="3505200" cy="3785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8499" y="2806700"/>
            <a:ext cx="5638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83000" y="1326693"/>
            <a:ext cx="0" cy="52773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8500" y="1256386"/>
            <a:ext cx="5054600" cy="3785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86300" y="34925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Vdt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4241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dx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2603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-y GSE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2200" y="58039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-x GSE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1479034"/>
            <a:ext cx="126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Shock front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3890" y="4241800"/>
            <a:ext cx="126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Shock front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5415" y="3993297"/>
            <a:ext cx="147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Shock normal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3000" y="3123168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θ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0900" y="5791200"/>
            <a:ext cx="2906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     </a:t>
            </a:r>
            <a:r>
              <a:rPr lang="en-US" sz="2400" dirty="0" err="1" smtClean="0">
                <a:latin typeface="Times New Roman"/>
                <a:cs typeface="Times New Roman"/>
              </a:rPr>
              <a:t>Vdt</a:t>
            </a:r>
            <a:r>
              <a:rPr lang="en-US" sz="2400" dirty="0" smtClean="0">
                <a:latin typeface="Times New Roman"/>
                <a:cs typeface="Times New Roman"/>
              </a:rPr>
              <a:t>/dx = </a:t>
            </a:r>
            <a:r>
              <a:rPr lang="en-US" sz="2400" dirty="0" err="1" smtClean="0">
                <a:latin typeface="Times New Roman"/>
                <a:cs typeface="Times New Roman"/>
              </a:rPr>
              <a:t>cosθ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=&gt; </a:t>
            </a:r>
            <a:r>
              <a:rPr lang="en-US" sz="2400" dirty="0">
                <a:latin typeface="Times New Roman"/>
                <a:cs typeface="Times New Roman"/>
              </a:rPr>
              <a:t>  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dirty="0" err="1" smtClean="0">
                <a:latin typeface="Times New Roman"/>
                <a:cs typeface="Times New Roman"/>
              </a:rPr>
              <a:t>dt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</a:t>
            </a:r>
            <a:r>
              <a:rPr lang="en-US" sz="2400" dirty="0" smtClean="0">
                <a:latin typeface="Times New Roman"/>
                <a:cs typeface="Times New Roman"/>
              </a:rPr>
              <a:t>dx*</a:t>
            </a:r>
            <a:r>
              <a:rPr lang="en-US" sz="2400" dirty="0" err="1" smtClean="0">
                <a:latin typeface="Times New Roman"/>
                <a:cs typeface="Times New Roman"/>
              </a:rPr>
              <a:t>cosθ</a:t>
            </a:r>
            <a:r>
              <a:rPr lang="en-US" sz="2400" dirty="0" smtClean="0">
                <a:latin typeface="Times New Roman"/>
                <a:cs typeface="Times New Roman"/>
              </a:rPr>
              <a:t>/V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051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E.VAP-orbitplot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5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4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130" y="77170"/>
            <a:ext cx="892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WIND, SOHO IP Shock observations 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7" name="Picture 6" descr="PM_UMTOF_1503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9" y="900463"/>
            <a:ext cx="4533900" cy="5738647"/>
          </a:xfrm>
          <a:prstGeom prst="rect">
            <a:avLst/>
          </a:prstGeom>
        </p:spPr>
      </p:pic>
      <p:pic>
        <p:nvPicPr>
          <p:cNvPr id="4" name="Picture 3" descr="WI_H0_MFI_6970_00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21069"/>
          <a:stretch/>
        </p:blipFill>
        <p:spPr>
          <a:xfrm>
            <a:off x="406459" y="448881"/>
            <a:ext cx="4102039" cy="67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6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ptA_fedu_0_180_17Mar2015_430_5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754"/>
            <a:ext cx="6134100" cy="59502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3327399" y="1041400"/>
            <a:ext cx="360193" cy="52836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599" y="111036"/>
            <a:ext cx="892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Prompt electron response: REPT A ultra relativistic electrons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37300" y="4780353"/>
            <a:ext cx="268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Post </a:t>
            </a:r>
            <a:r>
              <a:rPr lang="en-US" sz="2400" dirty="0">
                <a:latin typeface="Times New Roman"/>
                <a:cs typeface="Times New Roman"/>
              </a:rPr>
              <a:t>injection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velocity dispersion</a:t>
            </a:r>
          </a:p>
        </p:txBody>
      </p:sp>
      <p:pic>
        <p:nvPicPr>
          <p:cNvPr id="6" name="Picture 5" descr="GSE.VAP-orbitplot(1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178"/>
          <a:stretch/>
        </p:blipFill>
        <p:spPr>
          <a:xfrm>
            <a:off x="6134100" y="1094022"/>
            <a:ext cx="3009900" cy="30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March2015_446_451_FEDU_unbinned_0to180_M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1" y="829732"/>
            <a:ext cx="7689193" cy="4426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1003" y="392668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REPT A observations continued  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127" y="5564817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80000"/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Electrons energized to ultra-relativistic energies (&gt;6 MeV)</a:t>
            </a:r>
          </a:p>
          <a:p>
            <a:pPr marL="342900" indent="-342900">
              <a:buSzPct val="80000"/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Clear velocity dispersion suggesting local injection 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566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8903" y="227568"/>
            <a:ext cx="310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MagEIS A observations  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607" y="1211883"/>
            <a:ext cx="41024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charset="2"/>
              <a:buChar char="Ø"/>
            </a:pPr>
            <a:r>
              <a:rPr lang="en-US" sz="2400" dirty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eak enhancement in  low energy channels 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    </a:t>
            </a:r>
            <a:r>
              <a:rPr lang="en-US" sz="2000" dirty="0" smtClean="0">
                <a:latin typeface="Times New Roman"/>
                <a:cs typeface="Times New Roman"/>
              </a:rPr>
              <a:t>-  </a:t>
            </a:r>
            <a:r>
              <a:rPr lang="en-US" sz="2200" dirty="0" smtClean="0">
                <a:latin typeface="Times New Roman"/>
                <a:cs typeface="Times New Roman"/>
              </a:rPr>
              <a:t>likely bremsstrahlung 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       background </a:t>
            </a: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pPr marL="342900" indent="-342900">
              <a:buSzPct val="80000"/>
              <a:buFont typeface="Wingdings" charset="2"/>
              <a:buChar char="Ø"/>
            </a:pPr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mplies  energization confined to 1.0 to 6.0 MeV  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" name="Picture 1" descr="Page2 from mageis_rept_2015mar1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6254" r="51572" b="-490"/>
          <a:stretch/>
        </p:blipFill>
        <p:spPr>
          <a:xfrm>
            <a:off x="3912949" y="848671"/>
            <a:ext cx="5231051" cy="6009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607" y="6388100"/>
            <a:ext cx="2398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Joe Fennell, Seth ClaudePierre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043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 from mageis_rept_2015mar1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3" b="-20456"/>
          <a:stretch/>
        </p:blipFill>
        <p:spPr>
          <a:xfrm>
            <a:off x="0" y="970100"/>
            <a:ext cx="9144000" cy="68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248" y="282693"/>
            <a:ext cx="8127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REPT and </a:t>
            </a:r>
            <a:r>
              <a:rPr lang="en-US" sz="2800" dirty="0" err="1" smtClean="0">
                <a:latin typeface="Times New Roman"/>
                <a:cs typeface="Times New Roman"/>
              </a:rPr>
              <a:t>MagEIS</a:t>
            </a:r>
            <a:r>
              <a:rPr lang="en-US" sz="2800" dirty="0" smtClean="0">
                <a:latin typeface="Times New Roman"/>
                <a:cs typeface="Times New Roman"/>
              </a:rPr>
              <a:t> post shock pitch angle distributions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Probe B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607" y="6388100"/>
            <a:ext cx="1485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Seth </a:t>
            </a:r>
            <a:r>
              <a:rPr lang="en-US" sz="1400" dirty="0" smtClean="0">
                <a:latin typeface="Times New Roman"/>
                <a:cs typeface="Times New Roman"/>
              </a:rPr>
              <a:t>ClaudePierre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13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jection-diagra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11295" r="17265" b="11807"/>
          <a:stretch/>
        </p:blipFill>
        <p:spPr>
          <a:xfrm>
            <a:off x="1506274" y="829739"/>
            <a:ext cx="6248357" cy="5681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8653" y="237070"/>
            <a:ext cx="595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Shock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Injection and velocity dispersion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33" y="6468538"/>
            <a:ext cx="847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Xinlin Li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773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bspa_20150317_shock_rev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1399"/>
            <a:ext cx="4769386" cy="4923369"/>
          </a:xfrm>
          <a:prstGeom prst="rect">
            <a:avLst/>
          </a:prstGeom>
        </p:spPr>
      </p:pic>
      <p:pic>
        <p:nvPicPr>
          <p:cNvPr id="5" name="Picture 4" descr="rbspb_20150317_shock_rev2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99" y="1079499"/>
            <a:ext cx="4769386" cy="4923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6206" y="360690"/>
            <a:ext cx="670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E and B Fields data from EFW and EMFISIS</a:t>
            </a:r>
            <a:endParaRPr lang="en-US" sz="2800" dirty="0"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63134" y="1337736"/>
            <a:ext cx="0" cy="41402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782734" y="1337736"/>
            <a:ext cx="0" cy="41402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9700" y="646430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Sam Califf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02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5324" y="204058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Drift velocity for electrons in a dipole field</a:t>
            </a:r>
          </a:p>
        </p:txBody>
      </p:sp>
      <p:pic>
        <p:nvPicPr>
          <p:cNvPr id="7" name="Picture 6" descr="DriftFormul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b="36400"/>
          <a:stretch/>
        </p:blipFill>
        <p:spPr>
          <a:xfrm>
            <a:off x="135477" y="627383"/>
            <a:ext cx="9022093" cy="62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3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566</Words>
  <Application>Microsoft Macintosh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Observation of Prompt Energization to ultra relativistic energies by interplanetary shock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Shrikanth G Kanekal</dc:creator>
  <cp:lastModifiedBy>Shrikanth G Kanekal</cp:lastModifiedBy>
  <cp:revision>64</cp:revision>
  <cp:lastPrinted>2015-06-12T02:53:13Z</cp:lastPrinted>
  <dcterms:created xsi:type="dcterms:W3CDTF">2015-06-08T14:01:33Z</dcterms:created>
  <dcterms:modified xsi:type="dcterms:W3CDTF">2015-06-12T16:12:23Z</dcterms:modified>
</cp:coreProperties>
</file>