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3" r:id="rId2"/>
    <p:sldId id="289" r:id="rId3"/>
    <p:sldId id="296" r:id="rId4"/>
    <p:sldId id="294" r:id="rId5"/>
    <p:sldId id="295" r:id="rId6"/>
    <p:sldId id="290" r:id="rId7"/>
    <p:sldId id="29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492" autoAdjust="0"/>
  </p:normalViewPr>
  <p:slideViewPr>
    <p:cSldViewPr snapToGrid="0">
      <p:cViewPr>
        <p:scale>
          <a:sx n="90" d="100"/>
          <a:sy n="90" d="100"/>
        </p:scale>
        <p:origin x="403" y="-2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4F363-FCF8-4C45-85CC-BFD90FDD1CFB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4FF49-A66D-41AD-8D89-007927544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7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4FF49-A66D-41AD-8D89-0079275449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17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4FF49-A66D-41AD-8D89-0079275449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0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EE18-77A6-42F7-B23C-EDABAD08C8B8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DE31-1E3B-4412-949B-93A9FA56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1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EE18-77A6-42F7-B23C-EDABAD08C8B8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DE31-1E3B-4412-949B-93A9FA56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3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EE18-77A6-42F7-B23C-EDABAD08C8B8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DE31-1E3B-4412-949B-93A9FA56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3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EE18-77A6-42F7-B23C-EDABAD08C8B8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DE31-1E3B-4412-949B-93A9FA56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4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EE18-77A6-42F7-B23C-EDABAD08C8B8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DE31-1E3B-4412-949B-93A9FA56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0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EE18-77A6-42F7-B23C-EDABAD08C8B8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DE31-1E3B-4412-949B-93A9FA56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6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EE18-77A6-42F7-B23C-EDABAD08C8B8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DE31-1E3B-4412-949B-93A9FA56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5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EE18-77A6-42F7-B23C-EDABAD08C8B8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DE31-1E3B-4412-949B-93A9FA56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0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EE18-77A6-42F7-B23C-EDABAD08C8B8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DE31-1E3B-4412-949B-93A9FA56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1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EE18-77A6-42F7-B23C-EDABAD08C8B8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DE31-1E3B-4412-949B-93A9FA56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3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EE18-77A6-42F7-B23C-EDABAD08C8B8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DE31-1E3B-4412-949B-93A9FA56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0EE18-77A6-42F7-B23C-EDABAD08C8B8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7DE31-1E3B-4412-949B-93A9FA56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.jpeg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-33556" y="-16777"/>
            <a:ext cx="11291581" cy="720726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/>
            <a:r>
              <a:rPr lang="en-US" altLang="en-US" sz="2400" b="1" dirty="0" smtClean="0">
                <a:solidFill>
                  <a:srgbClr val="FFFFCC"/>
                </a:solidFill>
              </a:rPr>
              <a:t>Nonlinear bursts of electric field – Time Domain Structures</a:t>
            </a:r>
            <a:endParaRPr lang="en-US" altLang="en-US" sz="2400" b="1" dirty="0">
              <a:solidFill>
                <a:srgbClr val="FFFFCC"/>
              </a:solidFill>
            </a:endParaRPr>
          </a:p>
        </p:txBody>
      </p:sp>
      <p:pic>
        <p:nvPicPr>
          <p:cNvPr id="6" name="Picture 14" descr="UC Berkeley Space Sciences 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68" y="-16777"/>
            <a:ext cx="72072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https://encrypted-tbn3.gstatic.com/images?q=tbn:ANd9GcSFKc6FOOR7KPfpfdNvgcAKARQ1vHp78xQ8fyP8JZEuJbVJXrmvf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278" y="-16778"/>
            <a:ext cx="9985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3556" y="6271520"/>
            <a:ext cx="1170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40000"/>
                </a:solidFill>
              </a:rPr>
              <a:t>Electric and magnetic field dynamic spectrograms from EMFISIS aboard Va</a:t>
            </a:r>
            <a:r>
              <a:rPr lang="en-US" dirty="0" smtClean="0">
                <a:solidFill>
                  <a:srgbClr val="740000"/>
                </a:solidFill>
              </a:rPr>
              <a:t>n Allen Probe B </a:t>
            </a:r>
            <a:r>
              <a:rPr lang="en-US" dirty="0" smtClean="0">
                <a:solidFill>
                  <a:srgbClr val="740000"/>
                </a:solidFill>
              </a:rPr>
              <a:t>(2012-11-01), and spacecraft potential in the bottom. Right panels shows AE and </a:t>
            </a:r>
            <a:r>
              <a:rPr lang="en-US" dirty="0" err="1" smtClean="0">
                <a:solidFill>
                  <a:srgbClr val="740000"/>
                </a:solidFill>
              </a:rPr>
              <a:t>Dst</a:t>
            </a:r>
            <a:r>
              <a:rPr lang="en-US" dirty="0" smtClean="0">
                <a:solidFill>
                  <a:srgbClr val="740000"/>
                </a:solidFill>
              </a:rPr>
              <a:t> index. Red arrow indicates the observations time </a:t>
            </a:r>
            <a:endParaRPr lang="en-US" dirty="0">
              <a:solidFill>
                <a:srgbClr val="740000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 rot="16200000">
            <a:off x="8574469" y="3246715"/>
            <a:ext cx="6862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GEM 2015, Aspen</a:t>
            </a:r>
            <a:endParaRPr lang="ru-RU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25812"/>
          <a:stretch/>
        </p:blipFill>
        <p:spPr>
          <a:xfrm>
            <a:off x="518401" y="783053"/>
            <a:ext cx="7395887" cy="5486879"/>
          </a:xfrm>
          <a:prstGeom prst="rect">
            <a:avLst/>
          </a:prstGeom>
        </p:spPr>
      </p:pic>
      <p:pic>
        <p:nvPicPr>
          <p:cNvPr id="1026" name="Picture 2" descr="[image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701" y="781464"/>
            <a:ext cx="3666030" cy="274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own Arrow 8"/>
          <p:cNvSpPr/>
          <p:nvPr/>
        </p:nvSpPr>
        <p:spPr>
          <a:xfrm flipV="1">
            <a:off x="9093200" y="3344333"/>
            <a:ext cx="110068" cy="186654"/>
          </a:xfrm>
          <a:prstGeom prst="down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27867" y="1617133"/>
            <a:ext cx="1676400" cy="939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-33556" y="-16777"/>
            <a:ext cx="11291581" cy="720726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/>
            <a:r>
              <a:rPr lang="en-US" altLang="en-US" sz="2400" b="1" dirty="0" smtClean="0">
                <a:solidFill>
                  <a:srgbClr val="FFFFCC"/>
                </a:solidFill>
              </a:rPr>
              <a:t>Waveforms of magnetic and electric field</a:t>
            </a:r>
            <a:endParaRPr lang="en-US" altLang="en-US" sz="2400" b="1" dirty="0">
              <a:solidFill>
                <a:srgbClr val="FFFFCC"/>
              </a:solidFill>
            </a:endParaRPr>
          </a:p>
        </p:txBody>
      </p:sp>
      <p:pic>
        <p:nvPicPr>
          <p:cNvPr id="6" name="Picture 14" descr="UC Berkeley Space Sciences 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68" y="-16777"/>
            <a:ext cx="72072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https://encrypted-tbn3.gstatic.com/images?q=tbn:ANd9GcSFKc6FOOR7KPfpfdNvgcAKARQ1vHp78xQ8fyP8JZEuJbVJXrmvf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278" y="-16778"/>
            <a:ext cx="9985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 rot="16200000">
            <a:off x="8574469" y="3246715"/>
            <a:ext cx="6862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GEM 2015, Aspen</a:t>
            </a:r>
            <a:endParaRPr lang="ru-RU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2757" y="1079500"/>
            <a:ext cx="5773402" cy="4663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346" y="1079500"/>
            <a:ext cx="5591411" cy="46634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33556" y="6271520"/>
            <a:ext cx="1170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40000"/>
                </a:solidFill>
              </a:rPr>
              <a:t>Electric and magnetic field waveforms and dynamic spectrograms from EFW aboard Va</a:t>
            </a:r>
            <a:r>
              <a:rPr lang="en-US" dirty="0" smtClean="0">
                <a:solidFill>
                  <a:srgbClr val="740000"/>
                </a:solidFill>
              </a:rPr>
              <a:t>n Allen Probe B </a:t>
            </a:r>
            <a:r>
              <a:rPr lang="en-US" dirty="0" smtClean="0">
                <a:solidFill>
                  <a:srgbClr val="740000"/>
                </a:solidFill>
              </a:rPr>
              <a:t>(2012-11-01), and spacecraft potential in the bottom.</a:t>
            </a:r>
            <a:endParaRPr lang="en-US" dirty="0">
              <a:solidFill>
                <a:srgbClr val="7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3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-33556" y="-16777"/>
            <a:ext cx="11291581" cy="720726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/>
            <a:r>
              <a:rPr lang="en-US" altLang="en-US" sz="2400" b="1" dirty="0" smtClean="0">
                <a:solidFill>
                  <a:srgbClr val="FFFFCC"/>
                </a:solidFill>
              </a:rPr>
              <a:t>Parametric decay</a:t>
            </a:r>
            <a:endParaRPr lang="en-US" altLang="en-US" sz="2400" b="1" dirty="0">
              <a:solidFill>
                <a:srgbClr val="FFFFCC"/>
              </a:solidFill>
            </a:endParaRPr>
          </a:p>
        </p:txBody>
      </p:sp>
      <p:pic>
        <p:nvPicPr>
          <p:cNvPr id="6" name="Picture 14" descr="UC Berkeley Space Sciences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68" y="-16777"/>
            <a:ext cx="72072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https://encrypted-tbn3.gstatic.com/images?q=tbn:ANd9GcSFKc6FOOR7KPfpfdNvgcAKARQ1vHp78xQ8fyP8JZEuJbVJXrmvf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278" y="-16778"/>
            <a:ext cx="9985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607" y="1146903"/>
            <a:ext cx="3919499" cy="548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61" y="4765604"/>
            <a:ext cx="6251287" cy="958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6958" y="1829726"/>
            <a:ext cx="2531709" cy="984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8196" y="2404106"/>
            <a:ext cx="3797585" cy="509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5933" y="2840663"/>
            <a:ext cx="3403606" cy="494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2696" y="3267002"/>
            <a:ext cx="2908583" cy="4082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1591" y="3087698"/>
            <a:ext cx="3940316" cy="92146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6474177" y="702360"/>
            <a:ext cx="92031" cy="6155640"/>
          </a:xfrm>
          <a:prstGeom prst="line">
            <a:avLst/>
          </a:prstGeom>
          <a:ln>
            <a:solidFill>
              <a:srgbClr val="7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66208" y="847385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=1.8-1.9 kHz, </a:t>
            </a:r>
            <a:r>
              <a:rPr lang="en-US" sz="2400" i="1" dirty="0" smtClean="0"/>
              <a:t>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=1.5-1.6 kHz,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i="1" dirty="0" smtClean="0"/>
              <a:t>f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=0.3 kHz</a:t>
            </a:r>
          </a:p>
          <a:p>
            <a:r>
              <a:rPr lang="en-US" sz="2400" dirty="0" smtClean="0">
                <a:sym typeface="Symbol" panose="05050102010706020507" pitchFamily="18" charset="2"/>
              </a:rPr>
              <a:t></a:t>
            </a:r>
            <a:r>
              <a:rPr lang="en-US" sz="2400" baseline="-25000" dirty="0" smtClean="0">
                <a:sym typeface="Symbol" panose="05050102010706020507" pitchFamily="18" charset="2"/>
              </a:rPr>
              <a:t>1</a:t>
            </a:r>
            <a:r>
              <a:rPr lang="en-US" sz="2400" dirty="0" smtClean="0">
                <a:sym typeface="Symbol" panose="05050102010706020507" pitchFamily="18" charset="2"/>
              </a:rPr>
              <a:t>=23.5-25 km, </a:t>
            </a:r>
            <a:r>
              <a:rPr lang="en-US" sz="2400" baseline="-25000" dirty="0" smtClean="0">
                <a:sym typeface="Symbol" panose="05050102010706020507" pitchFamily="18" charset="2"/>
              </a:rPr>
              <a:t>2</a:t>
            </a:r>
            <a:r>
              <a:rPr lang="en-US" sz="2400" dirty="0" smtClean="0">
                <a:sym typeface="Symbol" panose="05050102010706020507" pitchFamily="18" charset="2"/>
              </a:rPr>
              <a:t>=21-22 km,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smtClean="0">
                <a:sym typeface="Symbol" panose="05050102010706020507" pitchFamily="18" charset="2"/>
              </a:rPr>
              <a:t></a:t>
            </a:r>
            <a:r>
              <a:rPr lang="en-US" sz="2400" baseline="-25000" dirty="0" smtClean="0">
                <a:sym typeface="Symbol" panose="05050102010706020507" pitchFamily="18" charset="2"/>
              </a:rPr>
              <a:t>3</a:t>
            </a:r>
            <a:r>
              <a:rPr lang="en-US" sz="2400" dirty="0" smtClean="0">
                <a:sym typeface="Symbol" panose="05050102010706020507" pitchFamily="18" charset="2"/>
              </a:rPr>
              <a:t>=10 km</a:t>
            </a:r>
          </a:p>
          <a:p>
            <a:r>
              <a:rPr lang="en-US" sz="2400" dirty="0" smtClean="0">
                <a:sym typeface="Symbol" panose="05050102010706020507" pitchFamily="18" charset="2"/>
              </a:rPr>
              <a:t>V</a:t>
            </a:r>
            <a:r>
              <a:rPr lang="en-US" sz="2400" baseline="-25000" dirty="0" smtClean="0">
                <a:sym typeface="Symbol" panose="05050102010706020507" pitchFamily="18" charset="2"/>
              </a:rPr>
              <a:t>TDS</a:t>
            </a:r>
            <a:r>
              <a:rPr lang="en-US" sz="2400" dirty="0" smtClean="0">
                <a:sym typeface="Symbol" panose="05050102010706020507" pitchFamily="18" charset="2"/>
              </a:rPr>
              <a:t>=3000 km/s and </a:t>
            </a:r>
          </a:p>
          <a:p>
            <a:r>
              <a:rPr lang="en-US" sz="2400" dirty="0" smtClean="0">
                <a:sym typeface="Symbol" panose="05050102010706020507" pitchFamily="18" charset="2"/>
              </a:rPr>
              <a:t>(</a:t>
            </a:r>
            <a:r>
              <a:rPr lang="en-US" sz="2400" baseline="-25000" dirty="0" smtClean="0">
                <a:sym typeface="Symbol" panose="05050102010706020507" pitchFamily="18" charset="2"/>
              </a:rPr>
              <a:t>1</a:t>
            </a:r>
            <a:r>
              <a:rPr lang="en-US" sz="2400" dirty="0" smtClean="0">
                <a:sym typeface="Symbol" panose="05050102010706020507" pitchFamily="18" charset="2"/>
              </a:rPr>
              <a:t>-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smtClean="0">
                <a:sym typeface="Symbol" panose="05050102010706020507" pitchFamily="18" charset="2"/>
              </a:rPr>
              <a:t></a:t>
            </a:r>
            <a:r>
              <a:rPr lang="en-US" sz="2400" baseline="-25000" dirty="0" smtClean="0">
                <a:sym typeface="Symbol" panose="05050102010706020507" pitchFamily="18" charset="2"/>
              </a:rPr>
              <a:t>2</a:t>
            </a:r>
            <a:r>
              <a:rPr lang="en-US" sz="2400" dirty="0" smtClean="0">
                <a:sym typeface="Symbol" panose="05050102010706020507" pitchFamily="18" charset="2"/>
              </a:rPr>
              <a:t>)/(</a:t>
            </a:r>
            <a:r>
              <a:rPr lang="en-US" sz="2400" i="1" dirty="0" smtClean="0">
                <a:sym typeface="Symbol" panose="05050102010706020507" pitchFamily="18" charset="2"/>
              </a:rPr>
              <a:t>k</a:t>
            </a:r>
            <a:r>
              <a:rPr lang="en-US" sz="2400" baseline="-25000" dirty="0" smtClean="0">
                <a:sym typeface="Symbol" panose="05050102010706020507" pitchFamily="18" charset="2"/>
              </a:rPr>
              <a:t>1</a:t>
            </a:r>
            <a:r>
              <a:rPr lang="en-US" sz="2400" dirty="0" smtClean="0">
                <a:sym typeface="Symbol" panose="05050102010706020507" pitchFamily="18" charset="2"/>
              </a:rPr>
              <a:t>+</a:t>
            </a:r>
            <a:r>
              <a:rPr lang="en-US" sz="2400" i="1" dirty="0" smtClean="0">
                <a:sym typeface="Symbol" panose="05050102010706020507" pitchFamily="18" charset="2"/>
              </a:rPr>
              <a:t>k</a:t>
            </a:r>
            <a:r>
              <a:rPr lang="en-US" sz="2400" baseline="-25000" dirty="0" smtClean="0">
                <a:sym typeface="Symbol" panose="05050102010706020507" pitchFamily="18" charset="2"/>
              </a:rPr>
              <a:t>2</a:t>
            </a:r>
            <a:r>
              <a:rPr lang="en-US" sz="2400" dirty="0" smtClean="0">
                <a:sym typeface="Symbol" panose="05050102010706020507" pitchFamily="18" charset="2"/>
              </a:rPr>
              <a:t>) =2200-4500 km/s</a:t>
            </a:r>
          </a:p>
          <a:p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4393" y="4053574"/>
            <a:ext cx="3401926" cy="4318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658437" y="3777101"/>
            <a:ext cx="40445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</a:t>
            </a:r>
            <a:r>
              <a:rPr lang="en-US" sz="2400" i="1" baseline="-25000" dirty="0" err="1" smtClean="0">
                <a:sym typeface="Symbol" panose="05050102010706020507" pitchFamily="18" charset="2"/>
              </a:rPr>
              <a:t>eH</a:t>
            </a:r>
            <a:r>
              <a:rPr lang="en-US" sz="2400" dirty="0" smtClean="0">
                <a:sym typeface="Symbol" panose="05050102010706020507" pitchFamily="18" charset="2"/>
              </a:rPr>
              <a:t>=50-100 m, </a:t>
            </a:r>
          </a:p>
          <a:p>
            <a:r>
              <a:rPr lang="en-US" sz="2400" dirty="0" err="1" smtClean="0">
                <a:sym typeface="Symbol" panose="05050102010706020507" pitchFamily="18" charset="2"/>
              </a:rPr>
              <a:t>n</a:t>
            </a:r>
            <a:r>
              <a:rPr lang="en-US" sz="2400" baseline="-25000" dirty="0" err="1" smtClean="0">
                <a:sym typeface="Symbol" panose="05050102010706020507" pitchFamily="18" charset="2"/>
              </a:rPr>
              <a:t>cold</a:t>
            </a:r>
            <a:r>
              <a:rPr lang="en-US" sz="2400" dirty="0" smtClean="0">
                <a:sym typeface="Symbol" panose="05050102010706020507" pitchFamily="18" charset="2"/>
              </a:rPr>
              <a:t>=5-6 cm</a:t>
            </a:r>
            <a:r>
              <a:rPr lang="en-US" sz="2400" baseline="30000" dirty="0" smtClean="0">
                <a:sym typeface="Symbol" panose="05050102010706020507" pitchFamily="18" charset="2"/>
              </a:rPr>
              <a:t>-3</a:t>
            </a:r>
            <a:r>
              <a:rPr lang="en-US" sz="2400" baseline="-25000" dirty="0" smtClean="0">
                <a:sym typeface="Symbol" panose="05050102010706020507" pitchFamily="18" charset="2"/>
              </a:rPr>
              <a:t>, </a:t>
            </a:r>
            <a:r>
              <a:rPr lang="en-US" sz="2400" dirty="0" err="1" smtClean="0">
                <a:sym typeface="Symbol" panose="05050102010706020507" pitchFamily="18" charset="2"/>
              </a:rPr>
              <a:t>n</a:t>
            </a:r>
            <a:r>
              <a:rPr lang="en-US" sz="2400" baseline="-25000" dirty="0" err="1" smtClean="0">
                <a:sym typeface="Symbol" panose="05050102010706020507" pitchFamily="18" charset="2"/>
              </a:rPr>
              <a:t>hot</a:t>
            </a:r>
            <a:r>
              <a:rPr lang="en-US" sz="2400" dirty="0" smtClean="0">
                <a:sym typeface="Symbol" panose="05050102010706020507" pitchFamily="18" charset="2"/>
              </a:rPr>
              <a:t>=0.1-0.5 cm</a:t>
            </a:r>
            <a:r>
              <a:rPr lang="en-US" sz="2400" baseline="30000" dirty="0" smtClean="0">
                <a:sym typeface="Symbol" panose="05050102010706020507" pitchFamily="18" charset="2"/>
              </a:rPr>
              <a:t>-3</a:t>
            </a:r>
          </a:p>
          <a:p>
            <a:r>
              <a:rPr lang="en-US" sz="2400" dirty="0" smtClean="0">
                <a:sym typeface="Symbol" panose="05050102010706020507" pitchFamily="18" charset="2"/>
              </a:rPr>
              <a:t>(</a:t>
            </a:r>
            <a:r>
              <a:rPr lang="en-US" sz="2400" dirty="0" err="1" smtClean="0">
                <a:sym typeface="Symbol" panose="05050102010706020507" pitchFamily="18" charset="2"/>
              </a:rPr>
              <a:t>n</a:t>
            </a:r>
            <a:r>
              <a:rPr lang="en-US" sz="2400" baseline="-25000" dirty="0" err="1" smtClean="0">
                <a:sym typeface="Symbol" panose="05050102010706020507" pitchFamily="18" charset="2"/>
              </a:rPr>
              <a:t>hot</a:t>
            </a:r>
            <a:r>
              <a:rPr lang="en-US" sz="2400" baseline="-25000" dirty="0" smtClean="0">
                <a:sym typeface="Symbol" panose="05050102010706020507" pitchFamily="18" charset="2"/>
              </a:rPr>
              <a:t> in TDS</a:t>
            </a:r>
            <a:r>
              <a:rPr lang="en-US" sz="2400" dirty="0" smtClean="0">
                <a:sym typeface="Symbol" panose="05050102010706020507" pitchFamily="18" charset="2"/>
              </a:rPr>
              <a:t>=1-3 cm</a:t>
            </a:r>
            <a:r>
              <a:rPr lang="en-US" sz="2400" baseline="30000" dirty="0" smtClean="0">
                <a:sym typeface="Symbol" panose="05050102010706020507" pitchFamily="18" charset="2"/>
              </a:rPr>
              <a:t>-3</a:t>
            </a:r>
            <a:r>
              <a:rPr lang="en-US" sz="2400" dirty="0" smtClean="0">
                <a:sym typeface="Symbol" panose="05050102010706020507" pitchFamily="18" charset="2"/>
              </a:rPr>
              <a:t>)</a:t>
            </a:r>
            <a:endParaRPr lang="en-US" sz="2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37784" y="6004639"/>
            <a:ext cx="2538750" cy="736600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0" y="4690533"/>
            <a:ext cx="6474177" cy="104986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8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12" y="848732"/>
            <a:ext cx="7472855" cy="3569015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501" y="814868"/>
            <a:ext cx="3964250" cy="3448871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-33556" y="-16776"/>
            <a:ext cx="11291581" cy="720726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/>
            <a:r>
              <a:rPr lang="en-US" altLang="en-US" sz="2400" b="1" dirty="0">
                <a:solidFill>
                  <a:srgbClr val="FFFFCC"/>
                </a:solidFill>
              </a:rPr>
              <a:t>Parametric </a:t>
            </a:r>
            <a:r>
              <a:rPr lang="en-US" altLang="en-US" sz="2400" b="1" dirty="0" smtClean="0">
                <a:solidFill>
                  <a:srgbClr val="FFFFCC"/>
                </a:solidFill>
              </a:rPr>
              <a:t>decay</a:t>
            </a:r>
            <a:endParaRPr lang="en-US" altLang="en-US" sz="2400" b="1" dirty="0">
              <a:solidFill>
                <a:srgbClr val="FFFFCC"/>
              </a:solidFill>
            </a:endParaRPr>
          </a:p>
        </p:txBody>
      </p:sp>
      <p:pic>
        <p:nvPicPr>
          <p:cNvPr id="10" name="Picture 14" descr="UC Berkeley Space Sciences L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68" y="-16777"/>
            <a:ext cx="72072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https://encrypted-tbn3.gstatic.com/images?q=tbn:ANd9GcSFKc6FOOR7KPfpfdNvgcAKARQ1vHp78xQ8fyP8JZEuJbVJXrmvf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278" y="-16778"/>
            <a:ext cx="9985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12467" y="4553214"/>
            <a:ext cx="548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740000"/>
                </a:solidFill>
              </a:rPr>
              <a:t>The </a:t>
            </a:r>
            <a:r>
              <a:rPr lang="en-US" dirty="0" err="1">
                <a:solidFill>
                  <a:srgbClr val="740000"/>
                </a:solidFill>
              </a:rPr>
              <a:t>bicoherence</a:t>
            </a:r>
            <a:r>
              <a:rPr lang="en-US" dirty="0">
                <a:solidFill>
                  <a:srgbClr val="740000"/>
                </a:solidFill>
              </a:rPr>
              <a:t> spectrum of the two transverse magnetic field components and the parallel component </a:t>
            </a:r>
            <a:r>
              <a:rPr lang="en-US" dirty="0" smtClean="0">
                <a:solidFill>
                  <a:srgbClr val="740000"/>
                </a:solidFill>
              </a:rPr>
              <a:t>of the </a:t>
            </a:r>
            <a:r>
              <a:rPr lang="en-US" dirty="0">
                <a:solidFill>
                  <a:srgbClr val="740000"/>
                </a:solidFill>
              </a:rPr>
              <a:t>electric field. Dashed lines indicate frequencies of </a:t>
            </a:r>
            <a:r>
              <a:rPr lang="en-US" dirty="0" smtClean="0">
                <a:solidFill>
                  <a:srgbClr val="740000"/>
                </a:solidFill>
              </a:rPr>
              <a:t>observed </a:t>
            </a:r>
            <a:r>
              <a:rPr lang="en-US" dirty="0">
                <a:solidFill>
                  <a:srgbClr val="740000"/>
                </a:solidFill>
              </a:rPr>
              <a:t>whistler waves (</a:t>
            </a:r>
            <a:r>
              <a:rPr lang="en-US" i="1" dirty="0">
                <a:solidFill>
                  <a:srgbClr val="740000"/>
                </a:solidFill>
              </a:rPr>
              <a:t>f</a:t>
            </a:r>
            <a:r>
              <a:rPr lang="en-US" baseline="-25000" dirty="0">
                <a:solidFill>
                  <a:srgbClr val="740000"/>
                </a:solidFill>
              </a:rPr>
              <a:t>0</a:t>
            </a:r>
            <a:r>
              <a:rPr lang="en-US" dirty="0">
                <a:solidFill>
                  <a:srgbClr val="740000"/>
                </a:solidFill>
              </a:rPr>
              <a:t> and </a:t>
            </a:r>
            <a:r>
              <a:rPr lang="en-US" i="1" dirty="0">
                <a:solidFill>
                  <a:srgbClr val="740000"/>
                </a:solidFill>
              </a:rPr>
              <a:t>f</a:t>
            </a:r>
            <a:r>
              <a:rPr lang="en-US" baseline="-25000" dirty="0">
                <a:solidFill>
                  <a:srgbClr val="740000"/>
                </a:solidFill>
              </a:rPr>
              <a:t>1</a:t>
            </a:r>
            <a:r>
              <a:rPr lang="en-US" dirty="0">
                <a:solidFill>
                  <a:srgbClr val="740000"/>
                </a:solidFill>
              </a:rPr>
              <a:t>) and the frequency of </a:t>
            </a:r>
            <a:r>
              <a:rPr lang="en-US" dirty="0" smtClean="0">
                <a:solidFill>
                  <a:srgbClr val="740000"/>
                </a:solidFill>
              </a:rPr>
              <a:t>EAW (</a:t>
            </a:r>
            <a:r>
              <a:rPr lang="en-US" i="1" dirty="0" smtClean="0">
                <a:solidFill>
                  <a:srgbClr val="740000"/>
                </a:solidFill>
              </a:rPr>
              <a:t>f</a:t>
            </a:r>
            <a:r>
              <a:rPr lang="en-US" baseline="-25000" dirty="0" smtClean="0">
                <a:solidFill>
                  <a:srgbClr val="740000"/>
                </a:solidFill>
              </a:rPr>
              <a:t>0</a:t>
            </a:r>
            <a:r>
              <a:rPr lang="en-US" dirty="0" smtClean="0">
                <a:solidFill>
                  <a:srgbClr val="740000"/>
                </a:solidFill>
              </a:rPr>
              <a:t> </a:t>
            </a:r>
            <a:r>
              <a:rPr lang="en-US" dirty="0">
                <a:solidFill>
                  <a:srgbClr val="740000"/>
                </a:solidFill>
              </a:rPr>
              <a:t>− </a:t>
            </a:r>
            <a:r>
              <a:rPr lang="en-US" i="1" dirty="0">
                <a:solidFill>
                  <a:srgbClr val="740000"/>
                </a:solidFill>
              </a:rPr>
              <a:t>f</a:t>
            </a:r>
            <a:r>
              <a:rPr lang="en-US" baseline="-25000" dirty="0">
                <a:solidFill>
                  <a:srgbClr val="740000"/>
                </a:solidFill>
              </a:rPr>
              <a:t>1</a:t>
            </a:r>
            <a:r>
              <a:rPr lang="en-US" dirty="0">
                <a:solidFill>
                  <a:srgbClr val="740000"/>
                </a:solidFill>
              </a:rPr>
              <a:t>). Crosses indicate the supposed positions of peaks on cross-frequencies ([</a:t>
            </a:r>
            <a:r>
              <a:rPr lang="en-US" i="1" dirty="0">
                <a:solidFill>
                  <a:srgbClr val="740000"/>
                </a:solidFill>
              </a:rPr>
              <a:t>f</a:t>
            </a:r>
            <a:r>
              <a:rPr lang="en-US" baseline="-25000" dirty="0">
                <a:solidFill>
                  <a:srgbClr val="740000"/>
                </a:solidFill>
              </a:rPr>
              <a:t>0</a:t>
            </a:r>
            <a:r>
              <a:rPr lang="en-US" i="1" dirty="0">
                <a:solidFill>
                  <a:srgbClr val="740000"/>
                </a:solidFill>
              </a:rPr>
              <a:t>, f</a:t>
            </a:r>
            <a:r>
              <a:rPr lang="en-US" baseline="-25000" dirty="0">
                <a:solidFill>
                  <a:srgbClr val="740000"/>
                </a:solidFill>
              </a:rPr>
              <a:t>1</a:t>
            </a:r>
            <a:r>
              <a:rPr lang="en-US" dirty="0">
                <a:solidFill>
                  <a:srgbClr val="740000"/>
                </a:solidFill>
              </a:rPr>
              <a:t>] and [</a:t>
            </a:r>
            <a:r>
              <a:rPr lang="en-US" i="1" dirty="0">
                <a:solidFill>
                  <a:srgbClr val="740000"/>
                </a:solidFill>
              </a:rPr>
              <a:t>f</a:t>
            </a:r>
            <a:r>
              <a:rPr lang="en-US" baseline="-25000" dirty="0">
                <a:solidFill>
                  <a:srgbClr val="740000"/>
                </a:solidFill>
              </a:rPr>
              <a:t>1</a:t>
            </a:r>
            <a:r>
              <a:rPr lang="en-US" i="1" dirty="0">
                <a:solidFill>
                  <a:srgbClr val="740000"/>
                </a:solidFill>
              </a:rPr>
              <a:t>, f</a:t>
            </a:r>
            <a:r>
              <a:rPr lang="en-US" baseline="-25000" dirty="0">
                <a:solidFill>
                  <a:srgbClr val="740000"/>
                </a:solidFill>
              </a:rPr>
              <a:t>2</a:t>
            </a:r>
            <a:r>
              <a:rPr lang="en-US" dirty="0">
                <a:solidFill>
                  <a:srgbClr val="740000"/>
                </a:solidFill>
              </a:rPr>
              <a:t>] ) in a case of </a:t>
            </a:r>
            <a:r>
              <a:rPr lang="en-US" dirty="0" smtClean="0">
                <a:solidFill>
                  <a:srgbClr val="740000"/>
                </a:solidFill>
              </a:rPr>
              <a:t>their phase </a:t>
            </a:r>
            <a:r>
              <a:rPr lang="en-US" dirty="0">
                <a:solidFill>
                  <a:srgbClr val="740000"/>
                </a:solidFill>
              </a:rPr>
              <a:t>connection.</a:t>
            </a:r>
            <a:endParaRPr lang="en-US" dirty="0">
              <a:solidFill>
                <a:srgbClr val="74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412" y="4568540"/>
            <a:ext cx="63988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740000"/>
                </a:solidFill>
              </a:rPr>
              <a:t>Dynamics of the (a) perpendicular </a:t>
            </a:r>
            <a:r>
              <a:rPr lang="en-US" i="1" dirty="0">
                <a:solidFill>
                  <a:srgbClr val="740000"/>
                </a:solidFill>
              </a:rPr>
              <a:t>X </a:t>
            </a:r>
            <a:r>
              <a:rPr lang="en-US" dirty="0">
                <a:solidFill>
                  <a:srgbClr val="740000"/>
                </a:solidFill>
              </a:rPr>
              <a:t>component of the magnetic field and the (b) parallel </a:t>
            </a:r>
            <a:r>
              <a:rPr lang="en-US" i="1" dirty="0">
                <a:solidFill>
                  <a:srgbClr val="740000"/>
                </a:solidFill>
              </a:rPr>
              <a:t>Z </a:t>
            </a:r>
            <a:r>
              <a:rPr lang="en-US" dirty="0">
                <a:solidFill>
                  <a:srgbClr val="740000"/>
                </a:solidFill>
              </a:rPr>
              <a:t>component </a:t>
            </a:r>
            <a:r>
              <a:rPr lang="en-US" dirty="0" smtClean="0">
                <a:solidFill>
                  <a:srgbClr val="740000"/>
                </a:solidFill>
              </a:rPr>
              <a:t>of the </a:t>
            </a:r>
            <a:r>
              <a:rPr lang="en-US" dirty="0">
                <a:solidFill>
                  <a:srgbClr val="740000"/>
                </a:solidFill>
              </a:rPr>
              <a:t>electric field. (c) Spectra of the magnetic (black curve) and electric (red curve with the scale in the right) </a:t>
            </a:r>
            <a:r>
              <a:rPr lang="en-US" dirty="0" smtClean="0">
                <a:solidFill>
                  <a:srgbClr val="740000"/>
                </a:solidFill>
              </a:rPr>
              <a:t>field perturbations. </a:t>
            </a:r>
            <a:r>
              <a:rPr lang="en-US" dirty="0">
                <a:solidFill>
                  <a:srgbClr val="740000"/>
                </a:solidFill>
              </a:rPr>
              <a:t>The </a:t>
            </a:r>
            <a:r>
              <a:rPr lang="en-US" dirty="0" err="1">
                <a:solidFill>
                  <a:srgbClr val="740000"/>
                </a:solidFill>
              </a:rPr>
              <a:t>Poynting</a:t>
            </a:r>
            <a:r>
              <a:rPr lang="en-US" dirty="0">
                <a:solidFill>
                  <a:srgbClr val="740000"/>
                </a:solidFill>
              </a:rPr>
              <a:t> flux direction is indicated in </a:t>
            </a:r>
            <a:r>
              <a:rPr lang="en-US" dirty="0" smtClean="0">
                <a:solidFill>
                  <a:srgbClr val="740000"/>
                </a:solidFill>
              </a:rPr>
              <a:t>the bottom </a:t>
            </a:r>
            <a:r>
              <a:rPr lang="en-US" dirty="0">
                <a:solidFill>
                  <a:srgbClr val="740000"/>
                </a:solidFill>
              </a:rPr>
              <a:t>of Figure </a:t>
            </a:r>
            <a:r>
              <a:rPr lang="en-US" dirty="0">
                <a:solidFill>
                  <a:srgbClr val="740000"/>
                </a:solidFill>
              </a:rPr>
              <a:t>(</a:t>
            </a:r>
            <a:r>
              <a:rPr lang="en-US" dirty="0" smtClean="0">
                <a:solidFill>
                  <a:srgbClr val="740000"/>
                </a:solidFill>
              </a:rPr>
              <a:t>c) </a:t>
            </a:r>
            <a:r>
              <a:rPr lang="en-US" dirty="0">
                <a:solidFill>
                  <a:srgbClr val="740000"/>
                </a:solidFill>
              </a:rPr>
              <a:t>with red being along the background magnetic field and blue in the opposite direction. </a:t>
            </a:r>
            <a:r>
              <a:rPr lang="en-US" dirty="0" smtClean="0">
                <a:solidFill>
                  <a:srgbClr val="740000"/>
                </a:solidFill>
              </a:rPr>
              <a:t>The expression </a:t>
            </a:r>
            <a:r>
              <a:rPr lang="en-US" dirty="0">
                <a:solidFill>
                  <a:srgbClr val="740000"/>
                </a:solidFill>
              </a:rPr>
              <a:t>0</a:t>
            </a:r>
            <a:r>
              <a:rPr lang="en-US" i="1" dirty="0">
                <a:solidFill>
                  <a:srgbClr val="740000"/>
                </a:solidFill>
              </a:rPr>
              <a:t>.</a:t>
            </a:r>
            <a:r>
              <a:rPr lang="en-US" dirty="0">
                <a:solidFill>
                  <a:srgbClr val="740000"/>
                </a:solidFill>
              </a:rPr>
              <a:t>5</a:t>
            </a:r>
            <a:r>
              <a:rPr lang="en-US" i="1" dirty="0">
                <a:solidFill>
                  <a:srgbClr val="740000"/>
                </a:solidFill>
              </a:rPr>
              <a:t>f</a:t>
            </a:r>
            <a:r>
              <a:rPr lang="en-US" dirty="0">
                <a:solidFill>
                  <a:srgbClr val="740000"/>
                </a:solidFill>
              </a:rPr>
              <a:t>ce is indicated by the dotted line</a:t>
            </a:r>
            <a:endParaRPr lang="en-US" dirty="0">
              <a:solidFill>
                <a:srgbClr val="7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934" y="629974"/>
            <a:ext cx="7162179" cy="51010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92395" y="1690688"/>
            <a:ext cx="1303867" cy="12109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-33556" y="-16777"/>
            <a:ext cx="11291581" cy="720726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/>
            <a:r>
              <a:rPr lang="en-US" altLang="en-US" sz="2400" b="1" dirty="0" smtClean="0">
                <a:solidFill>
                  <a:srgbClr val="FFFFCC"/>
                </a:solidFill>
              </a:rPr>
              <a:t>Electron distribution function</a:t>
            </a:r>
            <a:endParaRPr lang="en-US" altLang="en-US" sz="2400" b="1" dirty="0">
              <a:solidFill>
                <a:srgbClr val="FFFFCC"/>
              </a:solidFill>
            </a:endParaRPr>
          </a:p>
        </p:txBody>
      </p:sp>
      <p:pic>
        <p:nvPicPr>
          <p:cNvPr id="8" name="Picture 14" descr="UC Berkeley Space Sciences 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68" y="-16777"/>
            <a:ext cx="72072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https://encrypted-tbn3.gstatic.com/images?q=tbn:ANd9GcSFKc6FOOR7KPfpfdNvgcAKARQ1vHp78xQ8fyP8JZEuJbVJXrmvf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278" y="-16778"/>
            <a:ext cx="9985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25602" y="5554141"/>
            <a:ext cx="8601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740000"/>
                </a:solidFill>
              </a:rPr>
              <a:t>Distribution of electron </a:t>
            </a:r>
            <a:r>
              <a:rPr lang="en-US" dirty="0" smtClean="0">
                <a:solidFill>
                  <a:srgbClr val="740000"/>
                </a:solidFill>
              </a:rPr>
              <a:t>fluxes </a:t>
            </a:r>
            <a:r>
              <a:rPr lang="en-US" dirty="0">
                <a:solidFill>
                  <a:srgbClr val="740000"/>
                </a:solidFill>
              </a:rPr>
              <a:t>on pitch </a:t>
            </a:r>
            <a:r>
              <a:rPr lang="en-US" dirty="0" smtClean="0">
                <a:solidFill>
                  <a:srgbClr val="740000"/>
                </a:solidFill>
              </a:rPr>
              <a:t>angles  </a:t>
            </a:r>
            <a:r>
              <a:rPr lang="en-US" dirty="0">
                <a:solidFill>
                  <a:srgbClr val="740000"/>
                </a:solidFill>
              </a:rPr>
              <a:t>(a). </a:t>
            </a:r>
            <a:r>
              <a:rPr lang="en-US" dirty="0" smtClean="0">
                <a:solidFill>
                  <a:srgbClr val="740000"/>
                </a:solidFill>
                <a:sym typeface="Symbol" panose="05050102010706020507" pitchFamily="18" charset="2"/>
              </a:rPr>
              <a:t></a:t>
            </a:r>
            <a:r>
              <a:rPr lang="en-US" i="1" dirty="0" smtClean="0">
                <a:solidFill>
                  <a:srgbClr val="740000"/>
                </a:solidFill>
              </a:rPr>
              <a:t> </a:t>
            </a:r>
            <a:r>
              <a:rPr lang="en-US" dirty="0">
                <a:solidFill>
                  <a:srgbClr val="740000"/>
                </a:solidFill>
              </a:rPr>
              <a:t>= </a:t>
            </a:r>
            <a:r>
              <a:rPr lang="en-US" dirty="0" smtClean="0">
                <a:solidFill>
                  <a:srgbClr val="740000"/>
                </a:solidFill>
              </a:rPr>
              <a:t>0</a:t>
            </a:r>
            <a:r>
              <a:rPr lang="en-US" i="1" baseline="30000" dirty="0" smtClean="0">
                <a:solidFill>
                  <a:srgbClr val="740000"/>
                </a:solidFill>
              </a:rPr>
              <a:t>◦</a:t>
            </a:r>
            <a:r>
              <a:rPr lang="en-US" i="1" baseline="30000" dirty="0">
                <a:solidFill>
                  <a:srgbClr val="740000"/>
                </a:solidFill>
              </a:rPr>
              <a:t> </a:t>
            </a:r>
            <a:r>
              <a:rPr lang="en-US" dirty="0" smtClean="0">
                <a:solidFill>
                  <a:srgbClr val="740000"/>
                </a:solidFill>
              </a:rPr>
              <a:t>corresponds </a:t>
            </a:r>
            <a:r>
              <a:rPr lang="en-US" dirty="0">
                <a:solidFill>
                  <a:srgbClr val="740000"/>
                </a:solidFill>
              </a:rPr>
              <a:t>to the magnetic </a:t>
            </a:r>
            <a:r>
              <a:rPr lang="en-US" dirty="0" smtClean="0">
                <a:solidFill>
                  <a:srgbClr val="740000"/>
                </a:solidFill>
              </a:rPr>
              <a:t>field aligned </a:t>
            </a:r>
            <a:r>
              <a:rPr lang="en-US" dirty="0">
                <a:solidFill>
                  <a:srgbClr val="740000"/>
                </a:solidFill>
              </a:rPr>
              <a:t>direction. The distribution functions </a:t>
            </a:r>
            <a:r>
              <a:rPr lang="en-US" dirty="0" smtClean="0">
                <a:solidFill>
                  <a:srgbClr val="740000"/>
                </a:solidFill>
              </a:rPr>
              <a:t>restored from </a:t>
            </a:r>
            <a:r>
              <a:rPr lang="en-US" dirty="0">
                <a:solidFill>
                  <a:srgbClr val="740000"/>
                </a:solidFill>
              </a:rPr>
              <a:t>the electron </a:t>
            </a:r>
            <a:r>
              <a:rPr lang="en-US" dirty="0" smtClean="0">
                <a:solidFill>
                  <a:srgbClr val="740000"/>
                </a:solidFill>
              </a:rPr>
              <a:t>fluxes </a:t>
            </a:r>
            <a:r>
              <a:rPr lang="en-US" dirty="0">
                <a:solidFill>
                  <a:srgbClr val="740000"/>
                </a:solidFill>
              </a:rPr>
              <a:t>distribution with respect to </a:t>
            </a:r>
            <a:r>
              <a:rPr lang="en-US" dirty="0" smtClean="0">
                <a:solidFill>
                  <a:srgbClr val="740000"/>
                </a:solidFill>
              </a:rPr>
              <a:t>the background </a:t>
            </a:r>
            <a:r>
              <a:rPr lang="en-US" dirty="0">
                <a:solidFill>
                  <a:srgbClr val="740000"/>
                </a:solidFill>
              </a:rPr>
              <a:t>magnetic </a:t>
            </a:r>
            <a:r>
              <a:rPr lang="en-US" dirty="0" smtClean="0">
                <a:solidFill>
                  <a:srgbClr val="740000"/>
                </a:solidFill>
              </a:rPr>
              <a:t>field</a:t>
            </a:r>
            <a:r>
              <a:rPr lang="en-US" dirty="0">
                <a:solidFill>
                  <a:srgbClr val="740000"/>
                </a:solidFill>
              </a:rPr>
              <a:t>. The </a:t>
            </a:r>
            <a:r>
              <a:rPr lang="en-US" dirty="0" smtClean="0">
                <a:solidFill>
                  <a:srgbClr val="740000"/>
                </a:solidFill>
              </a:rPr>
              <a:t>fit </a:t>
            </a:r>
            <a:r>
              <a:rPr lang="en-US" dirty="0">
                <a:solidFill>
                  <a:srgbClr val="740000"/>
                </a:solidFill>
              </a:rPr>
              <a:t>by the sum of </a:t>
            </a:r>
            <a:r>
              <a:rPr lang="en-US" dirty="0" smtClean="0">
                <a:solidFill>
                  <a:srgbClr val="740000"/>
                </a:solidFill>
              </a:rPr>
              <a:t>five </a:t>
            </a:r>
            <a:r>
              <a:rPr lang="en-US" dirty="0" err="1" smtClean="0">
                <a:solidFill>
                  <a:srgbClr val="740000"/>
                </a:solidFill>
              </a:rPr>
              <a:t>Maxwellians</a:t>
            </a:r>
            <a:r>
              <a:rPr lang="en-US" dirty="0" smtClean="0">
                <a:solidFill>
                  <a:srgbClr val="740000"/>
                </a:solidFill>
              </a:rPr>
              <a:t> </a:t>
            </a:r>
            <a:r>
              <a:rPr lang="en-US" dirty="0">
                <a:solidFill>
                  <a:srgbClr val="740000"/>
                </a:solidFill>
              </a:rPr>
              <a:t>(60, 150, 240, 2100, and 9500 </a:t>
            </a:r>
            <a:r>
              <a:rPr lang="en-US" dirty="0" err="1">
                <a:solidFill>
                  <a:srgbClr val="740000"/>
                </a:solidFill>
              </a:rPr>
              <a:t>KeV</a:t>
            </a:r>
            <a:r>
              <a:rPr lang="en-US" dirty="0">
                <a:solidFill>
                  <a:srgbClr val="740000"/>
                </a:solidFill>
              </a:rPr>
              <a:t>) is </a:t>
            </a:r>
            <a:r>
              <a:rPr lang="en-US" dirty="0" smtClean="0">
                <a:solidFill>
                  <a:srgbClr val="740000"/>
                </a:solidFill>
              </a:rPr>
              <a:t>shown by </a:t>
            </a:r>
            <a:r>
              <a:rPr lang="en-US" dirty="0">
                <a:solidFill>
                  <a:srgbClr val="740000"/>
                </a:solidFill>
              </a:rPr>
              <a:t>red curve.</a:t>
            </a:r>
            <a:endParaRPr lang="en-US" dirty="0">
              <a:solidFill>
                <a:srgbClr val="7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7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21369" y="5431969"/>
            <a:ext cx="524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40000"/>
                </a:solidFill>
              </a:rPr>
              <a:t>Nonlinear development of electron acoustic waves</a:t>
            </a:r>
            <a:endParaRPr lang="en-US" dirty="0">
              <a:solidFill>
                <a:srgbClr val="74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42" y="1904599"/>
            <a:ext cx="8838854" cy="352737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-33556" y="-16777"/>
            <a:ext cx="11291581" cy="720726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/>
            <a:r>
              <a:rPr lang="en-US" altLang="en-US" sz="2400" b="1" dirty="0" smtClean="0">
                <a:solidFill>
                  <a:srgbClr val="FFFFCC"/>
                </a:solidFill>
              </a:rPr>
              <a:t>Electron acoustic waves</a:t>
            </a:r>
            <a:endParaRPr lang="en-US" altLang="en-US" sz="2400" b="1" dirty="0">
              <a:solidFill>
                <a:srgbClr val="FFFFCC"/>
              </a:solidFill>
            </a:endParaRPr>
          </a:p>
        </p:txBody>
      </p:sp>
      <p:pic>
        <p:nvPicPr>
          <p:cNvPr id="12" name="Picture 14" descr="UC Berkeley Space Sciences 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68" y="-16777"/>
            <a:ext cx="72072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https://encrypted-tbn3.gstatic.com/images?q=tbn:ANd9GcSFKc6FOOR7KPfpfdNvgcAKARQ1vHp78xQ8fyP8JZEuJbVJXrmvf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278" y="-16778"/>
            <a:ext cx="9985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6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5133"/>
            <a:ext cx="10515600" cy="5740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740000"/>
                </a:solidFill>
              </a:rPr>
              <a:t>We present the observation of parametric interaction of two </a:t>
            </a:r>
            <a:r>
              <a:rPr lang="en-US" dirty="0">
                <a:solidFill>
                  <a:srgbClr val="740000"/>
                </a:solidFill>
              </a:rPr>
              <a:t>VLF whistler waves (</a:t>
            </a:r>
            <a:r>
              <a:rPr lang="en-US" dirty="0" smtClean="0">
                <a:solidFill>
                  <a:srgbClr val="740000"/>
                </a:solidFill>
              </a:rPr>
              <a:t>with frequencies </a:t>
            </a:r>
            <a:r>
              <a:rPr lang="en-US" i="1" dirty="0">
                <a:solidFill>
                  <a:srgbClr val="740000"/>
                </a:solidFill>
              </a:rPr>
              <a:t>𝜔</a:t>
            </a:r>
            <a:r>
              <a:rPr lang="en-US" baseline="-25000" dirty="0">
                <a:solidFill>
                  <a:srgbClr val="740000"/>
                </a:solidFill>
              </a:rPr>
              <a:t>0</a:t>
            </a:r>
            <a:r>
              <a:rPr lang="en-US" dirty="0">
                <a:solidFill>
                  <a:srgbClr val="740000"/>
                </a:solidFill>
              </a:rPr>
              <a:t> and </a:t>
            </a:r>
            <a:r>
              <a:rPr lang="en-US" i="1" dirty="0">
                <a:solidFill>
                  <a:srgbClr val="740000"/>
                </a:solidFill>
              </a:rPr>
              <a:t>𝜔</a:t>
            </a:r>
            <a:r>
              <a:rPr lang="en-US" baseline="-25000" dirty="0">
                <a:solidFill>
                  <a:srgbClr val="740000"/>
                </a:solidFill>
              </a:rPr>
              <a:t>1</a:t>
            </a:r>
            <a:r>
              <a:rPr lang="en-US" dirty="0">
                <a:solidFill>
                  <a:srgbClr val="740000"/>
                </a:solidFill>
              </a:rPr>
              <a:t>) propagating in opposite directions and low-frequency electron acoustic wave (</a:t>
            </a:r>
            <a:r>
              <a:rPr lang="en-US" dirty="0" smtClean="0">
                <a:solidFill>
                  <a:srgbClr val="740000"/>
                </a:solidFill>
              </a:rPr>
              <a:t>frequency</a:t>
            </a:r>
            <a:r>
              <a:rPr lang="en-US" i="1" dirty="0" smtClean="0">
                <a:solidFill>
                  <a:srgbClr val="740000"/>
                </a:solidFill>
              </a:rPr>
              <a:t>𝜔</a:t>
            </a:r>
            <a:r>
              <a:rPr lang="en-US" baseline="-25000" dirty="0">
                <a:solidFill>
                  <a:srgbClr val="740000"/>
                </a:solidFill>
              </a:rPr>
              <a:t>2</a:t>
            </a:r>
            <a:r>
              <a:rPr lang="en-US" dirty="0">
                <a:solidFill>
                  <a:srgbClr val="740000"/>
                </a:solidFill>
              </a:rPr>
              <a:t> roughly being the difference between the whistler wave frequencies) which transforms to </a:t>
            </a:r>
            <a:r>
              <a:rPr lang="en-US" dirty="0" smtClean="0">
                <a:solidFill>
                  <a:srgbClr val="740000"/>
                </a:solidFill>
              </a:rPr>
              <a:t>the nonlinear </a:t>
            </a:r>
            <a:r>
              <a:rPr lang="en-US" dirty="0">
                <a:solidFill>
                  <a:srgbClr val="740000"/>
                </a:solidFill>
              </a:rPr>
              <a:t>localized bursts of electric field with the main component parallel to the </a:t>
            </a:r>
            <a:r>
              <a:rPr lang="en-US" dirty="0" smtClean="0">
                <a:solidFill>
                  <a:srgbClr val="740000"/>
                </a:solidFill>
              </a:rPr>
              <a:t>background magnetic </a:t>
            </a:r>
            <a:r>
              <a:rPr lang="en-US" dirty="0">
                <a:solidFill>
                  <a:srgbClr val="740000"/>
                </a:solidFill>
              </a:rPr>
              <a:t>field.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740000"/>
                </a:solidFill>
              </a:rPr>
              <a:t>The Van Allen Probes spacecraft often observes clusters of such spatially localized bursts in the Earth’s </a:t>
            </a:r>
            <a:r>
              <a:rPr lang="en-US" dirty="0" smtClean="0">
                <a:solidFill>
                  <a:srgbClr val="740000"/>
                </a:solidFill>
              </a:rPr>
              <a:t>outer radiation </a:t>
            </a:r>
            <a:r>
              <a:rPr lang="en-US" dirty="0">
                <a:solidFill>
                  <a:srgbClr val="740000"/>
                </a:solidFill>
              </a:rPr>
              <a:t>belts, and often they are associated with large-amplitude chorus waves. These observed </a:t>
            </a:r>
            <a:r>
              <a:rPr lang="en-US" dirty="0" smtClean="0">
                <a:solidFill>
                  <a:srgbClr val="740000"/>
                </a:solidFill>
              </a:rPr>
              <a:t>structures propagate </a:t>
            </a:r>
            <a:r>
              <a:rPr lang="en-US" dirty="0">
                <a:solidFill>
                  <a:srgbClr val="740000"/>
                </a:solidFill>
              </a:rPr>
              <a:t>to the geomagnetic equator and share properties of soliton-like nonlinear electron acoustic waves: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740000"/>
                </a:solidFill>
              </a:rPr>
              <a:t>a velocity of propagation∼2000–4000 km/s </a:t>
            </a:r>
            <a:endParaRPr lang="en-US" dirty="0" smtClean="0">
              <a:solidFill>
                <a:srgbClr val="74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rgbClr val="740000"/>
                </a:solidFill>
              </a:rPr>
              <a:t>a </a:t>
            </a:r>
            <a:r>
              <a:rPr lang="en-US" dirty="0">
                <a:solidFill>
                  <a:srgbClr val="740000"/>
                </a:solidFill>
              </a:rPr>
              <a:t>spatial scale of electric field burst periodicities∼20–40 km.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740000"/>
                </a:solidFill>
              </a:rPr>
              <a:t>Observed properties of the three waves are in a good agreement with an assumption of their parametric interaction.</a:t>
            </a:r>
            <a:endParaRPr lang="en-US" dirty="0">
              <a:solidFill>
                <a:srgbClr val="74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-33556" y="-16777"/>
            <a:ext cx="11291581" cy="720726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/>
            <a:r>
              <a:rPr lang="en-US" altLang="en-US" sz="2400" b="1" dirty="0" smtClean="0">
                <a:solidFill>
                  <a:srgbClr val="FFFFCC"/>
                </a:solidFill>
              </a:rPr>
              <a:t>Conclusions</a:t>
            </a:r>
            <a:endParaRPr lang="en-US" altLang="en-US" sz="2400" b="1" dirty="0">
              <a:solidFill>
                <a:srgbClr val="FFFFCC"/>
              </a:solidFill>
            </a:endParaRPr>
          </a:p>
        </p:txBody>
      </p:sp>
      <p:pic>
        <p:nvPicPr>
          <p:cNvPr id="5" name="Picture 14" descr="UC Berkeley Space Sciences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68" y="-16777"/>
            <a:ext cx="72072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https://encrypted-tbn3.gstatic.com/images?q=tbn:ANd9GcSFKc6FOOR7KPfpfdNvgcAKARQ1vHp78xQ8fyP8JZEuJbVJXrmvf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278" y="-16778"/>
            <a:ext cx="9985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154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6153</TotalTime>
  <Words>530</Words>
  <Application>Microsoft Office PowerPoint</Application>
  <PresentationFormat>Widescreen</PresentationFormat>
  <Paragraphs>29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agapitov</dc:creator>
  <cp:lastModifiedBy>agapitov</cp:lastModifiedBy>
  <cp:revision>108</cp:revision>
  <dcterms:created xsi:type="dcterms:W3CDTF">2014-03-30T01:38:14Z</dcterms:created>
  <dcterms:modified xsi:type="dcterms:W3CDTF">2015-06-26T15:22:09Z</dcterms:modified>
</cp:coreProperties>
</file>