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60" r:id="rId2"/>
    <p:sldId id="256" r:id="rId3"/>
    <p:sldId id="259" r:id="rId4"/>
    <p:sldId id="261" r:id="rId5"/>
    <p:sldId id="258" r:id="rId6"/>
    <p:sldId id="270" r:id="rId7"/>
    <p:sldId id="269" r:id="rId8"/>
    <p:sldId id="263" r:id="rId9"/>
    <p:sldId id="271" r:id="rId10"/>
    <p:sldId id="267" r:id="rId11"/>
    <p:sldId id="264" r:id="rId12"/>
    <p:sldId id="268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er Drozdov" initials="A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9" autoAdjust="0"/>
    <p:restoredTop sz="94673" autoAdjust="0"/>
  </p:normalViewPr>
  <p:slideViewPr>
    <p:cSldViewPr snapToObjects="1">
      <p:cViewPr>
        <p:scale>
          <a:sx n="70" d="100"/>
          <a:sy n="70" d="100"/>
        </p:scale>
        <p:origin x="2122" y="250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-20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2CDB1-DA92-4216-88D5-819E2317A418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AE9E8-BAAC-431B-8111-2B8BD378C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E9E8-BAAC-431B-8111-2B8BD378C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>
            <a:lvl1pPr>
              <a:defRPr sz="3600" cap="sm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5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8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648200" y="5715000"/>
            <a:ext cx="4038600" cy="4572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4724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3657600"/>
            <a:ext cx="4038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4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657600"/>
            <a:ext cx="4038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3657600"/>
            <a:ext cx="4038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914400"/>
            <a:ext cx="4038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 flip="none" rotWithShape="1">
          <a:gsLst>
            <a:gs pos="0">
              <a:schemeClr val="accent1">
                <a:lumMod val="59000"/>
              </a:schemeClr>
            </a:gs>
            <a:gs pos="19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Video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Insert the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3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2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3000"/>
                <a:lumOff val="57000"/>
              </a:schemeClr>
            </a:gs>
            <a:gs pos="19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7500-DAE2-4D9B-883B-340BE737B415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BFEC-B6C7-4BB1-A14D-47A1C534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32" r:id="rId4"/>
    <p:sldLayoutId id="2147483733" r:id="rId5"/>
    <p:sldLayoutId id="2147483734" r:id="rId6"/>
    <p:sldLayoutId id="2147483725" r:id="rId7"/>
    <p:sldLayoutId id="2147483727" r:id="rId8"/>
    <p:sldLayoutId id="2147483723" r:id="rId9"/>
    <p:sldLayoutId id="2147483726" r:id="rId10"/>
    <p:sldLayoutId id="2147483728" r:id="rId11"/>
    <p:sldLayoutId id="2147483729" r:id="rId12"/>
    <p:sldLayoutId id="2147483730" r:id="rId13"/>
    <p:sldLayoutId id="214748373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02/2014JA020637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Long-term VERB code simulations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ultra-relativistic </a:t>
            </a:r>
            <a:r>
              <a:rPr lang="en-US" dirty="0"/>
              <a:t>elections </a:t>
            </a:r>
            <a:r>
              <a:rPr lang="en-US" dirty="0" smtClean="0"/>
              <a:t>and </a:t>
            </a:r>
            <a:r>
              <a:rPr lang="en-US" dirty="0"/>
              <a:t>comparison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Van </a:t>
            </a:r>
            <a:r>
              <a:rPr lang="en-US" dirty="0" smtClean="0"/>
              <a:t>Allen </a:t>
            </a:r>
            <a:r>
              <a:rPr lang="en-US" dirty="0"/>
              <a:t>Probes measurements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73152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Drozdov A. Y.</a:t>
            </a:r>
            <a:r>
              <a:rPr lang="en-US" baseline="30000" dirty="0"/>
              <a:t>1,2</a:t>
            </a:r>
            <a:r>
              <a:rPr lang="en-US" dirty="0"/>
              <a:t>, </a:t>
            </a:r>
            <a:r>
              <a:rPr lang="en-US" dirty="0" err="1" smtClean="0"/>
              <a:t>Shprits</a:t>
            </a:r>
            <a:r>
              <a:rPr lang="en-US" dirty="0" smtClean="0"/>
              <a:t> </a:t>
            </a:r>
            <a:r>
              <a:rPr lang="en-US" dirty="0"/>
              <a:t>Y. Y.</a:t>
            </a:r>
            <a:r>
              <a:rPr lang="en-US" baseline="30000" dirty="0"/>
              <a:t>1,3</a:t>
            </a:r>
            <a:r>
              <a:rPr lang="en-US" dirty="0"/>
              <a:t>, </a:t>
            </a:r>
            <a:r>
              <a:rPr lang="en-US" dirty="0" err="1"/>
              <a:t>Orlova</a:t>
            </a:r>
            <a:r>
              <a:rPr lang="en-US" dirty="0"/>
              <a:t> K.G.</a:t>
            </a:r>
            <a:r>
              <a:rPr lang="en-US" baseline="30000" dirty="0"/>
              <a:t>1,2</a:t>
            </a:r>
            <a:r>
              <a:rPr lang="en-US" dirty="0"/>
              <a:t>, Kellerman A. C.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Subbotin</a:t>
            </a:r>
            <a:r>
              <a:rPr lang="en-US" dirty="0"/>
              <a:t> D. A.</a:t>
            </a:r>
            <a:r>
              <a:rPr lang="en-US" baseline="30000" dirty="0"/>
              <a:t>1</a:t>
            </a:r>
            <a:r>
              <a:rPr lang="en-US" dirty="0"/>
              <a:t>, Baker D. N.</a:t>
            </a:r>
            <a:r>
              <a:rPr lang="en-US" baseline="30000" dirty="0"/>
              <a:t>4</a:t>
            </a:r>
            <a:r>
              <a:rPr lang="en-US" dirty="0"/>
              <a:t>, Spence </a:t>
            </a:r>
            <a:r>
              <a:rPr lang="en-US" dirty="0" smtClean="0"/>
              <a:t>H.E.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and Reeves </a:t>
            </a:r>
            <a:r>
              <a:rPr lang="en-US" dirty="0" smtClean="0"/>
              <a:t>G.D.</a:t>
            </a:r>
            <a:r>
              <a:rPr lang="en-US" baseline="30000" dirty="0" smtClean="0"/>
              <a:t>6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sz="2200" dirty="0" smtClean="0"/>
          </a:p>
          <a:p>
            <a:pPr marL="514350" indent="-514350" algn="l">
              <a:buFont typeface="+mj-lt"/>
              <a:buAutoNum type="arabicPeriod"/>
            </a:pPr>
            <a:endParaRPr lang="en-US" sz="2200" dirty="0"/>
          </a:p>
          <a:p>
            <a:pPr marL="514350" lvl="0" indent="-514350" algn="l">
              <a:buFont typeface="+mj-lt"/>
              <a:buAutoNum type="arabicPeriod"/>
            </a:pPr>
            <a:r>
              <a:rPr lang="en-US" sz="1600" dirty="0" smtClean="0"/>
              <a:t>University </a:t>
            </a:r>
            <a:r>
              <a:rPr lang="en-US" sz="1600" dirty="0"/>
              <a:t>of California, Los Angeles, CA, USA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1600" dirty="0" err="1"/>
              <a:t>Lomonosov</a:t>
            </a:r>
            <a:r>
              <a:rPr lang="en-US" sz="1600" dirty="0"/>
              <a:t> Moscow State University </a:t>
            </a:r>
            <a:r>
              <a:rPr lang="en-US" sz="1600" dirty="0" err="1"/>
              <a:t>Skobeltsyn</a:t>
            </a:r>
            <a:r>
              <a:rPr lang="en-US" sz="1600" dirty="0"/>
              <a:t>, Institute of Nuclear Physics, Moscow, Russia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1600" dirty="0"/>
              <a:t>Massachusetts Institute of Technology, Cambridge MA, USA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1600" dirty="0"/>
              <a:t>Laboratory for Atmospheric and Space Physics, University of Colorado, Boulder, CO, USA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1600" dirty="0"/>
              <a:t>Institute for the Study of Earth Oceans and Space, University of New Hampshire, Durham, NH, USA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en-US" sz="1600" dirty="0"/>
              <a:t>Space Science and Applications Group, Los Alamos National Laboratory, Los Alamos, NM, USA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with EMIC waves</a:t>
            </a:r>
            <a:br>
              <a:rPr lang="en-US" dirty="0" smtClean="0"/>
            </a:br>
            <a:r>
              <a:rPr lang="en-US" dirty="0" smtClean="0"/>
              <a:t>Mar, 06 </a:t>
            </a:r>
            <a:r>
              <a:rPr lang="en-US" dirty="0"/>
              <a:t>– </a:t>
            </a:r>
            <a:r>
              <a:rPr lang="en-US" dirty="0" smtClean="0"/>
              <a:t>16, 2013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6" y="2148233"/>
            <a:ext cx="3699601" cy="110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" r="1227"/>
          <a:stretch/>
        </p:blipFill>
        <p:spPr bwMode="auto">
          <a:xfrm>
            <a:off x="436756" y="3409182"/>
            <a:ext cx="3966248" cy="103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568" y="1437563"/>
            <a:ext cx="2993358" cy="738664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Ma et al. [2015]</a:t>
            </a:r>
          </a:p>
          <a:p>
            <a:pPr algn="ctr"/>
            <a:endParaRPr lang="en-US" sz="1400" b="1" dirty="0">
              <a:latin typeface="+mj-lt"/>
            </a:endParaRPr>
          </a:p>
          <a:p>
            <a:pPr algn="ctr"/>
            <a:endParaRPr lang="en-US" sz="1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5203" y="2577984"/>
            <a:ext cx="9985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85648" y="3803751"/>
            <a:ext cx="9985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n-lt"/>
                <a:cs typeface="+mn-cs"/>
              </a:rPr>
              <a:t>Simulation</a:t>
            </a:r>
            <a:endParaRPr lang="en-US" sz="1000" b="1" dirty="0">
              <a:latin typeface="+mn-lt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81490" y="1464995"/>
            <a:ext cx="4133910" cy="3253583"/>
            <a:chOff x="4781490" y="1464995"/>
            <a:chExt cx="4133910" cy="325358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081789"/>
              <a:ext cx="3733800" cy="2636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4482251" y="2381028"/>
              <a:ext cx="9985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latin typeface="+mn-lt"/>
                  <a:cs typeface="+mn-cs"/>
                </a:rPr>
                <a:t>Observations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/>
                <a:t>3.60 MeV</a:t>
              </a:r>
              <a:endParaRPr lang="en-US" sz="1000" b="1" dirty="0">
                <a:latin typeface="+mn-lt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482251" y="3803027"/>
              <a:ext cx="9985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latin typeface="+mn-lt"/>
                  <a:cs typeface="+mn-cs"/>
                </a:rPr>
                <a:t>Simulation</a:t>
              </a:r>
            </a:p>
            <a:p>
              <a:pPr algn="ctr">
                <a:defRPr/>
              </a:pPr>
              <a:r>
                <a:rPr lang="en-US" sz="1000" b="1" dirty="0"/>
                <a:t>3.60 MeV</a:t>
              </a:r>
              <a:endParaRPr lang="en-US" sz="1000" b="1" dirty="0"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1464995"/>
              <a:ext cx="35211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Reproduce the results</a:t>
              </a:r>
            </a:p>
            <a:p>
              <a:pPr algn="ctr"/>
              <a:endParaRPr lang="en-US" sz="1400" b="1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4133247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Preliminary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7312" y="1722962"/>
            <a:ext cx="3638487" cy="451406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 algn="ctr"/>
            <a:r>
              <a:rPr lang="en-US" sz="1400" b="1" dirty="0" smtClean="0"/>
              <a:t>When </a:t>
            </a:r>
            <a:r>
              <a:rPr lang="en-US" sz="1400" b="1" dirty="0" err="1" smtClean="0"/>
              <a:t>Kp</a:t>
            </a:r>
            <a:r>
              <a:rPr lang="en-US" sz="1400" b="1" dirty="0" smtClean="0"/>
              <a:t> ≥ 2  EMIC, </a:t>
            </a:r>
            <a:r>
              <a:rPr lang="en-US" sz="1400" b="1" dirty="0"/>
              <a:t>B</a:t>
            </a:r>
            <a:r>
              <a:rPr lang="en-US" sz="1400" b="1" baseline="-25000" dirty="0"/>
              <a:t>w</a:t>
            </a:r>
            <a:r>
              <a:rPr lang="en-US" sz="1400" b="1" baseline="30000" dirty="0"/>
              <a:t>2</a:t>
            </a:r>
            <a:r>
              <a:rPr lang="en-US" sz="1400" b="1" dirty="0"/>
              <a:t> </a:t>
            </a:r>
            <a:r>
              <a:rPr lang="en-US" sz="1400" b="1" dirty="0" smtClean="0"/>
              <a:t>= </a:t>
            </a:r>
            <a:r>
              <a:rPr lang="en-US" sz="1400" b="1" dirty="0"/>
              <a:t>0.1 </a:t>
            </a:r>
            <a:r>
              <a:rPr lang="en-US" sz="1400" b="1" dirty="0" smtClean="0"/>
              <a:t>nT</a:t>
            </a:r>
            <a:r>
              <a:rPr lang="en-US" sz="1400" b="1" baseline="30000" dirty="0" smtClean="0"/>
              <a:t>2  </a:t>
            </a:r>
            <a:r>
              <a:rPr lang="en-US" sz="1400" b="1" dirty="0" smtClean="0"/>
              <a:t>(</a:t>
            </a:r>
            <a:r>
              <a:rPr lang="en-US" sz="1400" b="1" dirty="0" err="1"/>
              <a:t>B</a:t>
            </a:r>
            <a:r>
              <a:rPr lang="en-US" sz="1400" b="1" baseline="-25000" dirty="0" err="1"/>
              <a:t>w</a:t>
            </a:r>
            <a:r>
              <a:rPr lang="en-US" sz="1400" b="1" dirty="0"/>
              <a:t> = </a:t>
            </a:r>
            <a:r>
              <a:rPr lang="en-US" sz="1400" b="1" dirty="0" smtClean="0"/>
              <a:t>0.32 </a:t>
            </a:r>
            <a:r>
              <a:rPr lang="en-US" sz="1400" b="1" dirty="0" err="1"/>
              <a:t>nT</a:t>
            </a:r>
            <a:r>
              <a:rPr lang="en-US" sz="1400" b="1" dirty="0"/>
              <a:t>)</a:t>
            </a:r>
          </a:p>
          <a:p>
            <a:pPr algn="ctr"/>
            <a:endParaRPr lang="en-US" sz="1400" b="1" baseline="300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4953985"/>
            <a:ext cx="7635980" cy="1294415"/>
            <a:chOff x="1143000" y="4953985"/>
            <a:chExt cx="7635980" cy="1294415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4953985"/>
              <a:ext cx="7635980" cy="1294415"/>
              <a:chOff x="1143000" y="4953985"/>
              <a:chExt cx="7635980" cy="129441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143000" y="5269626"/>
                <a:ext cx="3352800" cy="6668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sz="1400" b="1" dirty="0" err="1" smtClean="0"/>
                  <a:t>B</a:t>
                </a:r>
                <a:r>
                  <a:rPr lang="en-US" sz="1400" b="1" baseline="-25000" dirty="0" err="1" smtClean="0"/>
                  <a:t>w</a:t>
                </a:r>
                <a:r>
                  <a:rPr lang="en-US" sz="1400" b="1" dirty="0" smtClean="0"/>
                  <a:t> </a:t>
                </a:r>
                <a:r>
                  <a:rPr lang="en-US" sz="1400" b="1" dirty="0"/>
                  <a:t>=</a:t>
                </a:r>
                <a:r>
                  <a:rPr lang="en-US" sz="1400" b="1" dirty="0" smtClean="0"/>
                  <a:t> 1 </a:t>
                </a:r>
                <a:r>
                  <a:rPr lang="en-US" sz="1400" b="1" dirty="0" err="1" smtClean="0"/>
                  <a:t>nT</a:t>
                </a:r>
                <a:r>
                  <a:rPr lang="en-US" sz="1400" b="1" dirty="0" smtClean="0"/>
                  <a:t> </a:t>
                </a:r>
              </a:p>
              <a:p>
                <a:pPr algn="ctr"/>
                <a:r>
                  <a:rPr lang="en-US" sz="1400" b="1" dirty="0" smtClean="0"/>
                  <a:t>[e.g. </a:t>
                </a:r>
                <a:r>
                  <a:rPr lang="en-US" sz="1400" b="1" dirty="0" err="1" smtClean="0"/>
                  <a:t>Ukhorski</a:t>
                </a:r>
                <a:r>
                  <a:rPr lang="en-US" sz="1400" b="1" dirty="0" smtClean="0"/>
                  <a:t> et al, 2010; Min et al. 2012]</a:t>
                </a:r>
                <a:endParaRPr lang="en-US" sz="1400" b="1" baseline="30000" dirty="0"/>
              </a:p>
              <a:p>
                <a:pPr algn="ctr"/>
                <a:endParaRPr lang="en-US" sz="1400" b="1" baseline="30000" dirty="0">
                  <a:latin typeface="+mj-lt"/>
                </a:endParaRPr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181599" y="4953985"/>
                <a:ext cx="3597381" cy="1294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 rot="16200000">
                <a:off x="4482250" y="5329424"/>
                <a:ext cx="9985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 smtClean="0">
                    <a:latin typeface="+mn-lt"/>
                    <a:cs typeface="+mn-cs"/>
                  </a:rPr>
                  <a:t>Simulation</a:t>
                </a:r>
              </a:p>
              <a:p>
                <a:pPr algn="ctr">
                  <a:defRPr/>
                </a:pPr>
                <a:r>
                  <a:rPr lang="en-US" sz="1000" b="1" dirty="0"/>
                  <a:t>3.60 MeV</a:t>
                </a:r>
                <a:endParaRPr lang="en-US" sz="1000" b="1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410200" y="5601192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Preliminary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685800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</a:rPr>
              <a:t>EMIC waves are tricky</a:t>
            </a:r>
            <a:endParaRPr lang="en-US" sz="1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EMIC </a:t>
            </a:r>
            <a:r>
              <a:rPr lang="en-US" dirty="0" err="1" smtClean="0"/>
              <a:t>Daa</a:t>
            </a:r>
            <a:endParaRPr lang="ru-RU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3657600"/>
            <a:ext cx="3520440" cy="25146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914400"/>
            <a:ext cx="3520440" cy="25146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3657600"/>
            <a:ext cx="3520440" cy="25146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914400"/>
            <a:ext cx="3520440" cy="2514600"/>
          </a:xfrm>
        </p:spPr>
      </p:pic>
    </p:spTree>
    <p:extLst>
      <p:ext uri="{BB962C8B-B14F-4D97-AF65-F5344CB8AC3E}">
        <p14:creationId xmlns:p14="http://schemas.microsoft.com/office/powerpoint/2010/main" val="2447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period simulation</a:t>
            </a:r>
            <a:br>
              <a:rPr lang="en-US" dirty="0" smtClean="0"/>
            </a:br>
            <a:r>
              <a:rPr lang="en-US" dirty="0" smtClean="0"/>
              <a:t>Oct 2012 – Oct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014" y="1098625"/>
            <a:ext cx="58264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832536" y="1669505"/>
            <a:ext cx="1113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88278" y="2604361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Simulation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88280" y="5652360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latin typeface="+mn-lt"/>
                <a:cs typeface="+mn-cs"/>
              </a:rPr>
              <a:t>Kp</a:t>
            </a:r>
            <a:r>
              <a:rPr lang="en-US" sz="1200" b="1" dirty="0" smtClean="0">
                <a:latin typeface="+mn-lt"/>
                <a:cs typeface="+mn-cs"/>
              </a:rPr>
              <a:t> 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+mn-cs"/>
              </a:rPr>
              <a:t>DST</a:t>
            </a:r>
            <a:endParaRPr lang="en-US" sz="1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69856" y="3741425"/>
            <a:ext cx="103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88278" y="4762316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Simulation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8014" y="1066800"/>
            <a:ext cx="55193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n-lt"/>
                <a:cs typeface="+mn-cs"/>
              </a:rPr>
              <a:t>Flux. Energy 0.9 </a:t>
            </a:r>
            <a:r>
              <a:rPr lang="en-US" sz="1600" b="1" dirty="0"/>
              <a:t>MeV. L* vs time plot. </a:t>
            </a:r>
            <a:endParaRPr lang="en-US" sz="1100" b="1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8013" y="3299131"/>
            <a:ext cx="582642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n-lt"/>
                <a:cs typeface="+mn-cs"/>
              </a:rPr>
              <a:t>PSD. </a:t>
            </a:r>
            <a:r>
              <a:rPr lang="en-US" sz="1600" b="1" dirty="0">
                <a:latin typeface="Symbol" panose="05050102010706020507" pitchFamily="18" charset="2"/>
              </a:rPr>
              <a:t>m</a:t>
            </a:r>
            <a:r>
              <a:rPr lang="en-US" sz="1600" b="1" dirty="0" smtClean="0">
                <a:latin typeface="Symbol" panose="05050102010706020507" pitchFamily="18" charset="2"/>
              </a:rPr>
              <a:t> = </a:t>
            </a:r>
            <a:r>
              <a:rPr lang="en-US" sz="1600" b="1" dirty="0" smtClean="0">
                <a:latin typeface="+mj-lt"/>
              </a:rPr>
              <a:t>700 MeV/G. </a:t>
            </a:r>
            <a:r>
              <a:rPr lang="en-US" sz="1600" b="1" dirty="0"/>
              <a:t>L* vs time plot.</a:t>
            </a:r>
            <a:r>
              <a:rPr lang="en-US" sz="1600" b="1" dirty="0" smtClean="0">
                <a:latin typeface="+mj-lt"/>
              </a:rPr>
              <a:t> </a:t>
            </a:r>
            <a:endParaRPr lang="en-US" sz="11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89517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Reproduce the dynamics of relativistic electrons</a:t>
            </a:r>
            <a:r>
              <a:rPr lang="en-US" sz="1400" b="1" dirty="0" smtClean="0">
                <a:latin typeface="+mn-lt"/>
                <a:cs typeface="+mn-cs"/>
              </a:rPr>
              <a:t> </a:t>
            </a:r>
            <a:endParaRPr lang="en-US" sz="1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period </a:t>
            </a:r>
            <a:r>
              <a:rPr lang="en-US" dirty="0"/>
              <a:t>simulation</a:t>
            </a:r>
            <a:br>
              <a:rPr lang="en-US" dirty="0"/>
            </a:br>
            <a:r>
              <a:rPr lang="en-US" dirty="0"/>
              <a:t>Oct 2012 – Oct 2013</a:t>
            </a:r>
          </a:p>
        </p:txBody>
      </p:sp>
      <p:pic>
        <p:nvPicPr>
          <p:cNvPr id="2050" name="Picture 2" descr="E:\Projects\13.07 GRL RBSP_VERB\Scripts_for_paper\Fig.3.Ultrarelativist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097280"/>
            <a:ext cx="5823506" cy="55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7048" y="1070216"/>
            <a:ext cx="582350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n-lt"/>
                <a:cs typeface="+mn-cs"/>
              </a:rPr>
              <a:t>Flux. Energy 3.6 </a:t>
            </a:r>
            <a:r>
              <a:rPr lang="en-US" sz="1600" b="1" dirty="0"/>
              <a:t>MeV. L* vs time plot. </a:t>
            </a:r>
            <a:endParaRPr lang="en-US" sz="1100" b="1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7048" y="3297647"/>
            <a:ext cx="582350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n-lt"/>
                <a:cs typeface="+mn-cs"/>
              </a:rPr>
              <a:t>PSD. </a:t>
            </a:r>
            <a:r>
              <a:rPr lang="en-US" sz="1600" b="1" dirty="0">
                <a:latin typeface="Symbol" panose="05050102010706020507" pitchFamily="18" charset="2"/>
              </a:rPr>
              <a:t>m</a:t>
            </a:r>
            <a:r>
              <a:rPr lang="en-US" sz="1600" b="1" dirty="0" smtClean="0">
                <a:latin typeface="Symbol" panose="05050102010706020507" pitchFamily="18" charset="2"/>
              </a:rPr>
              <a:t> = </a:t>
            </a:r>
            <a:r>
              <a:rPr lang="en-US" sz="1600" b="1" dirty="0" smtClean="0">
                <a:latin typeface="+mj-lt"/>
              </a:rPr>
              <a:t>3500 MeV/G. </a:t>
            </a:r>
            <a:r>
              <a:rPr lang="en-US" sz="1600" b="1" dirty="0"/>
              <a:t>L* vs time plot.</a:t>
            </a:r>
            <a:r>
              <a:rPr lang="en-US" sz="1600" b="1" dirty="0" smtClean="0">
                <a:latin typeface="+mj-lt"/>
              </a:rPr>
              <a:t> </a:t>
            </a:r>
            <a:endParaRPr lang="en-US" sz="11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32536" y="1669505"/>
            <a:ext cx="1113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88278" y="2604361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Simulation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88280" y="5652360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latin typeface="+mn-lt"/>
                <a:cs typeface="+mn-cs"/>
              </a:rPr>
              <a:t>Kp</a:t>
            </a:r>
            <a:r>
              <a:rPr lang="en-US" sz="1200" b="1" dirty="0" smtClean="0">
                <a:latin typeface="+mn-lt"/>
                <a:cs typeface="+mn-cs"/>
              </a:rPr>
              <a:t> 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+mn-cs"/>
              </a:rPr>
              <a:t>DST</a:t>
            </a:r>
            <a:endParaRPr lang="en-US" sz="1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869856" y="3741425"/>
            <a:ext cx="103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888278" y="4762316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Simulation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89517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Ther</a:t>
            </a:r>
            <a:r>
              <a:rPr lang="en-US" sz="1400" b="1" dirty="0" smtClean="0">
                <a:solidFill>
                  <a:schemeClr val="tx2"/>
                </a:solidFill>
              </a:rPr>
              <a:t>e is a discrepancy at ultra-relativistic energies </a:t>
            </a:r>
            <a:endParaRPr lang="en-US" sz="1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8"/>
          <a:stretch/>
        </p:blipFill>
        <p:spPr bwMode="auto">
          <a:xfrm>
            <a:off x="4955391" y="1071292"/>
            <a:ext cx="4160522" cy="24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1D simulations</a:t>
            </a:r>
            <a:br>
              <a:rPr lang="en-US" dirty="0" smtClean="0"/>
            </a:br>
            <a:r>
              <a:rPr lang="en-US" dirty="0" smtClean="0"/>
              <a:t>Sep, 07 – 19, 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3" y="1447800"/>
            <a:ext cx="4595257" cy="203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:\Projects\14.06 Thorne 1D\Line_updated_2012090700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"/>
          <a:stretch/>
        </p:blipFill>
        <p:spPr bwMode="auto">
          <a:xfrm>
            <a:off x="18854" y="4427537"/>
            <a:ext cx="5013327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10200" y="1066800"/>
            <a:ext cx="3504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Comparison of the diffusion coefficients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89517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</a:rPr>
              <a:t>Reproduce </a:t>
            </a:r>
            <a:r>
              <a:rPr lang="en-US" sz="1400" b="1" dirty="0" smtClean="0">
                <a:solidFill>
                  <a:schemeClr val="tx2"/>
                </a:solidFill>
              </a:rPr>
              <a:t>1D simulation performed </a:t>
            </a:r>
            <a:r>
              <a:rPr lang="en-US" sz="1400" b="1" dirty="0">
                <a:solidFill>
                  <a:schemeClr val="tx2"/>
                </a:solidFill>
              </a:rPr>
              <a:t>by Thorne et al. [2013</a:t>
            </a:r>
            <a:r>
              <a:rPr lang="en-US" sz="1400" b="1" dirty="0" smtClean="0">
                <a:solidFill>
                  <a:schemeClr val="tx2"/>
                </a:solidFill>
              </a:rPr>
              <a:t>]</a:t>
            </a:r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30025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i="1" dirty="0">
                <a:solidFill>
                  <a:schemeClr val="tx2"/>
                </a:solidFill>
              </a:rPr>
              <a:t>“</a:t>
            </a:r>
            <a:r>
              <a:rPr lang="en-US" altLang="ja-JP" sz="1600" i="1" dirty="0">
                <a:solidFill>
                  <a:schemeClr val="tx2"/>
                </a:solidFill>
              </a:rPr>
              <a:t>We demonstrate that the slow temporal decay of the electron ring for energies above 3 MeV is caused by pitch angle scattering due to the global distribution of </a:t>
            </a:r>
            <a:r>
              <a:rPr lang="en-US" altLang="ja-JP" sz="1600" i="1" dirty="0" err="1">
                <a:solidFill>
                  <a:schemeClr val="tx2"/>
                </a:solidFill>
              </a:rPr>
              <a:t>plasmaspheric</a:t>
            </a:r>
            <a:r>
              <a:rPr lang="en-US" altLang="ja-JP" sz="1600" i="1" dirty="0">
                <a:solidFill>
                  <a:schemeClr val="tx2"/>
                </a:solidFill>
              </a:rPr>
              <a:t> hiss</a:t>
            </a:r>
            <a:r>
              <a:rPr lang="ja-JP" altLang="en-US" sz="1600" i="1" dirty="0">
                <a:solidFill>
                  <a:schemeClr val="tx2"/>
                </a:solidFill>
              </a:rPr>
              <a:t>”</a:t>
            </a:r>
            <a:endParaRPr lang="en-US" altLang="en-US" sz="1600" i="1" dirty="0">
              <a:solidFill>
                <a:schemeClr val="tx2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1" b="4506"/>
          <a:stretch/>
        </p:blipFill>
        <p:spPr bwMode="auto">
          <a:xfrm>
            <a:off x="4918460" y="4419600"/>
            <a:ext cx="4160522" cy="23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4126468"/>
            <a:ext cx="479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of simulation by the VERB code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495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</a:t>
            </a:r>
            <a:r>
              <a:rPr lang="en-US" dirty="0" smtClean="0"/>
              <a:t>of simulation from Thorne et al. [2013]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period simulation</a:t>
            </a:r>
            <a:br>
              <a:rPr lang="en-US" dirty="0" smtClean="0"/>
            </a:br>
            <a:r>
              <a:rPr lang="en-US" dirty="0" smtClean="0"/>
              <a:t>Oct 2012 – Oct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014" y="1098625"/>
            <a:ext cx="58264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832536" y="1669505"/>
            <a:ext cx="1113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88278" y="2604361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Simulation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88280" y="5652360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 smtClean="0">
                <a:latin typeface="+mn-lt"/>
                <a:cs typeface="+mn-cs"/>
              </a:rPr>
              <a:t>Kp</a:t>
            </a:r>
            <a:r>
              <a:rPr lang="en-US" sz="1200" b="1" dirty="0" smtClean="0">
                <a:latin typeface="+mn-lt"/>
                <a:cs typeface="+mn-cs"/>
              </a:rPr>
              <a:t> 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  <a:cs typeface="+mn-cs"/>
              </a:rPr>
              <a:t>DST</a:t>
            </a:r>
            <a:endParaRPr lang="en-US" sz="1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69856" y="3741425"/>
            <a:ext cx="1039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88278" y="4762316"/>
            <a:ext cx="1002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Simulation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8014" y="1066800"/>
            <a:ext cx="551934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n-lt"/>
                <a:cs typeface="+mn-cs"/>
              </a:rPr>
              <a:t>Flux. Energy 0.9 </a:t>
            </a:r>
            <a:r>
              <a:rPr lang="en-US" sz="1600" b="1" dirty="0"/>
              <a:t>MeV. L* vs time plot. </a:t>
            </a:r>
            <a:endParaRPr lang="en-US" sz="1100" b="1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8013" y="3299131"/>
            <a:ext cx="582642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n-lt"/>
                <a:cs typeface="+mn-cs"/>
              </a:rPr>
              <a:t>PSD. </a:t>
            </a:r>
            <a:r>
              <a:rPr lang="en-US" sz="1600" b="1" dirty="0">
                <a:latin typeface="Symbol" panose="05050102010706020507" pitchFamily="18" charset="2"/>
              </a:rPr>
              <a:t>m</a:t>
            </a:r>
            <a:r>
              <a:rPr lang="en-US" sz="1600" b="1" dirty="0" smtClean="0">
                <a:latin typeface="Symbol" panose="05050102010706020507" pitchFamily="18" charset="2"/>
              </a:rPr>
              <a:t> = </a:t>
            </a:r>
            <a:r>
              <a:rPr lang="en-US" sz="1600" b="1" dirty="0" smtClean="0">
                <a:latin typeface="+mj-lt"/>
              </a:rPr>
              <a:t>700 MeV/G. </a:t>
            </a:r>
            <a:r>
              <a:rPr lang="en-US" sz="1600" b="1" dirty="0"/>
              <a:t>L* vs time plot.</a:t>
            </a:r>
            <a:r>
              <a:rPr lang="en-US" sz="1600" b="1" dirty="0" smtClean="0">
                <a:latin typeface="+mj-lt"/>
              </a:rPr>
              <a:t> </a:t>
            </a:r>
            <a:endParaRPr lang="en-US" sz="11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89517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Reproduce the dynamics of relativistic electrons, but not for the ultra-relativistic energies</a:t>
            </a:r>
            <a:endParaRPr lang="en-US" sz="1400" b="1" dirty="0">
              <a:latin typeface="+mn-lt"/>
              <a:cs typeface="+mn-cs"/>
            </a:endParaRPr>
          </a:p>
        </p:txBody>
      </p:sp>
      <p:pic>
        <p:nvPicPr>
          <p:cNvPr id="18" name="Picture 2" descr="E:\Projects\13.07 GRL RBSP_VERB\Scripts_for_paper\Fig.3.Ultrarelativisti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96"/>
          <a:stretch/>
        </p:blipFill>
        <p:spPr bwMode="auto">
          <a:xfrm>
            <a:off x="1519614" y="3307489"/>
            <a:ext cx="5823506" cy="22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614" y="3307489"/>
            <a:ext cx="582350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n-lt"/>
                <a:cs typeface="+mn-cs"/>
              </a:rPr>
              <a:t>Flux. Energy 3.6 </a:t>
            </a:r>
            <a:r>
              <a:rPr lang="en-US" sz="1600" b="1" dirty="0"/>
              <a:t>MeV. L* vs time plot. </a:t>
            </a:r>
            <a:endParaRPr lang="en-US" sz="1100" b="1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2328" y="1418890"/>
            <a:ext cx="762000" cy="49636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44361" y="5270179"/>
                <a:ext cx="29395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𝑉𝐸𝑅𝐵</m:t>
                          </m:r>
                        </m:sub>
                      </m:sSub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𝑑𝑎𝑦𝑠</m:t>
                      </m:r>
                      <m:r>
                        <a:rPr lang="en-US" sz="14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𝐷𝑎𝑡𝑎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b="0" i="1" smtClean="0">
                          <a:latin typeface="Cambria Math"/>
                        </a:rPr>
                        <m:t>8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𝑑𝑎𝑦𝑠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61" y="5270179"/>
                <a:ext cx="2939538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4647"/>
            <a:ext cx="8229600" cy="690447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Decay rates comparison at L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=4</a:t>
            </a:r>
            <a:br>
              <a:rPr lang="en-US" sz="2400" dirty="0" smtClean="0"/>
            </a:br>
            <a:r>
              <a:rPr lang="en-US" sz="2400" dirty="0" smtClean="0"/>
              <a:t>Oct, 01 – Nov, 30, 2012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817" y="5270180"/>
                <a:ext cx="301142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𝑉𝐸𝑅𝐵</m:t>
                          </m:r>
                        </m:sub>
                      </m:sSub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=2.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𝑑𝑎𝑦𝑠</m:t>
                      </m:r>
                      <m:r>
                        <a:rPr lang="en-US" sz="14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𝐷𝑎𝑡𝑎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r>
                        <a:rPr lang="en-US" sz="1400" i="1">
                          <a:latin typeface="Cambria Math"/>
                        </a:rPr>
                        <m:t>𝑑𝑎𝑦𝑠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7" y="5270180"/>
                <a:ext cx="301142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17" y="1702754"/>
            <a:ext cx="3011423" cy="34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469" y="1718915"/>
            <a:ext cx="2983429" cy="34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898" y="1713584"/>
            <a:ext cx="2979635" cy="343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817" y="1304804"/>
            <a:ext cx="3011424" cy="307777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Energetic electrons. 300 </a:t>
            </a:r>
            <a:r>
              <a:rPr lang="en-US" sz="1400" b="1" dirty="0" err="1" smtClean="0">
                <a:latin typeface="+mj-lt"/>
              </a:rPr>
              <a:t>keV</a:t>
            </a:r>
            <a:endParaRPr lang="en-US" sz="1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240" y="1292625"/>
            <a:ext cx="3070036" cy="307777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Relativistic electrons. 900 </a:t>
            </a:r>
            <a:r>
              <a:rPr lang="en-US" sz="1400" b="1" dirty="0" err="1" smtClean="0">
                <a:latin typeface="+mj-lt"/>
              </a:rPr>
              <a:t>keV</a:t>
            </a:r>
            <a:endParaRPr lang="en-US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1276" y="1292624"/>
            <a:ext cx="2872257" cy="307777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Ultra-Relativistic electrons. 3.6 MeV</a:t>
            </a:r>
            <a:endParaRPr lang="en-US" sz="1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91275" y="5258001"/>
                <a:ext cx="287225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𝑉𝐸𝑅𝐵</m:t>
                          </m:r>
                        </m:sub>
                      </m:sSub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95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/>
                        </a:rPr>
                        <m:t>𝑑𝑎𝑦𝑠</m:t>
                      </m:r>
                      <m:r>
                        <a:rPr lang="en-US" sz="12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𝐷𝑎𝑡𝑎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9</m:t>
                      </m:r>
                      <m:r>
                        <a:rPr lang="en-US" sz="1200" i="1">
                          <a:latin typeface="Cambria Math"/>
                        </a:rPr>
                        <m:t>.</m:t>
                      </m:r>
                      <m:r>
                        <a:rPr lang="en-US" sz="1200" b="0" i="1" smtClean="0">
                          <a:latin typeface="Cambria Math"/>
                        </a:rPr>
                        <m:t>4</m:t>
                      </m:r>
                      <m:r>
                        <a:rPr lang="en-US" sz="1200" i="1"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latin typeface="Cambria Math"/>
                        </a:rPr>
                        <m:t>𝑑𝑎𝑦𝑠</m:t>
                      </m:r>
                      <m:r>
                        <a:rPr lang="en-US" sz="1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75" y="5258001"/>
                <a:ext cx="2872257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16200000">
            <a:off x="-375621" y="2133714"/>
            <a:ext cx="9985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8433" y="2890785"/>
            <a:ext cx="9985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n-lt"/>
                <a:cs typeface="+mn-cs"/>
              </a:rPr>
              <a:t>Simulation</a:t>
            </a:r>
            <a:endParaRPr lang="en-US" sz="1000" b="1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68434" y="3705607"/>
            <a:ext cx="9985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L*=4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89517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Observed and modeled decay </a:t>
            </a:r>
            <a:r>
              <a:rPr lang="en-US" sz="1400" b="1" dirty="0">
                <a:solidFill>
                  <a:schemeClr val="tx2"/>
                </a:solidFill>
              </a:rPr>
              <a:t>rates are significantly different for ultra-relativistic electrons</a:t>
            </a:r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1993579"/>
            <a:ext cx="838200" cy="2895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Down Arrow 1"/>
          <p:cNvSpPr/>
          <p:nvPr/>
        </p:nvSpPr>
        <p:spPr>
          <a:xfrm>
            <a:off x="1809336" y="3043072"/>
            <a:ext cx="304800" cy="470119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1260" y="6069638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Drozdov, A., Y. Y. </a:t>
            </a:r>
            <a:r>
              <a:rPr lang="en-US" sz="1000" dirty="0" err="1"/>
              <a:t>Shprits</a:t>
            </a:r>
            <a:r>
              <a:rPr lang="en-US" sz="1000" dirty="0"/>
              <a:t>, K. G. </a:t>
            </a:r>
            <a:r>
              <a:rPr lang="en-US" sz="1000" dirty="0" err="1"/>
              <a:t>Orlova</a:t>
            </a:r>
            <a:r>
              <a:rPr lang="en-US" sz="1000" dirty="0"/>
              <a:t>, A. C. Kellerman, D. A. </a:t>
            </a:r>
            <a:r>
              <a:rPr lang="en-US" sz="1000" dirty="0" err="1"/>
              <a:t>Subbotin</a:t>
            </a:r>
            <a:r>
              <a:rPr lang="en-US" sz="1000" dirty="0"/>
              <a:t>, D. N. Baker, H. E. Spence, G. D. Reeves (2015), 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Energetic</a:t>
            </a:r>
            <a:r>
              <a:rPr lang="en-US" sz="1000" dirty="0"/>
              <a:t>, relativistic, and </a:t>
            </a:r>
            <a:r>
              <a:rPr lang="en-US" sz="1000" dirty="0" err="1"/>
              <a:t>ultrarelativistic</a:t>
            </a:r>
            <a:r>
              <a:rPr lang="en-US" sz="1000" dirty="0"/>
              <a:t> electrons: Comparison of long-term VERB code simulations with Van Allen Probes measurements, 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J</a:t>
            </a:r>
            <a:r>
              <a:rPr lang="en-US" sz="1000" dirty="0"/>
              <a:t>. </a:t>
            </a:r>
            <a:r>
              <a:rPr lang="en-US" sz="1000" dirty="0" err="1"/>
              <a:t>Geophys</a:t>
            </a:r>
            <a:r>
              <a:rPr lang="en-US" sz="1000" dirty="0"/>
              <a:t>. Res. Space Physics, 120, </a:t>
            </a:r>
            <a:r>
              <a:rPr lang="en-US" sz="1000" dirty="0">
                <a:hlinkClick r:id="rId8"/>
              </a:rPr>
              <a:t>doi:10.1002/2014JA020637.</a:t>
            </a:r>
            <a:endParaRPr lang="en-US" sz="1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3" grpId="0" animBg="1"/>
      <p:bldP spid="1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rojects\13.07 GRL RBSP_VERB\Scripts_for_paper\Decay_E=3.60_L=4.0_30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72437" y="1143000"/>
            <a:ext cx="8743851" cy="24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Projects\13.07 GRL RBSP_VERB\Scripts_for_paper\Decay_E=3.60_L=4.0_30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63227" y="4190999"/>
            <a:ext cx="8743851" cy="24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1D, 2D and </a:t>
            </a:r>
            <a:r>
              <a:rPr lang="en-US" dirty="0"/>
              <a:t>3D simulations</a:t>
            </a:r>
            <a:br>
              <a:rPr lang="en-US" dirty="0"/>
            </a:br>
            <a:r>
              <a:rPr lang="en-US" dirty="0" smtClean="0"/>
              <a:t>Oct, 21 </a:t>
            </a:r>
            <a:r>
              <a:rPr lang="en-US" dirty="0"/>
              <a:t>– </a:t>
            </a:r>
            <a:r>
              <a:rPr lang="en-US" dirty="0" smtClean="0"/>
              <a:t>Nov, 12, </a:t>
            </a:r>
            <a:r>
              <a:rPr lang="en-US" dirty="0"/>
              <a:t>2012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773" y="1787874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9517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Neither of 1D, 2D, 3D simulations can reproduce the dynamics of ultra-relativistic electrons</a:t>
            </a:r>
            <a:endParaRPr lang="en-US" sz="1400" b="1" dirty="0">
              <a:latin typeface="+mn-lt"/>
              <a:cs typeface="+mn-cs"/>
            </a:endParaRPr>
          </a:p>
        </p:txBody>
      </p:sp>
      <p:grpSp>
        <p:nvGrpSpPr>
          <p:cNvPr id="3084" name="Group 3083"/>
          <p:cNvGrpSpPr/>
          <p:nvPr/>
        </p:nvGrpSpPr>
        <p:grpSpPr>
          <a:xfrm>
            <a:off x="4878656" y="3503749"/>
            <a:ext cx="4036744" cy="1406805"/>
            <a:chOff x="4878656" y="3503749"/>
            <a:chExt cx="4036744" cy="1406805"/>
          </a:xfrm>
        </p:grpSpPr>
        <p:grpSp>
          <p:nvGrpSpPr>
            <p:cNvPr id="3079" name="Group 3078"/>
            <p:cNvGrpSpPr/>
            <p:nvPr/>
          </p:nvGrpSpPr>
          <p:grpSpPr>
            <a:xfrm>
              <a:off x="4954856" y="4572000"/>
              <a:ext cx="2893745" cy="338554"/>
              <a:chOff x="4954856" y="4572000"/>
              <a:chExt cx="2893745" cy="33855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436217" y="4572000"/>
                <a:ext cx="2412384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r>
                  <a:rPr lang="en-US" sz="1600" b="1" dirty="0" smtClean="0">
                    <a:latin typeface="+mj-lt"/>
                  </a:rPr>
                  <a:t>Observations</a:t>
                </a:r>
                <a:endParaRPr lang="en-US" sz="1600" b="1" dirty="0">
                  <a:latin typeface="+mj-lt"/>
                </a:endParaRPr>
              </a:p>
            </p:txBody>
          </p:sp>
          <p:cxnSp>
            <p:nvCxnSpPr>
              <p:cNvPr id="4" name="Straight Arrow Connector 3"/>
              <p:cNvCxnSpPr>
                <a:stCxn id="15" idx="1"/>
              </p:cNvCxnSpPr>
              <p:nvPr/>
            </p:nvCxnSpPr>
            <p:spPr>
              <a:xfrm flipH="1">
                <a:off x="4954856" y="4741277"/>
                <a:ext cx="481361" cy="1355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0" name="Group 3079"/>
            <p:cNvGrpSpPr/>
            <p:nvPr/>
          </p:nvGrpSpPr>
          <p:grpSpPr>
            <a:xfrm>
              <a:off x="5051020" y="3962400"/>
              <a:ext cx="3864380" cy="457200"/>
              <a:chOff x="5051020" y="3962400"/>
              <a:chExt cx="3864380" cy="4572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449226" y="3962400"/>
                <a:ext cx="3466174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+mj-lt"/>
                  </a:rPr>
                  <a:t>Only pitch-angle scattering (no sources)</a:t>
                </a:r>
                <a:endParaRPr lang="en-US" sz="16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  <p:cxnSp>
            <p:nvCxnSpPr>
              <p:cNvPr id="16" name="Straight Arrow Connector 15"/>
              <p:cNvCxnSpPr>
                <a:stCxn id="14" idx="1"/>
              </p:cNvCxnSpPr>
              <p:nvPr/>
            </p:nvCxnSpPr>
            <p:spPr>
              <a:xfrm flipH="1">
                <a:off x="5051020" y="4131677"/>
                <a:ext cx="398206" cy="287923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1" name="Group 3080"/>
            <p:cNvGrpSpPr/>
            <p:nvPr/>
          </p:nvGrpSpPr>
          <p:grpSpPr>
            <a:xfrm>
              <a:off x="4954856" y="3700046"/>
              <a:ext cx="2906756" cy="719554"/>
              <a:chOff x="4954856" y="3700046"/>
              <a:chExt cx="2906756" cy="7195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49228" y="3700046"/>
                <a:ext cx="2412384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92D050"/>
                    </a:solidFill>
                    <a:latin typeface="+mj-lt"/>
                  </a:rPr>
                  <a:t>No radial diffusion</a:t>
                </a:r>
                <a:endParaRPr lang="en-US" sz="1600" b="1" dirty="0">
                  <a:solidFill>
                    <a:srgbClr val="92D050"/>
                  </a:solidFill>
                  <a:latin typeface="+mj-lt"/>
                </a:endParaRPr>
              </a:p>
            </p:txBody>
          </p:sp>
          <p:cxnSp>
            <p:nvCxnSpPr>
              <p:cNvPr id="17" name="Straight Arrow Connector 16"/>
              <p:cNvCxnSpPr>
                <a:stCxn id="11" idx="1"/>
              </p:cNvCxnSpPr>
              <p:nvPr/>
            </p:nvCxnSpPr>
            <p:spPr>
              <a:xfrm flipH="1">
                <a:off x="4954856" y="3869323"/>
                <a:ext cx="494372" cy="550277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2" name="Group 3081"/>
            <p:cNvGrpSpPr/>
            <p:nvPr/>
          </p:nvGrpSpPr>
          <p:grpSpPr>
            <a:xfrm>
              <a:off x="4878656" y="3503749"/>
              <a:ext cx="2982956" cy="915851"/>
              <a:chOff x="4878656" y="3503749"/>
              <a:chExt cx="2982956" cy="91585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449228" y="3503749"/>
                <a:ext cx="2412384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  <a:latin typeface="+mj-lt"/>
                  </a:rPr>
                  <a:t>Full simulation</a:t>
                </a:r>
                <a:endParaRPr lang="en-US" sz="16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cxnSp>
            <p:nvCxnSpPr>
              <p:cNvPr id="18" name="Straight Arrow Connector 17"/>
              <p:cNvCxnSpPr>
                <a:stCxn id="9" idx="1"/>
              </p:cNvCxnSpPr>
              <p:nvPr/>
            </p:nvCxnSpPr>
            <p:spPr>
              <a:xfrm flipH="1">
                <a:off x="4878656" y="3673026"/>
                <a:ext cx="570572" cy="7465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78" name="Group 3077"/>
          <p:cNvGrpSpPr/>
          <p:nvPr/>
        </p:nvGrpSpPr>
        <p:grpSpPr>
          <a:xfrm>
            <a:off x="228600" y="3016404"/>
            <a:ext cx="685800" cy="2241396"/>
            <a:chOff x="228600" y="3016404"/>
            <a:chExt cx="685800" cy="2241396"/>
          </a:xfrm>
        </p:grpSpPr>
        <p:sp>
          <p:nvSpPr>
            <p:cNvPr id="39" name="Left Bracket 38"/>
            <p:cNvSpPr/>
            <p:nvPr/>
          </p:nvSpPr>
          <p:spPr>
            <a:xfrm>
              <a:off x="325450" y="4300954"/>
              <a:ext cx="512750" cy="956846"/>
            </a:xfrm>
            <a:prstGeom prst="leftBracket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228600" y="3016404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7" name="Elbow Connector 3076"/>
            <p:cNvCxnSpPr>
              <a:stCxn id="39" idx="1"/>
            </p:cNvCxnSpPr>
            <p:nvPr/>
          </p:nvCxnSpPr>
          <p:spPr>
            <a:xfrm rot="10800000">
              <a:off x="228600" y="3016405"/>
              <a:ext cx="96850" cy="1762973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28600" y="3742391"/>
              <a:ext cx="609600" cy="37240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L</a:t>
              </a:r>
              <a:r>
                <a:rPr lang="en-US" sz="1600" b="1" baseline="30000" dirty="0" smtClean="0">
                  <a:latin typeface="+mj-lt"/>
                </a:rPr>
                <a:t>*</a:t>
              </a:r>
              <a:r>
                <a:rPr lang="en-US" sz="1600" b="1" dirty="0" smtClean="0">
                  <a:latin typeface="+mj-lt"/>
                </a:rPr>
                <a:t> = 4</a:t>
              </a:r>
              <a:endParaRPr lang="en-US" sz="1600" b="1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 rot="16200000">
            <a:off x="-69772" y="2930875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3D Simulation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36406" y="3675920"/>
            <a:ext cx="2725994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Hiss, EMIC waves?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6273"/>
            <a:ext cx="8229600" cy="692073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effectLst/>
              </a:rPr>
              <a:t>Discussion of possible loss mechanisms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4" y="2174179"/>
            <a:ext cx="4597225" cy="27432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283" y="1295400"/>
            <a:ext cx="4597225" cy="73482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B</a:t>
            </a:r>
            <a:r>
              <a:rPr lang="en-US" baseline="-25000" dirty="0" smtClean="0">
                <a:latin typeface="+mj-lt"/>
              </a:rPr>
              <a:t>w</a:t>
            </a:r>
            <a:r>
              <a:rPr lang="en-US" baseline="30000" dirty="0" smtClean="0">
                <a:latin typeface="+mj-lt"/>
              </a:rPr>
              <a:t>2  </a:t>
            </a:r>
            <a:r>
              <a:rPr lang="en-US" dirty="0" smtClean="0">
                <a:latin typeface="+mj-lt"/>
              </a:rPr>
              <a:t>observed and used in D</a:t>
            </a:r>
            <a:r>
              <a:rPr lang="el-GR" baseline="-25000" dirty="0" smtClean="0">
                <a:latin typeface="+mj-lt"/>
              </a:rPr>
              <a:t>αα</a:t>
            </a:r>
            <a:r>
              <a:rPr lang="en-US" dirty="0" smtClean="0">
                <a:latin typeface="+mj-lt"/>
              </a:rPr>
              <a:t> calculations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Latitude and L* dependence.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2752" y="1889710"/>
            <a:ext cx="2312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Orlova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al., 2014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919" y="5486400"/>
            <a:ext cx="8462681" cy="114300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000" dirty="0" smtClean="0">
                <a:latin typeface="+mj-lt"/>
              </a:rPr>
              <a:t>Accurate determination of such parameters as wave amplitude, power spectral density, wave normal angle, plasma pause location,  plasma density are important for computing the diffusion coefficients.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43761" y="2721069"/>
            <a:ext cx="1143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  <a:cs typeface="+mn-cs"/>
              </a:rPr>
              <a:t>Data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43761" y="4023903"/>
            <a:ext cx="1143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n-lt"/>
                <a:cs typeface="+mn-cs"/>
              </a:rPr>
              <a:t>Model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1508" y="1174308"/>
            <a:ext cx="3927252" cy="97701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Average spectrum for the Hiss waves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Observed and used in the </a:t>
            </a:r>
            <a:r>
              <a:rPr lang="en-US" dirty="0"/>
              <a:t>D</a:t>
            </a:r>
            <a:r>
              <a:rPr lang="el-GR" baseline="-25000" dirty="0"/>
              <a:t>αα</a:t>
            </a:r>
            <a:r>
              <a:rPr lang="en-US" dirty="0"/>
              <a:t> calculations</a:t>
            </a:r>
          </a:p>
          <a:p>
            <a:pPr>
              <a:lnSpc>
                <a:spcPct val="114000"/>
              </a:lnSpc>
            </a:pPr>
            <a:endParaRPr lang="en-US" dirty="0">
              <a:latin typeface="+mj-lt"/>
            </a:endParaRPr>
          </a:p>
        </p:txBody>
      </p:sp>
      <p:pic>
        <p:nvPicPr>
          <p:cNvPr id="1027" name="Picture 3" descr="E:\Projects\14.10 AGU\Spectrum compari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84" y="2174179"/>
            <a:ext cx="3970176" cy="210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84" y="2186650"/>
            <a:ext cx="4038843" cy="231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56884" y="1197167"/>
            <a:ext cx="3927252" cy="97701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/>
              <a:t>Calculated D</a:t>
            </a:r>
            <a:r>
              <a:rPr lang="el-GR" baseline="-25000" dirty="0" smtClean="0"/>
              <a:t>αα</a:t>
            </a:r>
            <a:r>
              <a:rPr lang="en-US" baseline="-25000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various lower frequency cutoff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Decay rates.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3460" y="4865070"/>
            <a:ext cx="2312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+mj-lt"/>
              </a:rPr>
              <a:t>Courtesy of Maria </a:t>
            </a:r>
            <a:r>
              <a:rPr lang="en-US" sz="1100" dirty="0" err="1" smtClean="0">
                <a:latin typeface="+mj-lt"/>
              </a:rPr>
              <a:t>Spasojevic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751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4647"/>
            <a:ext cx="8229600" cy="690447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Decay rates comparison at L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=4</a:t>
            </a:r>
            <a:br>
              <a:rPr lang="en-US" sz="2400" dirty="0" smtClean="0"/>
            </a:br>
            <a:r>
              <a:rPr lang="en-US" sz="2400" dirty="0" smtClean="0"/>
              <a:t>Oct, 01 – Nov, 30, 2012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870339" y="1315208"/>
            <a:ext cx="4201812" cy="5161792"/>
            <a:chOff x="4800600" y="1224301"/>
            <a:chExt cx="3543399" cy="4352953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13"/>
            <a:stretch/>
          </p:blipFill>
          <p:spPr bwMode="auto">
            <a:xfrm>
              <a:off x="4800600" y="1458692"/>
              <a:ext cx="3543399" cy="37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009249" y="1224301"/>
              <a:ext cx="28722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Lower cutoff ~100 Hz</a:t>
              </a:r>
              <a:endParaRPr lang="en-US" sz="1400" b="1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00600" y="5300255"/>
                  <a:ext cx="287225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𝑉𝐸𝑅𝐵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95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𝑑𝑎𝑦𝑠</m:t>
                        </m:r>
                        <m:r>
                          <a:rPr lang="en-US" sz="1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𝐷𝑎𝑡𝑎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/>
                          </a:rPr>
                          <m:t>9</m:t>
                        </m:r>
                        <m:r>
                          <a:rPr lang="en-US" sz="1200" i="1"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latin typeface="Cambria Math"/>
                          </a:rPr>
                          <m:t>4</m:t>
                        </m:r>
                        <m:r>
                          <a:rPr lang="en-US" sz="1200" i="1">
                            <a:latin typeface="Cambria Math"/>
                          </a:rPr>
                          <m:t> </m:t>
                        </m:r>
                        <m:r>
                          <a:rPr lang="en-US" sz="1200" i="1">
                            <a:latin typeface="Cambria Math"/>
                          </a:rPr>
                          <m:t>𝑑𝑎𝑦𝑠</m:t>
                        </m:r>
                        <m:r>
                          <a:rPr lang="en-US" sz="12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5300255"/>
                  <a:ext cx="2872257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 rot="16200000">
            <a:off x="247935" y="2273195"/>
            <a:ext cx="9985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cs typeface="+mn-cs"/>
              </a:rPr>
              <a:t>Observations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2010" y="3263795"/>
            <a:ext cx="9985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n-lt"/>
                <a:cs typeface="+mn-cs"/>
              </a:rPr>
              <a:t>Simulation</a:t>
            </a:r>
            <a:endParaRPr lang="en-US" sz="1000" b="1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42011" y="4246995"/>
            <a:ext cx="9985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L*=4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89517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</a:rPr>
              <a:t>D</a:t>
            </a:r>
            <a:r>
              <a:rPr lang="en-US" sz="1400" b="1" dirty="0" smtClean="0">
                <a:solidFill>
                  <a:schemeClr val="tx2"/>
                </a:solidFill>
                <a:latin typeface="+mn-lt"/>
                <a:cs typeface="+mn-cs"/>
              </a:rPr>
              <a:t>ecay </a:t>
            </a:r>
            <a:r>
              <a:rPr lang="en-US" sz="1400" b="1" dirty="0">
                <a:solidFill>
                  <a:schemeClr val="tx2"/>
                </a:solidFill>
              </a:rPr>
              <a:t>rates </a:t>
            </a:r>
            <a:r>
              <a:rPr lang="en-US" sz="1400" b="1" dirty="0" smtClean="0">
                <a:solidFill>
                  <a:schemeClr val="tx2"/>
                </a:solidFill>
              </a:rPr>
              <a:t>for different </a:t>
            </a:r>
            <a:r>
              <a:rPr lang="en-US" sz="1400" b="1" u="sng" dirty="0" smtClean="0">
                <a:solidFill>
                  <a:schemeClr val="tx2"/>
                </a:solidFill>
              </a:rPr>
              <a:t>hiss</a:t>
            </a:r>
            <a:r>
              <a:rPr lang="en-US" sz="1400" b="1" dirty="0" smtClean="0">
                <a:solidFill>
                  <a:schemeClr val="tx2"/>
                </a:solidFill>
              </a:rPr>
              <a:t> diffusion coefficients.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2"/>
                </a:solidFill>
              </a:rPr>
              <a:t>Ultra-Relativistic electrons. 3.6 </a:t>
            </a:r>
            <a:r>
              <a:rPr lang="en-US" sz="1400" b="1" dirty="0" smtClean="0">
                <a:solidFill>
                  <a:schemeClr val="tx2"/>
                </a:solidFill>
              </a:rPr>
              <a:t>MeV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295400"/>
            <a:ext cx="4148216" cy="5128986"/>
            <a:chOff x="1074362" y="1281884"/>
            <a:chExt cx="3494044" cy="4320147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67"/>
            <a:stretch/>
          </p:blipFill>
          <p:spPr bwMode="auto">
            <a:xfrm>
              <a:off x="1074362" y="1534196"/>
              <a:ext cx="3494044" cy="379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183634" y="1281884"/>
              <a:ext cx="28722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sz="1400" b="1" dirty="0"/>
                <a:t>Lower cutoff </a:t>
              </a:r>
              <a:r>
                <a:rPr lang="en-US" sz="1400" b="1" dirty="0" smtClean="0"/>
                <a:t>~</a:t>
              </a:r>
              <a:r>
                <a:rPr lang="en-US" sz="1400" b="1" dirty="0"/>
                <a:t>4</a:t>
              </a:r>
              <a:r>
                <a:rPr lang="en-US" sz="1400" b="1" dirty="0" smtClean="0"/>
                <a:t>0 Hz</a:t>
              </a:r>
              <a:endParaRPr lang="en-US" sz="1400" b="1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74362" y="5325032"/>
                  <a:ext cx="287225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𝑉𝐸𝑅𝐵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𝑑𝑎𝑦𝑠</m:t>
                        </m:r>
                        <m:r>
                          <a:rPr lang="en-US" sz="1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𝐷𝑎𝑡𝑎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/>
                          </a:rPr>
                          <m:t>9</m:t>
                        </m:r>
                        <m:r>
                          <a:rPr lang="en-US" sz="1200" i="1">
                            <a:latin typeface="Cambria Math"/>
                          </a:rPr>
                          <m:t>.</m:t>
                        </m:r>
                        <m:r>
                          <a:rPr lang="en-US" sz="1200" b="0" i="1" smtClean="0">
                            <a:latin typeface="Cambria Math"/>
                          </a:rPr>
                          <m:t>4</m:t>
                        </m:r>
                        <m:r>
                          <a:rPr lang="en-US" sz="1200" i="1">
                            <a:latin typeface="Cambria Math"/>
                          </a:rPr>
                          <m:t> </m:t>
                        </m:r>
                        <m:r>
                          <a:rPr lang="en-US" sz="1200" i="1">
                            <a:latin typeface="Cambria Math"/>
                          </a:rPr>
                          <m:t>𝑑𝑎𝑦𝑠</m:t>
                        </m:r>
                        <m:r>
                          <a:rPr lang="en-US" sz="12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62" y="5325032"/>
                  <a:ext cx="287225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46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6636"/>
            <a:ext cx="8229600" cy="702436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effectLst/>
              </a:rPr>
              <a:t>EMIC waves are important!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8" y="2819400"/>
            <a:ext cx="3501094" cy="302231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133600"/>
            <a:ext cx="3145973" cy="53340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The loss time scale for EMIC and hiss waves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504" y="990600"/>
            <a:ext cx="7995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Thorne and Kennel [1971]; Summers and Thorne [2003]; Li et al. [2007] </a:t>
            </a:r>
            <a:r>
              <a:rPr lang="en-US" sz="2000" dirty="0" err="1">
                <a:latin typeface="+mj-lt"/>
              </a:rPr>
              <a:t>Ukhorskiy</a:t>
            </a:r>
            <a:r>
              <a:rPr lang="en-US" sz="2000" dirty="0">
                <a:latin typeface="+mj-lt"/>
              </a:rPr>
              <a:t> et al., [2010] </a:t>
            </a:r>
            <a:r>
              <a:rPr lang="en-US" sz="2000" dirty="0" smtClean="0">
                <a:latin typeface="+mj-lt"/>
              </a:rPr>
              <a:t>suggested </a:t>
            </a:r>
            <a:r>
              <a:rPr lang="en-US" sz="2000" dirty="0">
                <a:latin typeface="+mj-lt"/>
              </a:rPr>
              <a:t>that EMIC waves may provide efficient scattering mechanism for relativistic electrons.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7465" y="5873630"/>
            <a:ext cx="2312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Shprits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al., 2014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4277"/>
            <a:ext cx="4265507" cy="3027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1" y="2133600"/>
            <a:ext cx="3810000" cy="53340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Bounce-averaged pitch-angle diffusion coefficient for the  EMIC waves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0440" y="5841712"/>
            <a:ext cx="2312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Ukhorskiy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al. 2010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26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699655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effectLst/>
              </a:rPr>
              <a:t>Conclusions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57200" y="1447800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indent="-342900" algn="just"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Comparison of VERB code simulations with Van Allen Probes observations shows relatively good agreement </a:t>
            </a:r>
            <a:r>
              <a:rPr lang="en-US" sz="2000" dirty="0" smtClean="0">
                <a:latin typeface="+mj-lt"/>
              </a:rPr>
              <a:t>for relativistic and energetic </a:t>
            </a:r>
            <a:r>
              <a:rPr lang="en-US" sz="2000" dirty="0">
                <a:latin typeface="+mj-lt"/>
              </a:rPr>
              <a:t>electrons. </a:t>
            </a:r>
            <a:endParaRPr lang="en-US" sz="2000" dirty="0" smtClean="0">
              <a:latin typeface="+mj-lt"/>
            </a:endParaRPr>
          </a:p>
          <a:p>
            <a:pPr marL="584200" indent="-342900" algn="just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584200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At higher energies, modeled </a:t>
            </a:r>
            <a:r>
              <a:rPr lang="en-US" sz="2000" dirty="0" smtClean="0">
                <a:latin typeface="+mj-lt"/>
              </a:rPr>
              <a:t>fluxes of ultra-relativistic electrons show much slower decay rates than seen in observations.  </a:t>
            </a:r>
            <a:endParaRPr lang="en-US" sz="2000" dirty="0" smtClean="0">
              <a:latin typeface="+mj-lt"/>
            </a:endParaRPr>
          </a:p>
          <a:p>
            <a:pPr marL="584200" indent="-342900" algn="just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584200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Comparison of simulations with observations show that the </a:t>
            </a:r>
            <a:r>
              <a:rPr lang="en-US" sz="2000" dirty="0">
                <a:latin typeface="+mj-lt"/>
              </a:rPr>
              <a:t>EMIC waves </a:t>
            </a:r>
            <a:r>
              <a:rPr lang="en-US" sz="2000" dirty="0" smtClean="0">
                <a:latin typeface="+mj-lt"/>
              </a:rPr>
              <a:t>is likely a major </a:t>
            </a:r>
            <a:r>
              <a:rPr lang="en-US" sz="2000" dirty="0" smtClean="0">
                <a:latin typeface="+mj-lt"/>
              </a:rPr>
              <a:t>additional </a:t>
            </a:r>
            <a:r>
              <a:rPr lang="en-US" sz="2000" dirty="0">
                <a:latin typeface="+mj-lt"/>
              </a:rPr>
              <a:t>mechanism of the ultra-relativistic electrons </a:t>
            </a:r>
            <a:r>
              <a:rPr lang="en-US" sz="2000" dirty="0" smtClean="0">
                <a:latin typeface="+mj-lt"/>
              </a:rPr>
              <a:t>scattering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that needs to be included into simulations. </a:t>
            </a:r>
            <a:endParaRPr lang="en-US" sz="2000" dirty="0">
              <a:latin typeface="+mj-lt"/>
            </a:endParaRPr>
          </a:p>
          <a:p>
            <a:pPr marL="584200" indent="-342900"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39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zdov_Skoltech.v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Drozdov_Skoltech.v7</Template>
  <TotalTime>3162</TotalTime>
  <Words>738</Words>
  <Application>Microsoft Office PowerPoint</Application>
  <PresentationFormat>On-screen Show (4:3)</PresentationFormat>
  <Paragraphs>121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Cambria Math</vt:lpstr>
      <vt:lpstr>Symbol</vt:lpstr>
      <vt:lpstr>Drozdov_Skoltech.v7</vt:lpstr>
      <vt:lpstr>Long-term VERB code simulations of  ultra-relativistic elections and comparison  with Van Allen Probes measurements</vt:lpstr>
      <vt:lpstr>Comparison of 1D simulations Sep, 07 – 19, 2012</vt:lpstr>
      <vt:lpstr>Long period simulation Oct 2012 – Oct 2013</vt:lpstr>
      <vt:lpstr>Decay rates comparison at L*=4 Oct, 01 – Nov, 30, 2012</vt:lpstr>
      <vt:lpstr>1D, 2D and 3D simulations Oct, 21 – Nov, 12, 2012</vt:lpstr>
      <vt:lpstr>Discussion of possible loss mechanisms</vt:lpstr>
      <vt:lpstr>Decay rates comparison at L*=4 Oct, 01 – Nov, 30, 2012</vt:lpstr>
      <vt:lpstr>EMIC waves are important!</vt:lpstr>
      <vt:lpstr>Conclusions</vt:lpstr>
      <vt:lpstr>BACKUP</vt:lpstr>
      <vt:lpstr>Simulations with EMIC waves Mar, 06 – 16, 2013</vt:lpstr>
      <vt:lpstr>EMIC Daa</vt:lpstr>
      <vt:lpstr>Long period simulation Oct 2012 – Oct 2013</vt:lpstr>
      <vt:lpstr>Long period simulation Oct 2012 – Oct 2013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1D simulations</dc:title>
  <dc:creator>Alexander Drozdov</dc:creator>
  <cp:lastModifiedBy>Yuri</cp:lastModifiedBy>
  <cp:revision>37</cp:revision>
  <dcterms:created xsi:type="dcterms:W3CDTF">2015-01-30T03:58:52Z</dcterms:created>
  <dcterms:modified xsi:type="dcterms:W3CDTF">2015-07-29T15:14:23Z</dcterms:modified>
</cp:coreProperties>
</file>