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84" r:id="rId2"/>
    <p:sldId id="357" r:id="rId3"/>
    <p:sldId id="303" r:id="rId4"/>
    <p:sldId id="343" r:id="rId5"/>
    <p:sldId id="350" r:id="rId6"/>
    <p:sldId id="344" r:id="rId7"/>
    <p:sldId id="347" r:id="rId8"/>
    <p:sldId id="356" r:id="rId9"/>
    <p:sldId id="348" r:id="rId10"/>
    <p:sldId id="354" r:id="rId11"/>
    <p:sldId id="349" r:id="rId12"/>
    <p:sldId id="358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7281" autoAdjust="0"/>
  </p:normalViewPr>
  <p:slideViewPr>
    <p:cSldViewPr snapToGrid="0" snapToObjects="1">
      <p:cViewPr>
        <p:scale>
          <a:sx n="100" d="100"/>
          <a:sy n="100" d="100"/>
        </p:scale>
        <p:origin x="-816" y="8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28B22-523C-794E-B679-7203D165C8B0}" type="datetimeFigureOut">
              <a:rPr lang="fr-FR" smtClean="0"/>
              <a:t>29/07/15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9F19F-0F4B-D448-9BDF-A3C9EFB7B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8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5583-A61D-244F-BD37-C91CAC28EFC9}" type="datetimeFigureOut">
              <a:rPr lang="fr-FR" smtClean="0"/>
              <a:t>29/07/15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4AE5-859B-1B40-BD28-75F91B5B7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4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5583-A61D-244F-BD37-C91CAC28EFC9}" type="datetimeFigureOut">
              <a:rPr lang="fr-FR" smtClean="0"/>
              <a:t>29/07/15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4AE5-859B-1B40-BD28-75F91B5B7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8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5583-A61D-244F-BD37-C91CAC28EFC9}" type="datetimeFigureOut">
              <a:rPr lang="fr-FR" smtClean="0"/>
              <a:t>29/07/15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4AE5-859B-1B40-BD28-75F91B5B7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6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5583-A61D-244F-BD37-C91CAC28EFC9}" type="datetimeFigureOut">
              <a:rPr lang="fr-FR" smtClean="0"/>
              <a:t>29/07/15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4AE5-859B-1B40-BD28-75F91B5B7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5583-A61D-244F-BD37-C91CAC28EFC9}" type="datetimeFigureOut">
              <a:rPr lang="fr-FR" smtClean="0"/>
              <a:t>29/07/15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4AE5-859B-1B40-BD28-75F91B5B7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5583-A61D-244F-BD37-C91CAC28EFC9}" type="datetimeFigureOut">
              <a:rPr lang="fr-FR" smtClean="0"/>
              <a:t>29/07/15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4AE5-859B-1B40-BD28-75F91B5B7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4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5583-A61D-244F-BD37-C91CAC28EFC9}" type="datetimeFigureOut">
              <a:rPr lang="fr-FR" smtClean="0"/>
              <a:t>29/07/15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4AE5-859B-1B40-BD28-75F91B5B7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8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5583-A61D-244F-BD37-C91CAC28EFC9}" type="datetimeFigureOut">
              <a:rPr lang="fr-FR" smtClean="0"/>
              <a:t>29/07/15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4AE5-859B-1B40-BD28-75F91B5B7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6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5583-A61D-244F-BD37-C91CAC28EFC9}" type="datetimeFigureOut">
              <a:rPr lang="fr-FR" smtClean="0"/>
              <a:t>29/07/15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4AE5-859B-1B40-BD28-75F91B5B7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5583-A61D-244F-BD37-C91CAC28EFC9}" type="datetimeFigureOut">
              <a:rPr lang="fr-FR" smtClean="0"/>
              <a:t>29/07/15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4AE5-859B-1B40-BD28-75F91B5B7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5583-A61D-244F-BD37-C91CAC28EFC9}" type="datetimeFigureOut">
              <a:rPr lang="fr-FR" smtClean="0"/>
              <a:t>29/07/15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4AE5-859B-1B40-BD28-75F91B5B7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6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15583-A61D-244F-BD37-C91CAC28EFC9}" type="datetimeFigureOut">
              <a:rPr lang="fr-FR" smtClean="0"/>
              <a:t>29/07/15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64AE5-859B-1B40-BD28-75F91B5B7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5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3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tif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3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8300" y="1545167"/>
            <a:ext cx="8229600" cy="4178300"/>
          </a:xfrm>
        </p:spPr>
        <p:txBody>
          <a:bodyPr>
            <a:normAutofit fontScale="90000"/>
          </a:bodyPr>
          <a:lstStyle/>
          <a:p>
            <a:r>
              <a:rPr lang="en-US" sz="3600" b="1" i="1" dirty="0" smtClean="0">
                <a:latin typeface="Times New Roman"/>
                <a:cs typeface="Times New Roman"/>
              </a:rPr>
              <a:t>Van Allen Probes SWG meeting 2015</a:t>
            </a:r>
            <a:br>
              <a:rPr lang="en-US" sz="3600" b="1" i="1" dirty="0" smtClean="0">
                <a:latin typeface="Times New Roman"/>
                <a:cs typeface="Times New Roman"/>
              </a:rPr>
            </a:br>
            <a:r>
              <a:rPr lang="en-US" sz="3600" b="1" i="1" dirty="0" smtClean="0">
                <a:latin typeface="Times New Roman"/>
                <a:cs typeface="Times New Roman"/>
              </a:rPr>
              <a:t/>
            </a:r>
            <a:br>
              <a:rPr lang="en-US" sz="3600" b="1" i="1" dirty="0" smtClean="0">
                <a:latin typeface="Times New Roman"/>
                <a:cs typeface="Times New Roman"/>
              </a:rPr>
            </a:br>
            <a:r>
              <a:rPr lang="en-US" sz="3600" b="1" i="1" dirty="0">
                <a:latin typeface="Times New Roman"/>
                <a:cs typeface="Times New Roman"/>
              </a:rPr>
              <a:t/>
            </a:r>
            <a:br>
              <a:rPr lang="en-US" sz="3600" b="1" i="1" dirty="0">
                <a:latin typeface="Times New Roman"/>
                <a:cs typeface="Times New Roman"/>
              </a:rPr>
            </a:br>
            <a:r>
              <a:rPr lang="en-US" sz="3200" i="1" dirty="0">
                <a:latin typeface="Times New Roman"/>
                <a:cs typeface="Times New Roman"/>
              </a:rPr>
              <a:t>Global Recovery of the Outer Radiation Belt after a </a:t>
            </a:r>
            <a:r>
              <a:rPr lang="en-US" sz="3200" i="1" dirty="0" err="1">
                <a:latin typeface="Times New Roman"/>
                <a:cs typeface="Times New Roman"/>
              </a:rPr>
              <a:t>Corotating</a:t>
            </a:r>
            <a:r>
              <a:rPr lang="en-US" sz="3200" i="1" dirty="0">
                <a:latin typeface="Times New Roman"/>
                <a:cs typeface="Times New Roman"/>
              </a:rPr>
              <a:t> Solar Wind Stream </a:t>
            </a:r>
            <a:r>
              <a:rPr lang="en-US" sz="3200" i="1" dirty="0" smtClean="0">
                <a:latin typeface="Times New Roman"/>
                <a:cs typeface="Times New Roman"/>
              </a:rPr>
              <a:t/>
            </a:r>
            <a:br>
              <a:rPr lang="en-US" sz="3200" i="1" dirty="0" smtClean="0">
                <a:latin typeface="Times New Roman"/>
                <a:cs typeface="Times New Roman"/>
              </a:rPr>
            </a:br>
            <a:r>
              <a:rPr lang="en-US" sz="3200" i="1" dirty="0" smtClean="0">
                <a:latin typeface="Times New Roman"/>
                <a:cs typeface="Times New Roman"/>
              </a:rPr>
              <a:t/>
            </a:r>
            <a:br>
              <a:rPr lang="en-US" sz="3200" i="1" dirty="0" smtClean="0">
                <a:latin typeface="Times New Roman"/>
                <a:cs typeface="Times New Roman"/>
              </a:rPr>
            </a:br>
            <a:r>
              <a:rPr lang="en-US" sz="3200" i="1" dirty="0" smtClean="0">
                <a:latin typeface="Times New Roman"/>
                <a:cs typeface="Times New Roman"/>
              </a:rPr>
              <a:t/>
            </a:r>
            <a:br>
              <a:rPr lang="en-US" sz="3200" i="1" dirty="0" smtClean="0">
                <a:latin typeface="Times New Roman"/>
                <a:cs typeface="Times New Roman"/>
              </a:rPr>
            </a:br>
            <a:r>
              <a:rPr lang="en-US" sz="2200" i="1" dirty="0" err="1" smtClean="0">
                <a:latin typeface="Times New Roman"/>
                <a:cs typeface="Times New Roman"/>
              </a:rPr>
              <a:t>Ligia</a:t>
            </a:r>
            <a:r>
              <a:rPr lang="en-US" sz="2200" i="1" dirty="0" smtClean="0">
                <a:latin typeface="Times New Roman"/>
                <a:cs typeface="Times New Roman"/>
              </a:rPr>
              <a:t> </a:t>
            </a:r>
            <a:r>
              <a:rPr lang="en-US" sz="2200" i="1" dirty="0" err="1" smtClean="0">
                <a:latin typeface="Times New Roman"/>
                <a:cs typeface="Times New Roman"/>
              </a:rPr>
              <a:t>Alves</a:t>
            </a:r>
            <a:r>
              <a:rPr lang="en-US" sz="2200" i="1" dirty="0" smtClean="0">
                <a:latin typeface="Times New Roman"/>
                <a:cs typeface="Times New Roman"/>
              </a:rPr>
              <a:t> da Silva</a:t>
            </a:r>
            <a:r>
              <a:rPr lang="en-US" sz="2200" i="1" baseline="30000" dirty="0" smtClean="0">
                <a:latin typeface="Times New Roman"/>
                <a:cs typeface="Times New Roman"/>
              </a:rPr>
              <a:t/>
            </a:r>
            <a:br>
              <a:rPr lang="en-US" sz="2200" i="1" baseline="30000" dirty="0" smtClean="0">
                <a:latin typeface="Times New Roman"/>
                <a:cs typeface="Times New Roman"/>
              </a:rPr>
            </a:br>
            <a:r>
              <a:rPr lang="en-US" sz="2200" i="1" baseline="30000" dirty="0">
                <a:latin typeface="Times New Roman"/>
                <a:cs typeface="Times New Roman"/>
              </a:rPr>
              <a:t/>
            </a:r>
            <a:br>
              <a:rPr lang="en-US" sz="2200" i="1" baseline="30000" dirty="0">
                <a:latin typeface="Times New Roman"/>
                <a:cs typeface="Times New Roman"/>
              </a:rPr>
            </a:br>
            <a:r>
              <a:rPr lang="en-US" sz="2000" dirty="0" smtClean="0">
                <a:latin typeface="Times New Roman"/>
                <a:cs typeface="Times New Roman"/>
              </a:rPr>
              <a:t>National Institute for Space Research - INPE, Brazil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200" dirty="0"/>
              <a:t/>
            </a:r>
            <a:br>
              <a:rPr lang="en-US" sz="3200" dirty="0"/>
            </a:br>
            <a:endParaRPr lang="en-US" sz="1800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8" t="24211" r="31973" b="25262"/>
          <a:stretch>
            <a:fillRect/>
          </a:stretch>
        </p:blipFill>
        <p:spPr bwMode="auto">
          <a:xfrm>
            <a:off x="7620000" y="6096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06" t="9519" r="51528" b="21154"/>
          <a:stretch/>
        </p:blipFill>
        <p:spPr>
          <a:xfrm>
            <a:off x="165100" y="203200"/>
            <a:ext cx="4267200" cy="83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6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24se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71"/>
          <a:stretch/>
        </p:blipFill>
        <p:spPr>
          <a:xfrm>
            <a:off x="0" y="3348567"/>
            <a:ext cx="4489450" cy="171026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656667" y="3009900"/>
            <a:ext cx="0" cy="38057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30099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25se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49"/>
          <a:stretch/>
        </p:blipFill>
        <p:spPr>
          <a:xfrm>
            <a:off x="4656667" y="3344334"/>
            <a:ext cx="4489450" cy="1714500"/>
          </a:xfrm>
          <a:prstGeom prst="rect">
            <a:avLst/>
          </a:prstGeom>
        </p:spPr>
      </p:pic>
      <p:pic>
        <p:nvPicPr>
          <p:cNvPr id="10" name="Picture 9" descr="fedu_a_2.10_MeV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47"/>
          <a:stretch/>
        </p:blipFill>
        <p:spPr>
          <a:xfrm>
            <a:off x="1052407" y="378090"/>
            <a:ext cx="7208520" cy="207909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4639734" y="812800"/>
            <a:ext cx="0" cy="1388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266266" y="812800"/>
            <a:ext cx="0" cy="1388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944533" y="812800"/>
            <a:ext cx="0" cy="1388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394201" y="2201336"/>
            <a:ext cx="423334" cy="11472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089524" y="2192870"/>
            <a:ext cx="617009" cy="11556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t="50129"/>
          <a:stretch/>
        </p:blipFill>
        <p:spPr>
          <a:xfrm>
            <a:off x="254000" y="5219700"/>
            <a:ext cx="3822700" cy="12255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t="50646"/>
          <a:stretch/>
        </p:blipFill>
        <p:spPr>
          <a:xfrm>
            <a:off x="5089524" y="5219700"/>
            <a:ext cx="3822700" cy="121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1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upermag20140915_log10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7" y="3589866"/>
            <a:ext cx="6942666" cy="2978575"/>
          </a:xfrm>
          <a:prstGeom prst="rect">
            <a:avLst/>
          </a:prstGeom>
        </p:spPr>
      </p:pic>
      <p:pic>
        <p:nvPicPr>
          <p:cNvPr id="5" name="Picture 4" descr="fedu_a_rept_realflux_1.8_L5zoomBZ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50"/>
          <a:stretch/>
        </p:blipFill>
        <p:spPr>
          <a:xfrm>
            <a:off x="1100667" y="274638"/>
            <a:ext cx="6942666" cy="319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95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Times New Roman"/>
                <a:cs typeface="Times New Roman"/>
              </a:rPr>
              <a:t>Conclusions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300" y="2006243"/>
            <a:ext cx="83185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The </a:t>
            </a:r>
            <a:r>
              <a:rPr lang="en-US" sz="2400" dirty="0">
                <a:latin typeface="Times New Roman"/>
                <a:cs typeface="Times New Roman"/>
              </a:rPr>
              <a:t>preliminary results suggest that several dynamic processes may affect the re-formation of high-energy electrons of the outer radiation belt and consequently may affect the configuration of the pitch angle distribution of high-energy particles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endParaRPr lang="en-US" sz="2400" dirty="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The </a:t>
            </a:r>
            <a:r>
              <a:rPr lang="en-US" sz="2400" dirty="0">
                <a:latin typeface="Times New Roman"/>
                <a:cs typeface="Times New Roman"/>
              </a:rPr>
              <a:t>population of high-energy electrons of the outer radiation belt seems to be affected differently by the interaction of distinct solar wind structures with the Earth’s magnetosphere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pPr algn="just"/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1035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latin typeface="Times New Roman"/>
                <a:cs typeface="Times New Roman"/>
              </a:rPr>
              <a:t>Goals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417638"/>
            <a:ext cx="82296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Understand </a:t>
            </a:r>
            <a:r>
              <a:rPr lang="en-US" sz="2400" dirty="0">
                <a:latin typeface="Times New Roman"/>
                <a:cs typeface="Times New Roman"/>
              </a:rPr>
              <a:t>the stability of the outer radiation </a:t>
            </a:r>
            <a:r>
              <a:rPr lang="en-US" sz="2400" dirty="0" smtClean="0">
                <a:latin typeface="Times New Roman"/>
                <a:cs typeface="Times New Roman"/>
              </a:rPr>
              <a:t>belt after a </a:t>
            </a:r>
            <a:r>
              <a:rPr lang="en-US" sz="2400" dirty="0" err="1">
                <a:latin typeface="Times New Roman"/>
                <a:cs typeface="Times New Roman"/>
              </a:rPr>
              <a:t>corotating</a:t>
            </a:r>
            <a:r>
              <a:rPr lang="en-US" sz="2400" dirty="0">
                <a:latin typeface="Times New Roman"/>
                <a:cs typeface="Times New Roman"/>
              </a:rPr>
              <a:t> solar wind stream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endParaRPr lang="en-US" sz="2400" dirty="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Observe </a:t>
            </a:r>
            <a:r>
              <a:rPr lang="en-US" sz="2400" dirty="0">
                <a:latin typeface="Times New Roman"/>
                <a:cs typeface="Times New Roman"/>
              </a:rPr>
              <a:t>the solar wind pattern during interaction of complex interplanetary </a:t>
            </a:r>
            <a:r>
              <a:rPr lang="en-US" sz="2400" dirty="0" smtClean="0">
                <a:latin typeface="Times New Roman"/>
                <a:cs typeface="Times New Roman"/>
              </a:rPr>
              <a:t>structures.</a:t>
            </a:r>
          </a:p>
          <a:p>
            <a:pPr marL="285750" indent="-285750" algn="just">
              <a:buFont typeface="Arial"/>
              <a:buChar char="•"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Observe </a:t>
            </a:r>
            <a:r>
              <a:rPr lang="en-US" sz="2400" dirty="0">
                <a:latin typeface="Times New Roman"/>
                <a:cs typeface="Times New Roman"/>
              </a:rPr>
              <a:t>the pitch angle evolution during the recovery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endParaRPr lang="en-US" sz="2400" dirty="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Identify </a:t>
            </a:r>
            <a:r>
              <a:rPr lang="en-US" sz="2400" dirty="0">
                <a:latin typeface="Times New Roman"/>
                <a:cs typeface="Times New Roman"/>
              </a:rPr>
              <a:t>the presence of the ULF waves and VLF waves during dropout and reformation.</a:t>
            </a:r>
          </a:p>
          <a:p>
            <a:pPr marL="285750" indent="-285750" algn="just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597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du_a_2.10_M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79494"/>
            <a:ext cx="7929372" cy="63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1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fedu_a_rept_realflux_1,8_L5zoomBZ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7" b="64323"/>
          <a:stretch/>
        </p:blipFill>
        <p:spPr>
          <a:xfrm>
            <a:off x="1151466" y="118533"/>
            <a:ext cx="6127242" cy="1586702"/>
          </a:xfrm>
          <a:prstGeom prst="rect">
            <a:avLst/>
          </a:prstGeom>
        </p:spPr>
      </p:pic>
      <p:pic>
        <p:nvPicPr>
          <p:cNvPr id="4" name="Picture 3" descr="fedu_a_rept_realflux_2.1_L5zoomBZ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" b="63150"/>
          <a:stretch/>
        </p:blipFill>
        <p:spPr>
          <a:xfrm>
            <a:off x="1151466" y="1705235"/>
            <a:ext cx="6127242" cy="1655189"/>
          </a:xfrm>
          <a:prstGeom prst="rect">
            <a:avLst/>
          </a:prstGeom>
        </p:spPr>
      </p:pic>
      <p:pic>
        <p:nvPicPr>
          <p:cNvPr id="5" name="Picture 4" descr="fedu_a_rept_realflux_2.6_L5zoomBZ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" b="62855"/>
          <a:stretch/>
        </p:blipFill>
        <p:spPr>
          <a:xfrm>
            <a:off x="1151466" y="3360424"/>
            <a:ext cx="6127242" cy="1698422"/>
          </a:xfrm>
          <a:prstGeom prst="rect">
            <a:avLst/>
          </a:prstGeom>
        </p:spPr>
      </p:pic>
      <p:pic>
        <p:nvPicPr>
          <p:cNvPr id="7" name="Picture 6" descr="fedu_a_rept_realflux_3.4_L5zoomBZ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" b="60507"/>
          <a:stretch/>
        </p:blipFill>
        <p:spPr>
          <a:xfrm>
            <a:off x="1151466" y="5058846"/>
            <a:ext cx="6127242" cy="179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06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poes18_130pr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3467628"/>
            <a:ext cx="6939280" cy="25447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3368178"/>
            <a:ext cx="34797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POES Precipitating Electron Integral Flux (E&gt;130keV)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964267" y="3537455"/>
            <a:ext cx="25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8</a:t>
            </a:r>
            <a:endParaRPr lang="en-US" sz="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64267" y="3972870"/>
            <a:ext cx="25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7</a:t>
            </a:r>
            <a:endParaRPr lang="en-US" sz="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64267" y="4367188"/>
            <a:ext cx="25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64267" y="4760283"/>
            <a:ext cx="25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64267" y="5196921"/>
            <a:ext cx="25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64267" y="5603322"/>
            <a:ext cx="25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3</a:t>
            </a:r>
            <a:endParaRPr lang="en-US" sz="800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6793933" y="4545500"/>
            <a:ext cx="161037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Log</a:t>
            </a:r>
            <a:r>
              <a:rPr lang="en-US" sz="1000" baseline="-25000" dirty="0" smtClean="0"/>
              <a:t>10 </a:t>
            </a:r>
            <a:r>
              <a:rPr lang="en-US" sz="1000" dirty="0" smtClean="0"/>
              <a:t>(Flux)(cm</a:t>
            </a:r>
            <a:r>
              <a:rPr lang="en-US" sz="1000" baseline="30000" dirty="0" smtClean="0"/>
              <a:t>2</a:t>
            </a:r>
            <a:r>
              <a:rPr lang="en-US" sz="1000" dirty="0" smtClean="0"/>
              <a:t> x </a:t>
            </a:r>
            <a:r>
              <a:rPr lang="en-US" sz="1000" dirty="0" err="1" smtClean="0"/>
              <a:t>sr</a:t>
            </a:r>
            <a:r>
              <a:rPr lang="en-US" sz="1000" dirty="0" smtClean="0"/>
              <a:t> x sec)</a:t>
            </a:r>
            <a:r>
              <a:rPr lang="en-US" sz="1000" baseline="30000" dirty="0" smtClean="0"/>
              <a:t>-1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5511800" y="25315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1739555" y="4580071"/>
            <a:ext cx="254001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000" b="1" dirty="0"/>
              <a:t>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56619" y="3801992"/>
            <a:ext cx="25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56619" y="4169836"/>
            <a:ext cx="25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4</a:t>
            </a:r>
            <a:endParaRPr lang="en-US" sz="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356619" y="4540608"/>
            <a:ext cx="25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3</a:t>
            </a:r>
            <a:endParaRPr lang="en-US" sz="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345119" y="4882265"/>
            <a:ext cx="25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2</a:t>
            </a:r>
            <a:endParaRPr lang="en-US" sz="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345119" y="5258353"/>
            <a:ext cx="25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1</a:t>
            </a:r>
            <a:endParaRPr lang="en-US" sz="800" b="1" dirty="0"/>
          </a:p>
        </p:txBody>
      </p:sp>
      <p:pic>
        <p:nvPicPr>
          <p:cNvPr id="24" name="Picture 23" descr="fedu_a_rept_realflux_1.8_L5zoomBZ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40"/>
          <a:stretch/>
        </p:blipFill>
        <p:spPr>
          <a:xfrm>
            <a:off x="1155699" y="256401"/>
            <a:ext cx="7454900" cy="311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72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fedu_a_rept_realfluxPA_2.10teste_L5zoomBZ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" r="2684"/>
          <a:stretch/>
        </p:blipFill>
        <p:spPr>
          <a:xfrm>
            <a:off x="4546431" y="1083734"/>
            <a:ext cx="4597569" cy="5045964"/>
          </a:xfrm>
          <a:prstGeom prst="rect">
            <a:avLst/>
          </a:prstGeom>
        </p:spPr>
      </p:pic>
      <p:pic>
        <p:nvPicPr>
          <p:cNvPr id="4" name="Picture 3" descr="fedu_a_rept_realfluxPA_2.10teste_L5zoomBZ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r="2849"/>
          <a:stretch/>
        </p:blipFill>
        <p:spPr>
          <a:xfrm>
            <a:off x="0" y="1083734"/>
            <a:ext cx="4656666" cy="504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8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57" y="-47096"/>
            <a:ext cx="2661243" cy="9144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Butterfly Distribution</a:t>
            </a:r>
            <a:endParaRPr lang="en-US" sz="1400" dirty="0"/>
          </a:p>
        </p:txBody>
      </p:sp>
      <p:pic>
        <p:nvPicPr>
          <p:cNvPr id="4" name="Picture 3" descr="fedu_a_teste1_2_7.358685e+0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 r="4886"/>
          <a:stretch/>
        </p:blipFill>
        <p:spPr>
          <a:xfrm>
            <a:off x="0" y="645765"/>
            <a:ext cx="2641576" cy="2883408"/>
          </a:xfrm>
          <a:prstGeom prst="rect">
            <a:avLst/>
          </a:prstGeom>
        </p:spPr>
      </p:pic>
      <p:pic>
        <p:nvPicPr>
          <p:cNvPr id="5" name="Picture 4" descr="fedu_a_rept_realfluxPA_2.10teste_L5zoomBZ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" r="2938" b="15717"/>
          <a:stretch/>
        </p:blipFill>
        <p:spPr>
          <a:xfrm>
            <a:off x="2703740" y="1689142"/>
            <a:ext cx="3631573" cy="334155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738878" y="3027363"/>
            <a:ext cx="203200" cy="1963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54930" y="3021542"/>
            <a:ext cx="203200" cy="266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fedu_a_teste1_2_7.358725e+0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" r="4663"/>
          <a:stretch/>
        </p:blipFill>
        <p:spPr>
          <a:xfrm>
            <a:off x="62192" y="3747072"/>
            <a:ext cx="2641548" cy="288340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4253314" y="3385566"/>
            <a:ext cx="203200" cy="2642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857500" y="3385566"/>
            <a:ext cx="203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453967" y="271100"/>
            <a:ext cx="203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48178" y="230800"/>
            <a:ext cx="203200" cy="266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6419257" y="0"/>
            <a:ext cx="2546943" cy="867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 smtClean="0"/>
              <a:t>Pancake Distribution</a:t>
            </a:r>
            <a:endParaRPr lang="en-US" sz="1400" dirty="0"/>
          </a:p>
        </p:txBody>
      </p:sp>
      <p:pic>
        <p:nvPicPr>
          <p:cNvPr id="19" name="Picture 18" descr="fedu_a_teste1_2_7.358660e+05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0592" y="645765"/>
            <a:ext cx="2883408" cy="2883408"/>
          </a:xfrm>
          <a:prstGeom prst="rect">
            <a:avLst/>
          </a:prstGeom>
        </p:spPr>
      </p:pic>
      <p:pic>
        <p:nvPicPr>
          <p:cNvPr id="20" name="Picture 19" descr="fedu_a_teste1_2_7.358700e+05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/>
          <a:stretch/>
        </p:blipFill>
        <p:spPr>
          <a:xfrm>
            <a:off x="6366422" y="3614166"/>
            <a:ext cx="2749820" cy="288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7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656667" y="3009900"/>
            <a:ext cx="0" cy="38057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30099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edu_a_2.10_MeV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47"/>
          <a:stretch/>
        </p:blipFill>
        <p:spPr>
          <a:xfrm>
            <a:off x="1052407" y="378090"/>
            <a:ext cx="7208520" cy="207909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645834" y="812802"/>
            <a:ext cx="0" cy="1388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259666" y="812802"/>
            <a:ext cx="0" cy="1388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950633" y="812802"/>
            <a:ext cx="0" cy="1388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434167" y="2087036"/>
            <a:ext cx="423334" cy="11472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095625" y="2171707"/>
            <a:ext cx="2771775" cy="1062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50387"/>
          <a:stretch/>
        </p:blipFill>
        <p:spPr>
          <a:xfrm>
            <a:off x="249766" y="5372100"/>
            <a:ext cx="3822700" cy="121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50646"/>
          <a:stretch/>
        </p:blipFill>
        <p:spPr>
          <a:xfrm>
            <a:off x="4864100" y="5378450"/>
            <a:ext cx="3822700" cy="1212850"/>
          </a:xfrm>
          <a:prstGeom prst="rect">
            <a:avLst/>
          </a:prstGeom>
        </p:spPr>
      </p:pic>
      <p:pic>
        <p:nvPicPr>
          <p:cNvPr id="7" name="Picture 6" descr="18set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49766" y="3441701"/>
            <a:ext cx="4130294" cy="1583182"/>
          </a:xfrm>
          <a:prstGeom prst="rect">
            <a:avLst/>
          </a:prstGeom>
        </p:spPr>
      </p:pic>
      <p:pic>
        <p:nvPicPr>
          <p:cNvPr id="9" name="Picture 8" descr="19set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55"/>
          <a:stretch/>
        </p:blipFill>
        <p:spPr>
          <a:xfrm>
            <a:off x="4771518" y="3402585"/>
            <a:ext cx="4220083" cy="162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4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22se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39"/>
          <a:stretch/>
        </p:blipFill>
        <p:spPr>
          <a:xfrm>
            <a:off x="33867" y="3285066"/>
            <a:ext cx="4489450" cy="1735666"/>
          </a:xfrm>
          <a:prstGeom prst="rect">
            <a:avLst/>
          </a:prstGeom>
        </p:spPr>
      </p:pic>
      <p:pic>
        <p:nvPicPr>
          <p:cNvPr id="4" name="Picture 3" descr="23se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61"/>
          <a:stretch/>
        </p:blipFill>
        <p:spPr>
          <a:xfrm>
            <a:off x="4654550" y="3289298"/>
            <a:ext cx="4489450" cy="173143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656667" y="2815167"/>
            <a:ext cx="0" cy="4042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2815167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fedu_a_2.10_MeV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47"/>
          <a:stretch/>
        </p:blipFill>
        <p:spPr>
          <a:xfrm>
            <a:off x="1052407" y="378090"/>
            <a:ext cx="7208520" cy="2079096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3962400" y="812800"/>
            <a:ext cx="0" cy="1388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250267" y="812800"/>
            <a:ext cx="0" cy="1388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523317" y="812800"/>
            <a:ext cx="0" cy="1388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674533" y="2201335"/>
            <a:ext cx="423334" cy="8170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4412192" y="2201334"/>
            <a:ext cx="488950" cy="8170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t="51111"/>
          <a:stretch/>
        </p:blipFill>
        <p:spPr>
          <a:xfrm>
            <a:off x="275167" y="5185832"/>
            <a:ext cx="3822700" cy="12014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t="50387"/>
          <a:stretch/>
        </p:blipFill>
        <p:spPr>
          <a:xfrm>
            <a:off x="5003800" y="5168055"/>
            <a:ext cx="38227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9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10327</TotalTime>
  <Words>169</Words>
  <Application>Microsoft Macintosh PowerPoint</Application>
  <PresentationFormat>On-screen Show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Thème Office</vt:lpstr>
      <vt:lpstr>Van Allen Probes SWG meeting 2015   Global Recovery of the Outer Radiation Belt after a Corotating Solar Wind Stream    Ligia Alves da Silva  National Institute for Space Research - INPE, Brazil  </vt:lpstr>
      <vt:lpstr>Goals</vt:lpstr>
      <vt:lpstr>PowerPoint Presentation</vt:lpstr>
      <vt:lpstr>PowerPoint Presentation</vt:lpstr>
      <vt:lpstr>PowerPoint Presentation</vt:lpstr>
      <vt:lpstr>PowerPoint Presentation</vt:lpstr>
      <vt:lpstr>Butterfly Distribution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Manager/>
  <Company>CNRS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Relativistic electron pitch angle distributions seen by Van Allen Probes</dc:title>
  <dc:subject/>
  <dc:creator>Luis Antunes Vieira</dc:creator>
  <cp:keywords/>
  <dc:description/>
  <cp:lastModifiedBy>LIGIA ALVES DA SILVA</cp:lastModifiedBy>
  <cp:revision>169</cp:revision>
  <cp:lastPrinted>2015-07-10T13:56:44Z</cp:lastPrinted>
  <dcterms:created xsi:type="dcterms:W3CDTF">2013-12-01T23:19:18Z</dcterms:created>
  <dcterms:modified xsi:type="dcterms:W3CDTF">2015-07-29T11:20:42Z</dcterms:modified>
  <cp:category/>
</cp:coreProperties>
</file>