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3"/>
  </p:notesMasterIdLst>
  <p:handoutMasterIdLst>
    <p:handoutMasterId r:id="rId14"/>
  </p:handoutMasterIdLst>
  <p:sldIdLst>
    <p:sldId id="264" r:id="rId2"/>
    <p:sldId id="265" r:id="rId3"/>
    <p:sldId id="266" r:id="rId4"/>
    <p:sldId id="267" r:id="rId5"/>
    <p:sldId id="268" r:id="rId6"/>
    <p:sldId id="269" r:id="rId7"/>
    <p:sldId id="270" r:id="rId8"/>
    <p:sldId id="271" r:id="rId9"/>
    <p:sldId id="272" r:id="rId10"/>
    <p:sldId id="273"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1" d="100"/>
          <a:sy n="161" d="100"/>
        </p:scale>
        <p:origin x="-15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33F223-D191-F94F-BBB0-22FB7B3F34AC}" type="datetimeFigureOut">
              <a:rPr lang="en-US" smtClean="0"/>
              <a:t>7/28/15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B38405-35EA-3240-9804-A36B07B9648E}" type="slidenum">
              <a:rPr lang="en-US" smtClean="0"/>
              <a:t>‹#›</a:t>
            </a:fld>
            <a:endParaRPr lang="en-US"/>
          </a:p>
        </p:txBody>
      </p:sp>
    </p:spTree>
    <p:extLst>
      <p:ext uri="{BB962C8B-B14F-4D97-AF65-F5344CB8AC3E}">
        <p14:creationId xmlns:p14="http://schemas.microsoft.com/office/powerpoint/2010/main" val="2174977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209AC-49C6-4847-A707-294C6F8D661B}" type="datetimeFigureOut">
              <a:rPr lang="en-US" smtClean="0"/>
              <a:t>7/28/15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ED97A-2C4A-7C42-9C36-8C6046B49F42}" type="slidenum">
              <a:rPr lang="en-US" smtClean="0"/>
              <a:t>‹#›</a:t>
            </a:fld>
            <a:endParaRPr lang="en-US"/>
          </a:p>
        </p:txBody>
      </p:sp>
    </p:spTree>
    <p:extLst>
      <p:ext uri="{BB962C8B-B14F-4D97-AF65-F5344CB8AC3E}">
        <p14:creationId xmlns:p14="http://schemas.microsoft.com/office/powerpoint/2010/main" val="24640518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descr="PPT Template Bar Vertical Flat index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 cy="6858000"/>
          </a:xfrm>
          <a:prstGeom prst="rect">
            <a:avLst/>
          </a:prstGeom>
        </p:spPr>
      </p:pic>
      <p:sp>
        <p:nvSpPr>
          <p:cNvPr id="2" name="Title 1"/>
          <p:cNvSpPr>
            <a:spLocks noGrp="1"/>
          </p:cNvSpPr>
          <p:nvPr>
            <p:ph type="ctrTitle" hasCustomPrompt="1"/>
          </p:nvPr>
        </p:nvSpPr>
        <p:spPr>
          <a:xfrm>
            <a:off x="1371509" y="1240507"/>
            <a:ext cx="7772491" cy="1142693"/>
          </a:xfrm>
        </p:spPr>
        <p:txBody>
          <a:bodyPr anchor="ctr" anchorCtr="0">
            <a:normAutofit/>
          </a:bodyPr>
          <a:lstStyle>
            <a:lvl1pPr algn="ctr">
              <a:spcBef>
                <a:spcPts val="300"/>
              </a:spcBef>
              <a:spcAft>
                <a:spcPts val="300"/>
              </a:spcAft>
              <a:defRPr sz="3200" i="1">
                <a:solidFill>
                  <a:srgbClr val="0A237A"/>
                </a:solidFill>
                <a:effectLst>
                  <a:outerShdw blurRad="38100" dist="38100" dir="2700000" algn="tl">
                    <a:srgbClr val="000000">
                      <a:alpha val="43137"/>
                    </a:srgbClr>
                  </a:outerShdw>
                </a:effectLst>
              </a:defRPr>
            </a:lvl1pPr>
          </a:lstStyle>
          <a:p>
            <a:r>
              <a:rPr lang="en-US" dirty="0" smtClean="0"/>
              <a:t>Title</a:t>
            </a:r>
            <a:endParaRPr lang="en-US" dirty="0"/>
          </a:p>
        </p:txBody>
      </p:sp>
      <p:sp>
        <p:nvSpPr>
          <p:cNvPr id="3" name="Subtitle 2"/>
          <p:cNvSpPr>
            <a:spLocks noGrp="1"/>
          </p:cNvSpPr>
          <p:nvPr>
            <p:ph type="subTitle" idx="1" hasCustomPrompt="1"/>
          </p:nvPr>
        </p:nvSpPr>
        <p:spPr>
          <a:xfrm>
            <a:off x="1371509" y="2888133"/>
            <a:ext cx="7772492" cy="1186074"/>
          </a:xfrm>
          <a:prstGeom prst="rect">
            <a:avLst/>
          </a:prstGeom>
        </p:spPr>
        <p:txBody>
          <a:bodyPr>
            <a:normAutofit/>
          </a:bodyPr>
          <a:lstStyle>
            <a:lvl1pPr marL="0" indent="0" algn="ctr">
              <a:buNone/>
              <a:defRPr sz="2400" i="1">
                <a:solidFill>
                  <a:srgbClr val="0A237A"/>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
        <p:nvSpPr>
          <p:cNvPr id="9" name="Text Placeholder 8"/>
          <p:cNvSpPr>
            <a:spLocks noGrp="1"/>
          </p:cNvSpPr>
          <p:nvPr>
            <p:ph type="body" sz="quarter" idx="10" hasCustomPrompt="1"/>
          </p:nvPr>
        </p:nvSpPr>
        <p:spPr>
          <a:xfrm>
            <a:off x="1591734" y="4585830"/>
            <a:ext cx="4495195" cy="2063524"/>
          </a:xfrm>
          <a:prstGeom prst="rect">
            <a:avLst/>
          </a:prstGeom>
        </p:spPr>
        <p:txBody>
          <a:bodyPr anchor="b" anchorCtr="0">
            <a:normAutofit/>
          </a:bodyPr>
          <a:lstStyle>
            <a:lvl1pPr marL="0" indent="0" algn="l">
              <a:buNone/>
              <a:defRPr sz="1800" i="1" baseline="0">
                <a:solidFill>
                  <a:srgbClr val="0A237A"/>
                </a:solidFill>
                <a:effectLst>
                  <a:outerShdw blurRad="38100" dist="38100" dir="2700000" algn="tl">
                    <a:srgbClr val="000000">
                      <a:alpha val="43137"/>
                    </a:srgbClr>
                  </a:outerShdw>
                </a:effectLst>
              </a:defRPr>
            </a:lvl1pPr>
          </a:lstStyle>
          <a:p>
            <a:pPr lvl="0"/>
            <a:r>
              <a:rPr lang="en-US" dirty="0" smtClean="0"/>
              <a:t>Name</a:t>
            </a:r>
            <a:br>
              <a:rPr lang="en-US" dirty="0" smtClean="0"/>
            </a:br>
            <a:r>
              <a:rPr lang="en-US" dirty="0" smtClean="0"/>
              <a:t>Title</a:t>
            </a:r>
            <a:br>
              <a:rPr lang="en-US" dirty="0" smtClean="0"/>
            </a:br>
            <a:r>
              <a:rPr lang="en-US" dirty="0" smtClean="0"/>
              <a:t>Contact info</a:t>
            </a:r>
            <a:endParaRPr lang="en-US" dirty="0"/>
          </a:p>
        </p:txBody>
      </p:sp>
      <p:pic>
        <p:nvPicPr>
          <p:cNvPr id="10" name="Picture 9" descr="apl_small_vertical_blue.png"/>
          <p:cNvPicPr>
            <a:picLocks noChangeAspect="1"/>
          </p:cNvPicPr>
          <p:nvPr/>
        </p:nvPicPr>
        <p:blipFill rotWithShape="1">
          <a:blip r:embed="rId3">
            <a:extLst>
              <a:ext uri="{28A0092B-C50C-407E-A947-70E740481C1C}">
                <a14:useLocalDpi xmlns:a14="http://schemas.microsoft.com/office/drawing/2010/main" val="0"/>
              </a:ext>
            </a:extLst>
          </a:blip>
          <a:srcRect r="2103" b="8895"/>
          <a:stretch/>
        </p:blipFill>
        <p:spPr>
          <a:xfrm>
            <a:off x="6383867" y="5177780"/>
            <a:ext cx="2760133" cy="1680220"/>
          </a:xfrm>
          <a:prstGeom prst="rect">
            <a:avLst/>
          </a:prstGeom>
        </p:spPr>
      </p:pic>
    </p:spTree>
    <p:extLst>
      <p:ext uri="{BB962C8B-B14F-4D97-AF65-F5344CB8AC3E}">
        <p14:creationId xmlns:p14="http://schemas.microsoft.com/office/powerpoint/2010/main" val="204107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2"/>
          <p:cNvSpPr>
            <a:spLocks noGrp="1"/>
          </p:cNvSpPr>
          <p:nvPr>
            <p:ph idx="1"/>
          </p:nvPr>
        </p:nvSpPr>
        <p:spPr>
          <a:xfrm>
            <a:off x="457200" y="1126398"/>
            <a:ext cx="8228542"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626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 Line Title Templat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16152"/>
          </a:xfrm>
          <a:prstGeom prst="rect">
            <a:avLst/>
          </a:prstGeom>
        </p:spPr>
      </p:pic>
      <p:sp>
        <p:nvSpPr>
          <p:cNvPr id="2" name="Title 1"/>
          <p:cNvSpPr>
            <a:spLocks noGrp="1"/>
          </p:cNvSpPr>
          <p:nvPr>
            <p:ph type="title" hasCustomPrompt="1"/>
          </p:nvPr>
        </p:nvSpPr>
        <p:spPr>
          <a:xfrm>
            <a:off x="241200" y="-16934"/>
            <a:ext cx="8229600" cy="1224425"/>
          </a:xfrm>
        </p:spPr>
        <p:txBody>
          <a:bodyPr anchor="b" anchorCtr="0">
            <a:normAutofit/>
          </a:bodyPr>
          <a:lstStyle>
            <a:lvl1pPr>
              <a:defRPr sz="2800" baseline="0"/>
            </a:lvl1pPr>
          </a:lstStyle>
          <a:p>
            <a:r>
              <a:rPr lang="en-US" dirty="0" smtClean="0"/>
              <a:t>Click to edit Master title style:</a:t>
            </a:r>
            <a:br>
              <a:rPr lang="en-US" dirty="0" smtClean="0"/>
            </a:br>
            <a:r>
              <a:rPr lang="en-US" dirty="0" smtClean="0"/>
              <a:t>Two or Three Lines</a:t>
            </a:r>
            <a:br>
              <a:rPr lang="en-US" dirty="0" smtClean="0"/>
            </a:br>
            <a:r>
              <a:rPr lang="en-US" dirty="0" smtClean="0"/>
              <a:t>of Title Text</a:t>
            </a:r>
            <a:endParaRPr lang="en-US" dirty="0"/>
          </a:p>
        </p:txBody>
      </p:sp>
      <p:sp>
        <p:nvSpPr>
          <p:cNvPr id="3" name="Content Placeholder 2"/>
          <p:cNvSpPr>
            <a:spLocks noGrp="1"/>
          </p:cNvSpPr>
          <p:nvPr>
            <p:ph idx="1"/>
          </p:nvPr>
        </p:nvSpPr>
        <p:spPr>
          <a:xfrm>
            <a:off x="457200" y="1374513"/>
            <a:ext cx="8229600" cy="499242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26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smtClean="0"/>
              <a:t>Click to edit Master title style</a:t>
            </a:r>
            <a:endParaRPr lang="en-US" dirty="0"/>
          </a:p>
        </p:txBody>
      </p:sp>
      <p:sp>
        <p:nvSpPr>
          <p:cNvPr id="3" name="Content Placeholder 2"/>
          <p:cNvSpPr>
            <a:spLocks noGrp="1"/>
          </p:cNvSpPr>
          <p:nvPr>
            <p:ph sz="half" idx="1"/>
          </p:nvPr>
        </p:nvSpPr>
        <p:spPr>
          <a:xfrm>
            <a:off x="281800" y="1126063"/>
            <a:ext cx="4222800" cy="525780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2063" y="1126063"/>
            <a:ext cx="4224528" cy="5257800"/>
          </a:xfrm>
          <a:prstGeom prst="rect">
            <a:avLst/>
          </a:prstGeo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599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8718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ack Cover">
    <p:spTree>
      <p:nvGrpSpPr>
        <p:cNvPr id="1" name=""/>
        <p:cNvGrpSpPr/>
        <p:nvPr/>
      </p:nvGrpSpPr>
      <p:grpSpPr>
        <a:xfrm>
          <a:off x="0" y="0"/>
          <a:ext cx="0" cy="0"/>
          <a:chOff x="0" y="0"/>
          <a:chExt cx="0" cy="0"/>
        </a:xfrm>
      </p:grpSpPr>
      <p:pic>
        <p:nvPicPr>
          <p:cNvPr id="2" name="Picture 1" descr="apl_small_vertical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533" y="1536046"/>
            <a:ext cx="5096934" cy="3334084"/>
          </a:xfrm>
          <a:prstGeom prst="rect">
            <a:avLst/>
          </a:prstGeom>
        </p:spPr>
      </p:pic>
    </p:spTree>
    <p:extLst>
      <p:ext uri="{BB962C8B-B14F-4D97-AF65-F5344CB8AC3E}">
        <p14:creationId xmlns:p14="http://schemas.microsoft.com/office/powerpoint/2010/main" val="3839444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Title Placeholder 1"/>
          <p:cNvSpPr>
            <a:spLocks noGrp="1"/>
          </p:cNvSpPr>
          <p:nvPr>
            <p:ph type="title"/>
          </p:nvPr>
        </p:nvSpPr>
        <p:spPr>
          <a:xfrm>
            <a:off x="241200" y="71739"/>
            <a:ext cx="8766000" cy="80344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6" name="Text Box 24"/>
          <p:cNvSpPr txBox="1">
            <a:spLocks noChangeArrowheads="1"/>
          </p:cNvSpPr>
          <p:nvPr/>
        </p:nvSpPr>
        <p:spPr bwMode="auto">
          <a:xfrm>
            <a:off x="79060" y="6636866"/>
            <a:ext cx="312906" cy="215444"/>
          </a:xfrm>
          <a:prstGeom prst="rect">
            <a:avLst/>
          </a:prstGeom>
          <a:noFill/>
          <a:ln w="9525">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3D10290D-4606-4C02-B498-50EFD41AC8B6}" type="slidenum">
              <a:rPr kumimoji="0" lang="en-US" sz="800" b="0" i="0" u="none" strike="noStrike" kern="0" cap="none" spc="0" normalizeH="0" baseline="0" noProof="0">
                <a:ln>
                  <a:noFill/>
                </a:ln>
                <a:solidFill>
                  <a:schemeClr val="tx1">
                    <a:alpha val="60000"/>
                  </a:schemeClr>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tx1">
                  <a:alpha val="60000"/>
                </a:schemeClr>
              </a:solidFill>
              <a:effectLst/>
              <a:uLnTx/>
              <a:uFillTx/>
            </a:endParaRPr>
          </a:p>
        </p:txBody>
      </p:sp>
      <p:sp>
        <p:nvSpPr>
          <p:cNvPr id="17" name="Text Placeholder 2"/>
          <p:cNvSpPr>
            <a:spLocks noGrp="1"/>
          </p:cNvSpPr>
          <p:nvPr>
            <p:ph type="body" idx="1"/>
          </p:nvPr>
        </p:nvSpPr>
        <p:spPr>
          <a:xfrm>
            <a:off x="457200" y="1126399"/>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5099" y="6635750"/>
            <a:ext cx="8026401" cy="0"/>
          </a:xfrm>
          <a:prstGeom prst="line">
            <a:avLst/>
          </a:prstGeom>
          <a:ln>
            <a:solidFill>
              <a:schemeClr val="tx2"/>
            </a:solidFill>
            <a:tailEnd type="none" w="med" len="lg"/>
          </a:ln>
        </p:spPr>
        <p:style>
          <a:lnRef idx="1">
            <a:schemeClr val="dk1"/>
          </a:lnRef>
          <a:fillRef idx="0">
            <a:schemeClr val="dk1"/>
          </a:fillRef>
          <a:effectRef idx="0">
            <a:schemeClr val="dk1"/>
          </a:effectRef>
          <a:fontRef idx="minor">
            <a:schemeClr val="tx1"/>
          </a:fontRef>
        </p:style>
      </p:cxnSp>
      <p:pic>
        <p:nvPicPr>
          <p:cNvPr id="13" name="Picture 12" descr="apl_small_shield_blu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658" y="6447367"/>
            <a:ext cx="361925" cy="370474"/>
          </a:xfrm>
          <a:prstGeom prst="rect">
            <a:avLst/>
          </a:prstGeom>
        </p:spPr>
      </p:pic>
      <p:sp>
        <p:nvSpPr>
          <p:cNvPr id="14" name="TextBox 13"/>
          <p:cNvSpPr txBox="1"/>
          <p:nvPr/>
        </p:nvSpPr>
        <p:spPr>
          <a:xfrm>
            <a:off x="8128000" y="6488857"/>
            <a:ext cx="492126" cy="280243"/>
          </a:xfrm>
          <a:prstGeom prst="rect">
            <a:avLst/>
          </a:prstGeom>
          <a:noFill/>
        </p:spPr>
        <p:txBody>
          <a:bodyPr wrap="square" rIns="0" rtlCol="0">
            <a:spAutoFit/>
          </a:bodyPr>
          <a:lstStyle/>
          <a:p>
            <a:pPr algn="r"/>
            <a:r>
              <a:rPr lang="en-US" sz="1200" b="1" i="0" dirty="0" smtClean="0">
                <a:solidFill>
                  <a:srgbClr val="002463"/>
                </a:solidFill>
                <a:latin typeface="Arial Narrow Bold"/>
                <a:cs typeface="Arial Narrow Bold"/>
              </a:rPr>
              <a:t>Space</a:t>
            </a:r>
            <a:endParaRPr lang="en-US" sz="1200" b="1" i="0" dirty="0">
              <a:solidFill>
                <a:srgbClr val="002463"/>
              </a:solidFill>
              <a:latin typeface="Arial Narrow Bold"/>
              <a:cs typeface="Arial Narrow Bold"/>
            </a:endParaRPr>
          </a:p>
        </p:txBody>
      </p:sp>
    </p:spTree>
    <p:extLst>
      <p:ext uri="{BB962C8B-B14F-4D97-AF65-F5344CB8AC3E}">
        <p14:creationId xmlns:p14="http://schemas.microsoft.com/office/powerpoint/2010/main" val="7695979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iming>
    <p:tnLst>
      <p:par>
        <p:cTn xmlns:p14="http://schemas.microsoft.com/office/powerpoint/2010/main" id="1" dur="indefinite" restart="never" nodeType="tmRoot"/>
      </p:par>
    </p:tnLst>
  </p:timing>
  <p:hf hdr="0" dt="0"/>
  <p:txStyles>
    <p:titleStyle>
      <a:lvl1pPr algn="l" defTabSz="457200" rtl="0" eaLnBrk="1" latinLnBrk="0" hangingPunct="1">
        <a:lnSpc>
          <a:spcPct val="90000"/>
        </a:lnSpc>
        <a:spcBef>
          <a:spcPct val="0"/>
        </a:spcBef>
        <a:buNone/>
        <a:defRPr sz="2800" b="1" i="1" u="none"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230188" indent="-230188" algn="l" defTabSz="457200" rtl="0" eaLnBrk="1" latinLnBrk="0" hangingPunct="1">
        <a:lnSpc>
          <a:spcPct val="100000"/>
        </a:lnSpc>
        <a:spcBef>
          <a:spcPts val="300"/>
        </a:spcBef>
        <a:spcAft>
          <a:spcPts val="300"/>
        </a:spcAft>
        <a:buClrTx/>
        <a:buFont typeface="Wingdings" charset="2"/>
        <a:buChar char="§"/>
        <a:defRPr sz="2000" b="1" kern="1200">
          <a:solidFill>
            <a:srgbClr val="0A237A"/>
          </a:solidFill>
          <a:latin typeface="+mn-lt"/>
          <a:ea typeface="+mn-ea"/>
          <a:cs typeface="+mn-cs"/>
        </a:defRPr>
      </a:lvl1pPr>
      <a:lvl2pPr marL="627063" indent="-228600" algn="l" defTabSz="457200" rtl="0" eaLnBrk="1" latinLnBrk="0" hangingPunct="1">
        <a:lnSpc>
          <a:spcPct val="100000"/>
        </a:lnSpc>
        <a:spcBef>
          <a:spcPts val="300"/>
        </a:spcBef>
        <a:spcAft>
          <a:spcPts val="300"/>
        </a:spcAft>
        <a:buClrTx/>
        <a:buSzPct val="75000"/>
        <a:buFont typeface="Wingdings" charset="2"/>
        <a:buChar char="Ø"/>
        <a:defRPr sz="1800" b="1" kern="1200">
          <a:solidFill>
            <a:schemeClr val="tx1"/>
          </a:solidFill>
          <a:latin typeface="+mn-lt"/>
          <a:ea typeface="+mn-ea"/>
          <a:cs typeface="+mn-cs"/>
        </a:defRPr>
      </a:lvl2pPr>
      <a:lvl3pPr marL="1033463" indent="-228600" algn="l" defTabSz="457200" rtl="0" eaLnBrk="1" latinLnBrk="0" hangingPunct="1">
        <a:lnSpc>
          <a:spcPct val="100000"/>
        </a:lnSpc>
        <a:spcBef>
          <a:spcPts val="300"/>
        </a:spcBef>
        <a:spcAft>
          <a:spcPts val="300"/>
        </a:spcAft>
        <a:buClrTx/>
        <a:buFont typeface="Lucida Grande"/>
        <a:buChar char="–"/>
        <a:defRPr sz="1600" b="1" kern="1200">
          <a:solidFill>
            <a:schemeClr val="tx1"/>
          </a:solidFill>
          <a:latin typeface="+mn-lt"/>
          <a:ea typeface="+mn-ea"/>
          <a:cs typeface="+mn-cs"/>
        </a:defRPr>
      </a:lvl3pPr>
      <a:lvl4pPr marL="1430338" indent="-228600" algn="l" defTabSz="457200" rtl="0" eaLnBrk="1" latinLnBrk="0" hangingPunct="1">
        <a:lnSpc>
          <a:spcPct val="100000"/>
        </a:lnSpc>
        <a:spcBef>
          <a:spcPts val="300"/>
        </a:spcBef>
        <a:spcAft>
          <a:spcPts val="300"/>
        </a:spcAft>
        <a:buClrTx/>
        <a:buFont typeface="Arial"/>
        <a:buChar char="•"/>
        <a:defRPr sz="1600" b="1" kern="1200">
          <a:solidFill>
            <a:schemeClr val="tx1"/>
          </a:solidFill>
          <a:latin typeface="+mn-lt"/>
          <a:ea typeface="+mn-ea"/>
          <a:cs typeface="+mn-cs"/>
        </a:defRPr>
      </a:lvl4pPr>
      <a:lvl5pPr marL="1828800" indent="-228600" algn="l" defTabSz="457200" rtl="0" eaLnBrk="1" latinLnBrk="0" hangingPunct="1">
        <a:lnSpc>
          <a:spcPct val="100000"/>
        </a:lnSpc>
        <a:spcBef>
          <a:spcPts val="300"/>
        </a:spcBef>
        <a:spcAft>
          <a:spcPts val="300"/>
        </a:spcAft>
        <a:buClrTx/>
        <a:buSzPct val="75000"/>
        <a:buFont typeface="Wingdings" charset="2"/>
        <a:buChar char="v"/>
        <a:defRPr sz="16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bsp-ect.lanl.gov/" TargetMode="External"/><Relationship Id="rId4" Type="http://schemas.openxmlformats.org/officeDocument/2006/relationships/hyperlink" Target="http://www.space.umn.edu/missions/rbspefw-home-university-of-minnesota/" TargetMode="External"/><Relationship Id="rId5" Type="http://schemas.openxmlformats.org/officeDocument/2006/relationships/hyperlink" Target="https://emfisis.physics.uiowa.edu/" TargetMode="External"/><Relationship Id="rId6" Type="http://schemas.openxmlformats.org/officeDocument/2006/relationships/hyperlink" Target="http://rbspice.ftecs.com/" TargetMode="External"/><Relationship Id="rId1" Type="http://schemas.openxmlformats.org/officeDocument/2006/relationships/slideLayout" Target="../slideLayouts/slideLayout2.xml"/><Relationship Id="rId2" Type="http://schemas.openxmlformats.org/officeDocument/2006/relationships/hyperlink" Target="http://cdaweb.gsfc.nas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Van Allen Probes Science Gateway</a:t>
            </a:r>
            <a:endParaRPr lang="en-US" dirty="0"/>
          </a:p>
        </p:txBody>
      </p:sp>
      <p:sp>
        <p:nvSpPr>
          <p:cNvPr id="3" name="Subtitle 2"/>
          <p:cNvSpPr>
            <a:spLocks noGrp="1"/>
          </p:cNvSpPr>
          <p:nvPr>
            <p:ph type="subTitle" idx="1"/>
          </p:nvPr>
        </p:nvSpPr>
        <p:spPr/>
        <p:txBody>
          <a:bodyPr/>
          <a:lstStyle/>
          <a:p>
            <a:r>
              <a:rPr lang="en-US" dirty="0" smtClean="0"/>
              <a:t>July 29, 2015</a:t>
            </a:r>
            <a:endParaRPr lang="en-US" dirty="0"/>
          </a:p>
        </p:txBody>
      </p:sp>
      <p:sp>
        <p:nvSpPr>
          <p:cNvPr id="4" name="Text Placeholder 3"/>
          <p:cNvSpPr>
            <a:spLocks noGrp="1"/>
          </p:cNvSpPr>
          <p:nvPr>
            <p:ph type="body" sz="quarter" idx="10"/>
          </p:nvPr>
        </p:nvSpPr>
        <p:spPr/>
        <p:txBody>
          <a:bodyPr/>
          <a:lstStyle/>
          <a:p>
            <a:r>
              <a:rPr lang="en-US" dirty="0" err="1" smtClean="0"/>
              <a:t>R.J.Barnes</a:t>
            </a:r>
            <a:r>
              <a:rPr lang="en-US" dirty="0" smtClean="0"/>
              <a:t>, G. Romeo</a:t>
            </a:r>
          </a:p>
        </p:txBody>
      </p:sp>
    </p:spTree>
    <p:extLst>
      <p:ext uri="{BB962C8B-B14F-4D97-AF65-F5344CB8AC3E}">
        <p14:creationId xmlns:p14="http://schemas.microsoft.com/office/powerpoint/2010/main" val="99018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 – Way forward</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better support for other tools</a:t>
            </a:r>
          </a:p>
          <a:p>
            <a:pPr lvl="1"/>
            <a:r>
              <a:rPr lang="en-US" dirty="0" smtClean="0"/>
              <a:t>Pages for MIDL, </a:t>
            </a:r>
            <a:r>
              <a:rPr lang="en-US" dirty="0" err="1" smtClean="0"/>
              <a:t>AutoPlot</a:t>
            </a:r>
            <a:r>
              <a:rPr lang="en-US" dirty="0" smtClean="0"/>
              <a:t>, SPEDAS</a:t>
            </a:r>
          </a:p>
          <a:p>
            <a:r>
              <a:rPr lang="en-US" dirty="0" smtClean="0"/>
              <a:t>Provide better access to the data files</a:t>
            </a:r>
          </a:p>
          <a:p>
            <a:pPr lvl="1"/>
            <a:r>
              <a:rPr lang="en-US" dirty="0" smtClean="0"/>
              <a:t>Provide links to the CDF files that are currently being used in a plot</a:t>
            </a:r>
          </a:p>
          <a:p>
            <a:pPr lvl="1"/>
            <a:r>
              <a:rPr lang="en-US" dirty="0" smtClean="0"/>
              <a:t>Provide links to </a:t>
            </a:r>
            <a:r>
              <a:rPr lang="en-US" dirty="0" err="1" smtClean="0"/>
              <a:t>AutoPlot</a:t>
            </a:r>
            <a:r>
              <a:rPr lang="en-US" dirty="0" smtClean="0"/>
              <a:t> and MIDL so that they will load the current data plotted when loaded</a:t>
            </a:r>
          </a:p>
          <a:p>
            <a:r>
              <a:rPr lang="en-US" dirty="0" smtClean="0"/>
              <a:t>Provide a data catalog</a:t>
            </a:r>
          </a:p>
          <a:p>
            <a:pPr lvl="1"/>
            <a:r>
              <a:rPr lang="en-US" dirty="0" smtClean="0"/>
              <a:t>Provides links to data products for a given date, with filters for data products</a:t>
            </a:r>
          </a:p>
          <a:p>
            <a:r>
              <a:rPr lang="en-US" dirty="0" smtClean="0"/>
              <a:t>Work with instrument teams on adding more products to the gateway</a:t>
            </a:r>
          </a:p>
          <a:p>
            <a:pPr lvl="1"/>
            <a:r>
              <a:rPr lang="en-US" dirty="0" smtClean="0"/>
              <a:t>L3+ data products (pitch angle distributions)</a:t>
            </a:r>
          </a:p>
          <a:p>
            <a:pPr lvl="1"/>
            <a:r>
              <a:rPr lang="en-US" dirty="0" smtClean="0"/>
              <a:t>We just require instrument teams to assess the plots</a:t>
            </a:r>
          </a:p>
          <a:p>
            <a:r>
              <a:rPr lang="en-US" dirty="0" smtClean="0"/>
              <a:t>Provide better feedback to the instrument teams</a:t>
            </a:r>
          </a:p>
          <a:p>
            <a:r>
              <a:rPr lang="en-US" dirty="0" smtClean="0"/>
              <a:t>Provide better documentation</a:t>
            </a:r>
          </a:p>
          <a:p>
            <a:pPr lvl="1"/>
            <a:endParaRPr lang="en-US" dirty="0"/>
          </a:p>
        </p:txBody>
      </p:sp>
    </p:spTree>
    <p:extLst>
      <p:ext uri="{BB962C8B-B14F-4D97-AF65-F5344CB8AC3E}">
        <p14:creationId xmlns:p14="http://schemas.microsoft.com/office/powerpoint/2010/main" val="16489926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007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 Allen Probes – Senior Review</a:t>
            </a:r>
            <a:endParaRPr lang="en-US" dirty="0"/>
          </a:p>
        </p:txBody>
      </p:sp>
      <p:sp>
        <p:nvSpPr>
          <p:cNvPr id="6" name="TextBox 5"/>
          <p:cNvSpPr txBox="1"/>
          <p:nvPr/>
        </p:nvSpPr>
        <p:spPr>
          <a:xfrm>
            <a:off x="225086" y="1195123"/>
            <a:ext cx="8766000" cy="3416320"/>
          </a:xfrm>
          <a:prstGeom prst="rect">
            <a:avLst/>
          </a:prstGeom>
          <a:noFill/>
        </p:spPr>
        <p:txBody>
          <a:bodyPr wrap="square" rtlCol="0">
            <a:spAutoFit/>
          </a:bodyPr>
          <a:lstStyle/>
          <a:p>
            <a:r>
              <a:rPr lang="en-US" dirty="0"/>
              <a:t>However</a:t>
            </a:r>
            <a:r>
              <a:rPr lang="en-US" dirty="0" smtClean="0"/>
              <a:t>, the </a:t>
            </a:r>
            <a:r>
              <a:rPr lang="en-US" dirty="0"/>
              <a:t>panel noted that many of the individual instrument teams are using their own different preferred data analysis platforms and that the analysis of data from multi instruments would be aided by a more coordinated approach. Ideally, this would enable </a:t>
            </a:r>
            <a:r>
              <a:rPr lang="en-US" dirty="0">
                <a:solidFill>
                  <a:srgbClr val="FF0000"/>
                </a:solidFill>
              </a:rPr>
              <a:t>single point data access in formats easily integrated and analyzed with a common analysis package</a:t>
            </a:r>
            <a:r>
              <a:rPr lang="en-US" dirty="0"/>
              <a:t>. The panel notes that the Van Allen team is aware of this need and is taking steps to rectify it. Nonetheless the panel believes that the Van Allen Probes team needs to undertake additional efforts in the extended mission phase to make all instrument data easily accessible from a single location. This should be in a form that can be easily ingested into a common data analysis platform for all of the instruments in the payload. More information and the availability of more extensive documentation about the content of data files and processing options at the mission web site would also be valuable.</a:t>
            </a:r>
            <a:endParaRPr lang="en-US" dirty="0" smtClean="0"/>
          </a:p>
        </p:txBody>
      </p:sp>
    </p:spTree>
    <p:extLst>
      <p:ext uri="{BB962C8B-B14F-4D97-AF65-F5344CB8AC3E}">
        <p14:creationId xmlns:p14="http://schemas.microsoft.com/office/powerpoint/2010/main" val="88245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Van Allen Probes Software</a:t>
            </a:r>
            <a:endParaRPr lang="en-US" dirty="0"/>
          </a:p>
        </p:txBody>
      </p:sp>
      <p:sp>
        <p:nvSpPr>
          <p:cNvPr id="3" name="Content Placeholder 2"/>
          <p:cNvSpPr>
            <a:spLocks noGrp="1"/>
          </p:cNvSpPr>
          <p:nvPr>
            <p:ph idx="1"/>
          </p:nvPr>
        </p:nvSpPr>
        <p:spPr/>
        <p:txBody>
          <a:bodyPr/>
          <a:lstStyle/>
          <a:p>
            <a:r>
              <a:rPr lang="en-US" dirty="0" smtClean="0"/>
              <a:t>ECT</a:t>
            </a:r>
          </a:p>
          <a:p>
            <a:pPr lvl="1"/>
            <a:r>
              <a:rPr lang="en-US" dirty="0" err="1" smtClean="0"/>
              <a:t>Autoplot</a:t>
            </a:r>
            <a:r>
              <a:rPr lang="en-US" dirty="0" smtClean="0"/>
              <a:t>, PNG Walk</a:t>
            </a:r>
          </a:p>
          <a:p>
            <a:r>
              <a:rPr lang="en-US" dirty="0" smtClean="0"/>
              <a:t>EFW</a:t>
            </a:r>
          </a:p>
          <a:p>
            <a:pPr lvl="1"/>
            <a:r>
              <a:rPr lang="en-US" dirty="0" smtClean="0"/>
              <a:t>SPEDAS (TEDAS)</a:t>
            </a:r>
          </a:p>
          <a:p>
            <a:r>
              <a:rPr lang="en-US" dirty="0" smtClean="0"/>
              <a:t>EMFISIS</a:t>
            </a:r>
          </a:p>
          <a:p>
            <a:pPr lvl="1"/>
            <a:r>
              <a:rPr lang="en-US" dirty="0" err="1" smtClean="0"/>
              <a:t>Autoplot</a:t>
            </a:r>
            <a:r>
              <a:rPr lang="en-US" dirty="0" smtClean="0"/>
              <a:t>, PNG Walk</a:t>
            </a:r>
          </a:p>
          <a:p>
            <a:r>
              <a:rPr lang="en-US" dirty="0" smtClean="0"/>
              <a:t>RBSPICE</a:t>
            </a:r>
          </a:p>
          <a:p>
            <a:pPr lvl="1"/>
            <a:r>
              <a:rPr lang="en-US" dirty="0" smtClean="0"/>
              <a:t>MIDL, Survey plot viewer</a:t>
            </a:r>
          </a:p>
          <a:p>
            <a:r>
              <a:rPr lang="en-US" dirty="0" smtClean="0"/>
              <a:t>Gateway</a:t>
            </a:r>
          </a:p>
          <a:p>
            <a:pPr lvl="1"/>
            <a:r>
              <a:rPr lang="en-US" dirty="0" err="1" smtClean="0"/>
              <a:t>rPlot</a:t>
            </a:r>
            <a:endParaRPr lang="en-US" dirty="0" smtClean="0"/>
          </a:p>
          <a:p>
            <a:r>
              <a:rPr lang="en-US" dirty="0" smtClean="0"/>
              <a:t>SPDF</a:t>
            </a:r>
          </a:p>
          <a:p>
            <a:pPr lvl="1"/>
            <a:r>
              <a:rPr lang="en-US" dirty="0" smtClean="0"/>
              <a:t>CDAWEB</a:t>
            </a:r>
          </a:p>
          <a:p>
            <a:pPr marL="1588" indent="0">
              <a:buNone/>
            </a:pPr>
            <a:r>
              <a:rPr lang="en-US" dirty="0"/>
              <a:t>	</a:t>
            </a:r>
          </a:p>
        </p:txBody>
      </p:sp>
    </p:spTree>
    <p:extLst>
      <p:ext uri="{BB962C8B-B14F-4D97-AF65-F5344CB8AC3E}">
        <p14:creationId xmlns:p14="http://schemas.microsoft.com/office/powerpoint/2010/main" val="424744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 Allen Probes Software</a:t>
            </a:r>
            <a:endParaRPr lang="en-US" dirty="0"/>
          </a:p>
        </p:txBody>
      </p:sp>
      <p:sp>
        <p:nvSpPr>
          <p:cNvPr id="3" name="Content Placeholder 2"/>
          <p:cNvSpPr>
            <a:spLocks noGrp="1"/>
          </p:cNvSpPr>
          <p:nvPr>
            <p:ph idx="1"/>
          </p:nvPr>
        </p:nvSpPr>
        <p:spPr/>
        <p:txBody>
          <a:bodyPr/>
          <a:lstStyle/>
          <a:p>
            <a:r>
              <a:rPr lang="en-US" dirty="0" smtClean="0"/>
              <a:t>Tools can be placed into a hierarchy of complexity</a:t>
            </a:r>
          </a:p>
          <a:p>
            <a:pPr lvl="1"/>
            <a:r>
              <a:rPr lang="en-US" dirty="0" smtClean="0"/>
              <a:t>Level 1 tools provide basic data views, are simple to use but have limited use beyond surveying the data</a:t>
            </a:r>
          </a:p>
          <a:p>
            <a:pPr lvl="2"/>
            <a:r>
              <a:rPr lang="en-US" dirty="0" smtClean="0"/>
              <a:t>PNG Walk, Survey plot viewer</a:t>
            </a:r>
          </a:p>
          <a:p>
            <a:pPr lvl="1"/>
            <a:r>
              <a:rPr lang="en-US" dirty="0" smtClean="0"/>
              <a:t>Level 2 tools provide more sophisticated ways of plotting the data but still do not provide a programming interface for working with the data</a:t>
            </a:r>
          </a:p>
          <a:p>
            <a:pPr lvl="2"/>
            <a:r>
              <a:rPr lang="en-US" dirty="0" err="1" smtClean="0"/>
              <a:t>Autoplot</a:t>
            </a:r>
            <a:r>
              <a:rPr lang="en-US" dirty="0" smtClean="0"/>
              <a:t>, MIDL, </a:t>
            </a:r>
            <a:r>
              <a:rPr lang="en-US" dirty="0" err="1" smtClean="0"/>
              <a:t>rPlot</a:t>
            </a:r>
            <a:endParaRPr lang="en-US" dirty="0" smtClean="0"/>
          </a:p>
          <a:p>
            <a:pPr lvl="1"/>
            <a:r>
              <a:rPr lang="en-US" dirty="0" smtClean="0"/>
              <a:t>Level 3 tools provide an full access to the raw data but require expert knowledge to use effectively</a:t>
            </a:r>
          </a:p>
          <a:p>
            <a:pPr lvl="2"/>
            <a:r>
              <a:rPr lang="en-US" dirty="0" smtClean="0"/>
              <a:t>SPEDAS, CDAWEB Data Queries</a:t>
            </a:r>
          </a:p>
          <a:p>
            <a:pPr marL="804863" lvl="2" indent="0">
              <a:buNone/>
            </a:pPr>
            <a:endParaRPr lang="en-US" dirty="0"/>
          </a:p>
          <a:p>
            <a:pPr marL="1588" indent="0">
              <a:buNone/>
            </a:pPr>
            <a:r>
              <a:rPr lang="en-US" dirty="0" smtClean="0"/>
              <a:t>We do not have the resources to come up with a new data analysis package, so we must provide support for these existing tools.</a:t>
            </a:r>
          </a:p>
          <a:p>
            <a:pPr marL="804863" lvl="2" indent="0">
              <a:buNone/>
            </a:pPr>
            <a:endParaRPr lang="en-US" dirty="0"/>
          </a:p>
          <a:p>
            <a:pPr marL="804863" lvl="2" indent="0">
              <a:buNone/>
            </a:pPr>
            <a:endParaRPr lang="en-US" dirty="0" smtClean="0"/>
          </a:p>
          <a:p>
            <a:pPr marL="804863" lvl="2" indent="0">
              <a:buNone/>
            </a:pPr>
            <a:endParaRPr lang="en-US" dirty="0" smtClean="0"/>
          </a:p>
          <a:p>
            <a:pPr lvl="1"/>
            <a:endParaRPr lang="en-US" dirty="0"/>
          </a:p>
        </p:txBody>
      </p:sp>
    </p:spTree>
    <p:extLst>
      <p:ext uri="{BB962C8B-B14F-4D97-AF65-F5344CB8AC3E}">
        <p14:creationId xmlns:p14="http://schemas.microsoft.com/office/powerpoint/2010/main" val="321360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 Allen Probes Software – Data Access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Van Allen Probes Data can be accessed through CDAWEB</a:t>
            </a:r>
          </a:p>
          <a:p>
            <a:pPr lvl="1"/>
            <a:r>
              <a:rPr lang="en-US" dirty="0" smtClean="0">
                <a:hlinkClick r:id="rId2"/>
              </a:rPr>
              <a:t>http://cdaweb.gsfc.nasa.gov</a:t>
            </a:r>
            <a:endParaRPr lang="en-US" dirty="0" smtClean="0"/>
          </a:p>
          <a:p>
            <a:r>
              <a:rPr lang="en-US" dirty="0" smtClean="0"/>
              <a:t>Or through the individual SOC web sites:</a:t>
            </a:r>
          </a:p>
          <a:p>
            <a:pPr lvl="1"/>
            <a:r>
              <a:rPr lang="en-US" dirty="0" smtClean="0">
                <a:hlinkClick r:id="rId3"/>
              </a:rPr>
              <a:t>http</a:t>
            </a:r>
            <a:r>
              <a:rPr lang="en-US" dirty="0">
                <a:hlinkClick r:id="rId3"/>
              </a:rPr>
              <a:t>://www.rbsp-ect.lanl.gov</a:t>
            </a:r>
            <a:r>
              <a:rPr lang="en-US" dirty="0" smtClean="0">
                <a:hlinkClick r:id="rId3"/>
              </a:rPr>
              <a:t>/</a:t>
            </a:r>
            <a:r>
              <a:rPr lang="en-US" dirty="0" smtClean="0"/>
              <a:t>	</a:t>
            </a:r>
          </a:p>
          <a:p>
            <a:pPr lvl="1"/>
            <a:r>
              <a:rPr lang="en-US" dirty="0">
                <a:hlinkClick r:id="rId4"/>
              </a:rPr>
              <a:t>http://www.space.umn.edu/missions/rbspefw-home-university-of-minnesota</a:t>
            </a:r>
            <a:r>
              <a:rPr lang="en-US" dirty="0" smtClean="0">
                <a:hlinkClick r:id="rId4"/>
              </a:rPr>
              <a:t>/</a:t>
            </a:r>
            <a:r>
              <a:rPr lang="en-US" dirty="0" smtClean="0"/>
              <a:t>					</a:t>
            </a:r>
          </a:p>
          <a:p>
            <a:pPr lvl="1"/>
            <a:r>
              <a:rPr lang="en-US" dirty="0">
                <a:hlinkClick r:id="rId5"/>
              </a:rPr>
              <a:t>https://emfisis.physics.uiowa.edu</a:t>
            </a:r>
            <a:r>
              <a:rPr lang="en-US" dirty="0" smtClean="0">
                <a:hlinkClick r:id="rId5"/>
              </a:rPr>
              <a:t>/</a:t>
            </a:r>
            <a:endParaRPr lang="en-US" dirty="0" smtClean="0"/>
          </a:p>
          <a:p>
            <a:pPr lvl="1"/>
            <a:r>
              <a:rPr lang="en-US" dirty="0">
                <a:hlinkClick r:id="rId6"/>
              </a:rPr>
              <a:t>http://rbspice.ftecs.com</a:t>
            </a:r>
            <a:r>
              <a:rPr lang="en-US" dirty="0" smtClean="0">
                <a:hlinkClick r:id="rId6"/>
              </a:rPr>
              <a:t>/</a:t>
            </a:r>
            <a:endParaRPr lang="en-US" dirty="0" smtClean="0"/>
          </a:p>
          <a:p>
            <a:pPr marL="398463" lvl="1" indent="0">
              <a:buNone/>
            </a:pPr>
            <a:endParaRPr lang="en-US" dirty="0"/>
          </a:p>
          <a:p>
            <a:pPr marL="344488" indent="-342900"/>
            <a:r>
              <a:rPr lang="en-US" dirty="0" smtClean="0"/>
              <a:t>There is no “1-click” way of getting to the data:</a:t>
            </a:r>
          </a:p>
          <a:p>
            <a:pPr marL="741363" lvl="1" indent="-342900"/>
            <a:r>
              <a:rPr lang="en-US" dirty="0" smtClean="0"/>
              <a:t>You have to go through the CDAWEB interface</a:t>
            </a:r>
          </a:p>
          <a:p>
            <a:pPr marL="741363" lvl="1" indent="-342900"/>
            <a:r>
              <a:rPr lang="en-US" dirty="0" smtClean="0"/>
              <a:t>Alternatively navigate 4 different web sites</a:t>
            </a:r>
            <a:endParaRPr lang="en-US" dirty="0"/>
          </a:p>
        </p:txBody>
      </p:sp>
    </p:spTree>
    <p:extLst>
      <p:ext uri="{BB962C8B-B14F-4D97-AF65-F5344CB8AC3E}">
        <p14:creationId xmlns:p14="http://schemas.microsoft.com/office/powerpoint/2010/main" val="145095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 Consolidation through the Gateway</a:t>
            </a:r>
            <a:endParaRPr lang="en-US" dirty="0"/>
          </a:p>
        </p:txBody>
      </p:sp>
      <p:pic>
        <p:nvPicPr>
          <p:cNvPr id="3" name="Picture 2" descr="gateway-home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1" y="1643063"/>
            <a:ext cx="6432262" cy="4960937"/>
          </a:xfrm>
          <a:prstGeom prst="rect">
            <a:avLst/>
          </a:prstGeom>
        </p:spPr>
      </p:pic>
      <p:sp>
        <p:nvSpPr>
          <p:cNvPr id="4" name="TextBox 3"/>
          <p:cNvSpPr txBox="1"/>
          <p:nvPr/>
        </p:nvSpPr>
        <p:spPr>
          <a:xfrm>
            <a:off x="2643188" y="1053584"/>
            <a:ext cx="3754904" cy="461665"/>
          </a:xfrm>
          <a:prstGeom prst="rect">
            <a:avLst/>
          </a:prstGeom>
          <a:noFill/>
        </p:spPr>
        <p:txBody>
          <a:bodyPr wrap="none" rtlCol="0">
            <a:spAutoFit/>
          </a:bodyPr>
          <a:lstStyle/>
          <a:p>
            <a:r>
              <a:rPr lang="en-US" sz="2400" dirty="0" smtClean="0"/>
              <a:t>http://</a:t>
            </a:r>
            <a:r>
              <a:rPr lang="en-US" sz="2400" dirty="0" err="1" smtClean="0"/>
              <a:t>rbspgway.jhuapl.edu</a:t>
            </a:r>
            <a:endParaRPr lang="en-US" sz="2400" dirty="0"/>
          </a:p>
        </p:txBody>
      </p:sp>
    </p:spTree>
    <p:extLst>
      <p:ext uri="{BB962C8B-B14F-4D97-AF65-F5344CB8AC3E}">
        <p14:creationId xmlns:p14="http://schemas.microsoft.com/office/powerpoint/2010/main" val="42894833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ummaryPlot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6935273" cy="6858000"/>
          </a:xfrm>
          <a:prstGeom prst="rect">
            <a:avLst/>
          </a:prstGeom>
        </p:spPr>
      </p:pic>
      <p:pic>
        <p:nvPicPr>
          <p:cNvPr id="5" name="Picture 4" descr="ShowEdit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0"/>
            <a:ext cx="7007087" cy="6858000"/>
          </a:xfrm>
          <a:prstGeom prst="rect">
            <a:avLst/>
          </a:prstGeom>
        </p:spPr>
      </p:pic>
      <p:pic>
        <p:nvPicPr>
          <p:cNvPr id="6" name="Picture 5" descr="QR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147" y="0"/>
            <a:ext cx="6954140" cy="6858000"/>
          </a:xfrm>
          <a:prstGeom prst="rect">
            <a:avLst/>
          </a:prstGeom>
        </p:spPr>
      </p:pic>
    </p:spTree>
    <p:extLst>
      <p:ext uri="{BB962C8B-B14F-4D97-AF65-F5344CB8AC3E}">
        <p14:creationId xmlns:p14="http://schemas.microsoft.com/office/powerpoint/2010/main" val="1701888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L-shellCtx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65604" cy="6858000"/>
          </a:xfrm>
          <a:prstGeom prst="rect">
            <a:avLst/>
          </a:prstGeom>
        </p:spPr>
      </p:pic>
      <p:pic>
        <p:nvPicPr>
          <p:cNvPr id="5" name="Picture 4" descr="L-shellAB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0"/>
            <a:ext cx="8136355" cy="6858000"/>
          </a:xfrm>
          <a:prstGeom prst="rect">
            <a:avLst/>
          </a:prstGeom>
        </p:spPr>
      </p:pic>
    </p:spTree>
    <p:extLst>
      <p:ext uri="{BB962C8B-B14F-4D97-AF65-F5344CB8AC3E}">
        <p14:creationId xmlns:p14="http://schemas.microsoft.com/office/powerpoint/2010/main" val="1345001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 Tools</a:t>
            </a:r>
            <a:endParaRPr lang="en-US" dirty="0"/>
          </a:p>
        </p:txBody>
      </p:sp>
      <p:sp>
        <p:nvSpPr>
          <p:cNvPr id="3" name="Content Placeholder 2"/>
          <p:cNvSpPr>
            <a:spLocks noGrp="1"/>
          </p:cNvSpPr>
          <p:nvPr>
            <p:ph idx="1"/>
          </p:nvPr>
        </p:nvSpPr>
        <p:spPr/>
        <p:txBody>
          <a:bodyPr/>
          <a:lstStyle/>
          <a:p>
            <a:r>
              <a:rPr lang="en-US" dirty="0" smtClean="0"/>
              <a:t>Allow data from multiple instruments to be co-plotted</a:t>
            </a:r>
          </a:p>
          <a:p>
            <a:r>
              <a:rPr lang="en-US" dirty="0" smtClean="0"/>
              <a:t>Does not require a local copy of the data files</a:t>
            </a:r>
          </a:p>
          <a:p>
            <a:r>
              <a:rPr lang="en-US" dirty="0" smtClean="0"/>
              <a:t>Web based – will even work on an </a:t>
            </a:r>
            <a:r>
              <a:rPr lang="en-US" dirty="0" err="1" smtClean="0"/>
              <a:t>iPad</a:t>
            </a:r>
            <a:endParaRPr lang="en-US" dirty="0" smtClean="0"/>
          </a:p>
          <a:p>
            <a:r>
              <a:rPr lang="en-US" dirty="0" smtClean="0"/>
              <a:t>Provides “goldilocks” level of sophistication</a:t>
            </a:r>
          </a:p>
          <a:p>
            <a:r>
              <a:rPr lang="en-US" dirty="0" smtClean="0"/>
              <a:t>Already built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862419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PL_SPACE_Template_Feb2014">
  <a:themeElements>
    <a:clrScheme name="APL Branding">
      <a:dk1>
        <a:sysClr val="windowText" lastClr="000000"/>
      </a:dk1>
      <a:lt1>
        <a:sysClr val="window" lastClr="FFFFFF"/>
      </a:lt1>
      <a:dk2>
        <a:srgbClr val="002463"/>
      </a:dk2>
      <a:lt2>
        <a:srgbClr val="EEECE1"/>
      </a:lt2>
      <a:accent1>
        <a:srgbClr val="2C6AC1"/>
      </a:accent1>
      <a:accent2>
        <a:srgbClr val="A0B9EF"/>
      </a:accent2>
      <a:accent3>
        <a:srgbClr val="8C8C8C"/>
      </a:accent3>
      <a:accent4>
        <a:srgbClr val="973505"/>
      </a:accent4>
      <a:accent5>
        <a:srgbClr val="D74C05"/>
      </a:accent5>
      <a:accent6>
        <a:srgbClr val="FD8D16"/>
      </a:accent6>
      <a:hlink>
        <a:srgbClr val="1F63BB"/>
      </a:hlink>
      <a:folHlink>
        <a:srgbClr val="6A34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ln w="12700" cmpd="sng"/>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a:tailEnd type="none" w="med" len="lg"/>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APL_SPACE_Template_Feb2014.thmx</Template>
  <TotalTime>1910</TotalTime>
  <Words>540</Words>
  <Application>Microsoft Macintosh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APL_SPACE_Template_Feb2014</vt:lpstr>
      <vt:lpstr>Van Allen Probes Science Gateway</vt:lpstr>
      <vt:lpstr>Van Allen Probes – Senior Review</vt:lpstr>
      <vt:lpstr>Current State of Van Allen Probes Software</vt:lpstr>
      <vt:lpstr>Van Allen Probes Software</vt:lpstr>
      <vt:lpstr>Van Allen Probes Software – Data Access</vt:lpstr>
      <vt:lpstr>The Plan – Consolidation through the Gateway</vt:lpstr>
      <vt:lpstr>PowerPoint Presentation</vt:lpstr>
      <vt:lpstr>PowerPoint Presentation</vt:lpstr>
      <vt:lpstr>Gateway Tools</vt:lpstr>
      <vt:lpstr>Gateway – Way forward</vt:lpstr>
      <vt:lpstr>Discussion?</vt:lpstr>
    </vt:vector>
  </TitlesOfParts>
  <Company>JHU/APL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JHU/APL</dc:creator>
  <cp:lastModifiedBy>Robin J. Barnes</cp:lastModifiedBy>
  <cp:revision>52</cp:revision>
  <dcterms:created xsi:type="dcterms:W3CDTF">2014-10-29T15:18:00Z</dcterms:created>
  <dcterms:modified xsi:type="dcterms:W3CDTF">2015-07-28T20:00:50Z</dcterms:modified>
</cp:coreProperties>
</file>