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1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63" r:id="rId19"/>
    <p:sldId id="264" r:id="rId20"/>
    <p:sldId id="258" r:id="rId21"/>
    <p:sldId id="282" r:id="rId22"/>
    <p:sldId id="278" r:id="rId23"/>
    <p:sldId id="265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78" d="100"/>
          <a:sy n="178" d="100"/>
        </p:scale>
        <p:origin x="-656" y="-112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97FE-D8A9-844D-A63C-0E67BE13B7F9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56E7-0A56-BA4C-A870-C3D1F6F2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6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9D93-D631-D946-A305-19274C0BA1FD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63693-E743-214D-A268-15CA53C7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8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635" y="17336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F087-6EFE-5344-BE75-0749EE3405B4}" type="datetime1">
              <a:rPr lang="en-US" smtClean="0"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A619-BD4E-3342-A481-A3C43C513575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3601-6E9F-C04B-B302-3BD4EF489D1B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7F64-B09F-4842-9428-8FEA752D2F07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8C14-5D6D-E64B-8299-F07249C69982}" type="datetime1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BB27-0FA8-3A4E-B283-5503E1F34978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330D-CAB0-254F-9727-0E3D567718FA}" type="datetime1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smtClean="0"/>
              <a:t>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548B-8FFB-3F42-A376-37F49AD84E87}" type="datetime1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F95-49CB-9044-AC40-78CB35A0CFAE}" type="datetime1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35C0-D427-D842-85FD-544FA43F74C1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9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E05A-F8B4-8A47-AA1D-E9BA7CDFD1B7}" type="datetime1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6ADDFDD6-7B76-5846-8E01-CA09620CB480}" type="datetime1">
              <a:rPr lang="en-US" smtClean="0"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926D0DDA-0210-F041-A4A6-36718A8D3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9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Open Sans Semibold"/>
          <a:ea typeface="+mj-ea"/>
          <a:cs typeface="Open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Advanced Spectral Techniques to EMFISIS Burst Mode Waveform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432" y="1733676"/>
            <a:ext cx="7379767" cy="192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Chris Crabtree  Erik </a:t>
            </a:r>
            <a:r>
              <a:rPr lang="en-US" dirty="0" err="1" smtClean="0"/>
              <a:t>Tejero</a:t>
            </a:r>
            <a:r>
              <a:rPr lang="en-US" dirty="0" smtClean="0"/>
              <a:t>  CL </a:t>
            </a:r>
            <a:r>
              <a:rPr lang="en-US" dirty="0" err="1" smtClean="0"/>
              <a:t>Enloe</a:t>
            </a:r>
            <a:r>
              <a:rPr lang="en-US" dirty="0" smtClean="0"/>
              <a:t>   Guru </a:t>
            </a:r>
            <a:r>
              <a:rPr lang="en-US" dirty="0" err="1"/>
              <a:t>Ganguli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Naval </a:t>
            </a:r>
            <a:r>
              <a:rPr lang="en-US" dirty="0"/>
              <a:t>Research Laboratory</a:t>
            </a:r>
          </a:p>
          <a:p>
            <a:endParaRPr lang="en-US" dirty="0" smtClean="0"/>
          </a:p>
          <a:p>
            <a:r>
              <a:rPr lang="en-US" dirty="0" smtClean="0"/>
              <a:t>George </a:t>
            </a:r>
            <a:r>
              <a:rPr lang="en-US" dirty="0" err="1" smtClean="0"/>
              <a:t>Hospodarsky</a:t>
            </a:r>
            <a:r>
              <a:rPr lang="en-US" dirty="0" smtClean="0"/>
              <a:t>  Craig </a:t>
            </a:r>
            <a:r>
              <a:rPr lang="en-US" dirty="0" err="1" smtClean="0"/>
              <a:t>Kletzing</a:t>
            </a:r>
            <a:endParaRPr lang="en-US" dirty="0" smtClean="0"/>
          </a:p>
          <a:p>
            <a:r>
              <a:rPr lang="en-US" dirty="0" smtClean="0"/>
              <a:t>University of Iowa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1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863"/>
            <a:ext cx="8229600" cy="1143000"/>
          </a:xfrm>
        </p:spPr>
        <p:txBody>
          <a:bodyPr/>
          <a:lstStyle/>
          <a:p>
            <a:r>
              <a:rPr lang="en-US" dirty="0" smtClean="0"/>
              <a:t>Take the one wave model and calculate the residual signal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527" y="3717807"/>
            <a:ext cx="5123473" cy="3140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60" y="865495"/>
            <a:ext cx="5168847" cy="309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148" y="1132371"/>
            <a:ext cx="159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Original Data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26915" y="1317037"/>
            <a:ext cx="381062" cy="94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6594" y="2521185"/>
            <a:ext cx="230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Data with first wave</a:t>
            </a:r>
          </a:p>
          <a:p>
            <a:r>
              <a:rPr lang="en-US" dirty="0" smtClean="0">
                <a:latin typeface="Open Sans"/>
                <a:cs typeface="Open Sans"/>
              </a:rPr>
              <a:t>subtracted</a:t>
            </a:r>
          </a:p>
        </p:txBody>
      </p:sp>
      <p:cxnSp>
        <p:nvCxnSpPr>
          <p:cNvPr id="11" name="Straight Arrow Connector 10"/>
          <p:cNvCxnSpPr>
            <a:stCxn id="9" idx="2"/>
            <a:endCxn id="3" idx="0"/>
          </p:cNvCxnSpPr>
          <p:nvPr/>
        </p:nvCxnSpPr>
        <p:spPr>
          <a:xfrm flipH="1">
            <a:off x="6582264" y="3167516"/>
            <a:ext cx="658177" cy="550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ff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4" y="3961004"/>
            <a:ext cx="3534750" cy="212085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448741" y="4118768"/>
            <a:ext cx="9407" cy="15710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321785"/>
            <a:ext cx="29129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There is still Wave Power!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700"/>
            <a:ext cx="2133600" cy="365125"/>
          </a:xfrm>
        </p:spPr>
        <p:txBody>
          <a:bodyPr/>
          <a:lstStyle/>
          <a:p>
            <a:fld id="{926D0DDA-0210-F041-A4A6-36718A8D36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1561"/>
            <a:ext cx="8229600" cy="1143000"/>
          </a:xfrm>
        </p:spPr>
        <p:txBody>
          <a:bodyPr/>
          <a:lstStyle/>
          <a:p>
            <a:r>
              <a:rPr lang="en-US" dirty="0" smtClean="0"/>
              <a:t>Add another Wave to the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640" y="508824"/>
            <a:ext cx="5857149" cy="5976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48" y="881439"/>
            <a:ext cx="308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First wave parameters remain the same.  Second wave has,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41892"/>
              </p:ext>
            </p:extLst>
          </p:nvPr>
        </p:nvGraphicFramePr>
        <p:xfrm>
          <a:off x="209550" y="1927225"/>
          <a:ext cx="23764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1371600" imgH="660400" progId="Equation.DSMT4">
                  <p:embed/>
                </p:oleObj>
              </mc:Choice>
              <mc:Fallback>
                <p:oleObj name="Equation" r:id="rId4" imgW="13716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0" y="1927225"/>
                        <a:ext cx="2376488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88148" y="3795187"/>
            <a:ext cx="279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/>
                <a:cs typeface="Open Sans"/>
              </a:rPr>
              <a:t>Wave Normal angle: </a:t>
            </a:r>
            <a:endParaRPr lang="en-US" dirty="0" smtClean="0">
              <a:latin typeface="Open Sans"/>
              <a:cs typeface="Open Sans"/>
            </a:endParaRPr>
          </a:p>
          <a:p>
            <a:r>
              <a:rPr lang="en-US" dirty="0">
                <a:latin typeface="Open Sans"/>
                <a:cs typeface="Open Sans"/>
              </a:rPr>
              <a:t> </a:t>
            </a:r>
            <a:r>
              <a:rPr lang="en-US" dirty="0" smtClean="0">
                <a:latin typeface="Open Sans"/>
                <a:cs typeface="Open Sans"/>
              </a:rPr>
              <a:t>    144 </a:t>
            </a:r>
            <a:r>
              <a:rPr lang="en-US" dirty="0">
                <a:latin typeface="Open Sans"/>
                <a:cs typeface="Open Sans"/>
              </a:rPr>
              <a:t>degrees</a:t>
            </a:r>
          </a:p>
          <a:p>
            <a:r>
              <a:rPr lang="en-US" dirty="0">
                <a:latin typeface="Open Sans"/>
                <a:cs typeface="Open Sans"/>
              </a:rPr>
              <a:t>Azimuthal Angle: </a:t>
            </a:r>
            <a:endParaRPr lang="en-US" dirty="0" smtClean="0">
              <a:latin typeface="Open Sans"/>
              <a:cs typeface="Open Sans"/>
            </a:endParaRPr>
          </a:p>
          <a:p>
            <a:r>
              <a:rPr lang="en-US" dirty="0">
                <a:latin typeface="Open Sans"/>
                <a:cs typeface="Open Sans"/>
              </a:rPr>
              <a:t> </a:t>
            </a:r>
            <a:r>
              <a:rPr lang="en-US" dirty="0" smtClean="0">
                <a:latin typeface="Open Sans"/>
                <a:cs typeface="Open Sans"/>
              </a:rPr>
              <a:t>     82 </a:t>
            </a:r>
            <a:r>
              <a:rPr lang="en-US" dirty="0">
                <a:latin typeface="Open Sans"/>
                <a:cs typeface="Open Sans"/>
              </a:rPr>
              <a:t>degrees</a:t>
            </a:r>
          </a:p>
          <a:p>
            <a:r>
              <a:rPr lang="en-US" dirty="0">
                <a:latin typeface="Open Sans"/>
                <a:cs typeface="Open Sans"/>
              </a:rPr>
              <a:t>Wave Energy Density</a:t>
            </a:r>
            <a:r>
              <a:rPr lang="en-US" dirty="0" smtClean="0">
                <a:latin typeface="Open Sans"/>
                <a:cs typeface="Open Sans"/>
              </a:rPr>
              <a:t>:</a:t>
            </a:r>
          </a:p>
          <a:p>
            <a:r>
              <a:rPr lang="en-US" dirty="0" smtClean="0">
                <a:latin typeface="Open Sans"/>
                <a:cs typeface="Open Sans"/>
              </a:rPr>
              <a:t>     1.4E</a:t>
            </a:r>
            <a:r>
              <a:rPr lang="en-US" dirty="0">
                <a:latin typeface="Open Sans"/>
                <a:cs typeface="Open Sans"/>
              </a:rPr>
              <a:t>-14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751" y="5738518"/>
            <a:ext cx="265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Bimodal Distribution indicative of third wave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831630" y="5051778"/>
            <a:ext cx="987777" cy="1009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45"/>
            <a:ext cx="8229600" cy="553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waves are present?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27351"/>
              </p:ext>
            </p:extLst>
          </p:nvPr>
        </p:nvGraphicFramePr>
        <p:xfrm>
          <a:off x="355599" y="980252"/>
          <a:ext cx="49106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3" imgW="203200" imgH="228600" progId="Equation.DSMT4">
                  <p:embed/>
                </p:oleObj>
              </mc:Choice>
              <mc:Fallback>
                <p:oleObj name="Equation" r:id="rId3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599" y="980252"/>
                        <a:ext cx="49106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67177"/>
              </p:ext>
            </p:extLst>
          </p:nvPr>
        </p:nvGraphicFramePr>
        <p:xfrm>
          <a:off x="442913" y="2806700"/>
          <a:ext cx="520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5" imgW="215900" imgH="228600" progId="Equation.DSMT4">
                  <p:embed/>
                </p:oleObj>
              </mc:Choice>
              <mc:Fallback>
                <p:oleObj name="Equation" r:id="rId5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913" y="2806700"/>
                        <a:ext cx="5207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053" y="3934653"/>
            <a:ext cx="3540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After about 8 waves have been included in the model the Signal to Noise and the estimate of the error in the detector have leveled off.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44655"/>
              </p:ext>
            </p:extLst>
          </p:nvPr>
        </p:nvGraphicFramePr>
        <p:xfrm>
          <a:off x="3443114" y="4271257"/>
          <a:ext cx="960085" cy="43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7" imgW="444500" imgH="203200" progId="Equation.DSMT4">
                  <p:embed/>
                </p:oleObj>
              </mc:Choice>
              <mc:Fallback>
                <p:oleObj name="Equation" r:id="rId7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3114" y="4271257"/>
                        <a:ext cx="960085" cy="43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06556"/>
              </p:ext>
            </p:extLst>
          </p:nvPr>
        </p:nvGraphicFramePr>
        <p:xfrm>
          <a:off x="3443114" y="5815953"/>
          <a:ext cx="960085" cy="43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9" imgW="444500" imgH="203200" progId="Equation.DSMT4">
                  <p:embed/>
                </p:oleObj>
              </mc:Choice>
              <mc:Fallback>
                <p:oleObj name="Equation" r:id="rId9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3114" y="5815953"/>
                        <a:ext cx="960085" cy="43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666" y="723018"/>
            <a:ext cx="4969619" cy="3049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8752" y="3618821"/>
            <a:ext cx="4925248" cy="30877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826028"/>
          </a:xfrm>
        </p:spPr>
        <p:txBody>
          <a:bodyPr/>
          <a:lstStyle/>
          <a:p>
            <a:r>
              <a:rPr lang="en-US" dirty="0" smtClean="0"/>
              <a:t>Apply this with a sliding window</a:t>
            </a:r>
            <a:endParaRPr lang="en-US" dirty="0"/>
          </a:p>
        </p:txBody>
      </p:sp>
      <p:pic>
        <p:nvPicPr>
          <p:cNvPr id="3" name="Picture 2" descr="FreqVsTim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8444"/>
            <a:ext cx="9144000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maVsTim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741" y="3038591"/>
            <a:ext cx="6538148" cy="3922889"/>
          </a:xfrm>
          <a:prstGeom prst="rect">
            <a:avLst/>
          </a:prstGeom>
        </p:spPr>
      </p:pic>
      <p:pic>
        <p:nvPicPr>
          <p:cNvPr id="3" name="Picture 2" descr="AlphaVsTim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691" y="-235187"/>
            <a:ext cx="5958024" cy="35748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imuthalVsTim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6665"/>
            <a:ext cx="9144000" cy="3621852"/>
          </a:xfrm>
          <a:prstGeom prst="rect">
            <a:avLst/>
          </a:prstGeom>
        </p:spPr>
      </p:pic>
      <p:pic>
        <p:nvPicPr>
          <p:cNvPr id="3" name="Picture 2" descr="WNAVsTim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8069"/>
            <a:ext cx="9144000" cy="406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omWVsTim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8296"/>
            <a:ext cx="9144000" cy="3358443"/>
          </a:xfrm>
          <a:prstGeom prst="rect">
            <a:avLst/>
          </a:prstGeom>
        </p:spPr>
      </p:pic>
      <p:pic>
        <p:nvPicPr>
          <p:cNvPr id="2" name="Picture 1" descr="zoomFreqVsTim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291"/>
            <a:ext cx="9144000" cy="40922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Triggered Emissions Experimental Setup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5487" y="1201510"/>
            <a:ext cx="7873025" cy="4685410"/>
            <a:chOff x="654690" y="1201510"/>
            <a:chExt cx="7873025" cy="4685410"/>
          </a:xfrm>
        </p:grpSpPr>
        <p:sp>
          <p:nvSpPr>
            <p:cNvPr id="40" name="Rectangle 39"/>
            <p:cNvSpPr/>
            <p:nvPr/>
          </p:nvSpPr>
          <p:spPr>
            <a:xfrm>
              <a:off x="654690" y="1201510"/>
              <a:ext cx="7873025" cy="468541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443350" y="3443655"/>
              <a:ext cx="4786313" cy="19145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latin typeface="Times New Roman" pitchFamily="-107" charset="0"/>
                <a:ea typeface="ＭＳ Ｐゴシック" pitchFamily="-110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528825" y="4121518"/>
              <a:ext cx="1914525" cy="55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latin typeface="Times New Roman" pitchFamily="-107" charset="0"/>
                <a:ea typeface="ＭＳ Ｐゴシック" pitchFamily="-110" charset="-128"/>
              </a:endParaRPr>
            </a:p>
          </p:txBody>
        </p:sp>
        <p:pic>
          <p:nvPicPr>
            <p:cNvPr id="6" name="Picture 3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50" y="2064118"/>
              <a:ext cx="670083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30"/>
            <p:cNvCxnSpPr>
              <a:cxnSpLocks noChangeShapeType="1"/>
            </p:cNvCxnSpPr>
            <p:nvPr/>
          </p:nvCxnSpPr>
          <p:spPr bwMode="auto">
            <a:xfrm>
              <a:off x="1355788" y="3340468"/>
              <a:ext cx="6700837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360550" y="1748205"/>
              <a:ext cx="0" cy="159543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34"/>
            <p:cNvSpPr txBox="1">
              <a:spLocks noChangeArrowheads="1"/>
            </p:cNvSpPr>
            <p:nvPr/>
          </p:nvSpPr>
          <p:spPr bwMode="auto">
            <a:xfrm>
              <a:off x="1368488" y="1613268"/>
              <a:ext cx="3381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B</a:t>
              </a:r>
              <a:r>
                <a:rPr lang="en-US" sz="1200" baseline="-25000"/>
                <a:t>z</a:t>
              </a:r>
              <a:endParaRPr lang="en-US" sz="1200"/>
            </a:p>
          </p:txBody>
        </p:sp>
        <p:cxnSp>
          <p:nvCxnSpPr>
            <p:cNvPr id="10" name="Straight Connector 37"/>
            <p:cNvCxnSpPr>
              <a:cxnSpLocks noChangeShapeType="1"/>
            </p:cNvCxnSpPr>
            <p:nvPr/>
          </p:nvCxnSpPr>
          <p:spPr bwMode="auto">
            <a:xfrm>
              <a:off x="1173225" y="2218105"/>
              <a:ext cx="6381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53"/>
            <p:cNvCxnSpPr>
              <a:cxnSpLocks noChangeShapeType="1"/>
            </p:cNvCxnSpPr>
            <p:nvPr/>
          </p:nvCxnSpPr>
          <p:spPr bwMode="auto">
            <a:xfrm>
              <a:off x="1176400" y="3215055"/>
              <a:ext cx="38290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54"/>
            <p:cNvSpPr txBox="1">
              <a:spLocks noChangeArrowheads="1"/>
            </p:cNvSpPr>
            <p:nvPr/>
          </p:nvSpPr>
          <p:spPr bwMode="auto">
            <a:xfrm>
              <a:off x="1066863" y="2991218"/>
              <a:ext cx="5191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20 G</a:t>
              </a:r>
              <a:endParaRPr lang="en-US" sz="2800"/>
            </a:p>
          </p:txBody>
        </p:sp>
        <p:cxnSp>
          <p:nvCxnSpPr>
            <p:cNvPr id="14" name="Straight Connector 40"/>
            <p:cNvCxnSpPr>
              <a:cxnSpLocks noChangeShapeType="1"/>
            </p:cNvCxnSpPr>
            <p:nvPr/>
          </p:nvCxnSpPr>
          <p:spPr bwMode="auto">
            <a:xfrm flipV="1">
              <a:off x="3376675" y="1829168"/>
              <a:ext cx="0" cy="3509962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41"/>
            <p:cNvSpPr txBox="1">
              <a:spLocks noChangeArrowheads="1"/>
            </p:cNvSpPr>
            <p:nvPr/>
          </p:nvSpPr>
          <p:spPr bwMode="auto">
            <a:xfrm>
              <a:off x="3306825" y="1722805"/>
              <a:ext cx="9604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</a:rPr>
                <a:t>mirror point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38725" y="4250105"/>
              <a:ext cx="457200" cy="319087"/>
              <a:chOff x="2684463" y="4402138"/>
              <a:chExt cx="649287" cy="319087"/>
            </a:xfrm>
          </p:grpSpPr>
          <p:cxnSp>
            <p:nvCxnSpPr>
              <p:cNvPr id="16" name="Curved Connector 43"/>
              <p:cNvCxnSpPr>
                <a:cxnSpLocks noChangeShapeType="1"/>
              </p:cNvCxnSpPr>
              <p:nvPr/>
            </p:nvCxnSpPr>
            <p:spPr bwMode="auto">
              <a:xfrm>
                <a:off x="2684463" y="4402138"/>
                <a:ext cx="638175" cy="319087"/>
              </a:xfrm>
              <a:prstGeom prst="curvedConnector3">
                <a:avLst>
                  <a:gd name="adj1" fmla="val 50000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urved Connector 161"/>
              <p:cNvCxnSpPr>
                <a:cxnSpLocks noChangeShapeType="1"/>
              </p:cNvCxnSpPr>
              <p:nvPr/>
            </p:nvCxnSpPr>
            <p:spPr bwMode="auto">
              <a:xfrm flipV="1">
                <a:off x="2695575" y="4402138"/>
                <a:ext cx="638175" cy="319087"/>
              </a:xfrm>
              <a:prstGeom prst="curvedConnector3">
                <a:avLst>
                  <a:gd name="adj1" fmla="val 50000"/>
                </a:avLst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2684463" y="4402138"/>
                <a:ext cx="0" cy="3190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67"/>
              <p:cNvCxnSpPr>
                <a:cxnSpLocks noChangeShapeType="1"/>
              </p:cNvCxnSpPr>
              <p:nvPr/>
            </p:nvCxnSpPr>
            <p:spPr bwMode="auto">
              <a:xfrm flipH="1">
                <a:off x="3332163" y="4403725"/>
                <a:ext cx="0" cy="317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" name="TextBox 52"/>
            <p:cNvSpPr txBox="1">
              <a:spLocks noChangeArrowheads="1"/>
            </p:cNvSpPr>
            <p:nvPr/>
          </p:nvSpPr>
          <p:spPr bwMode="auto">
            <a:xfrm>
              <a:off x="3445431" y="3982612"/>
              <a:ext cx="12144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/>
                <a:t>helical antenna</a:t>
              </a:r>
            </a:p>
          </p:txBody>
        </p:sp>
        <p:pic>
          <p:nvPicPr>
            <p:cNvPr id="24" name="Picture 9" descr="_DSC0177e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213" y="4232643"/>
              <a:ext cx="3829050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203"/>
            <p:cNvSpPr txBox="1">
              <a:spLocks noChangeArrowheads="1"/>
            </p:cNvSpPr>
            <p:nvPr/>
          </p:nvSpPr>
          <p:spPr bwMode="auto">
            <a:xfrm>
              <a:off x="6558025" y="4005630"/>
              <a:ext cx="12049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hollow cathode</a:t>
              </a:r>
            </a:p>
          </p:txBody>
        </p:sp>
        <p:sp>
          <p:nvSpPr>
            <p:cNvPr id="36" name="TextBox 2"/>
            <p:cNvSpPr txBox="1">
              <a:spLocks noChangeArrowheads="1"/>
            </p:cNvSpPr>
            <p:nvPr/>
          </p:nvSpPr>
          <p:spPr bwMode="auto">
            <a:xfrm>
              <a:off x="989075" y="1995855"/>
              <a:ext cx="6016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420 G</a:t>
              </a:r>
            </a:p>
          </p:txBody>
        </p:sp>
        <p:sp>
          <p:nvSpPr>
            <p:cNvPr id="37" name="TextBox 3"/>
            <p:cNvSpPr txBox="1">
              <a:spLocks noChangeArrowheads="1"/>
            </p:cNvSpPr>
            <p:nvPr/>
          </p:nvSpPr>
          <p:spPr bwMode="auto">
            <a:xfrm>
              <a:off x="1538350" y="4686668"/>
              <a:ext cx="1876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SPSC Source Chamber</a:t>
              </a:r>
              <a:endParaRPr lang="en-US" b="1"/>
            </a:p>
          </p:txBody>
        </p:sp>
        <p:sp>
          <p:nvSpPr>
            <p:cNvPr id="38" name="TextBox 50"/>
            <p:cNvSpPr txBox="1">
              <a:spLocks noChangeArrowheads="1"/>
            </p:cNvSpPr>
            <p:nvPr/>
          </p:nvSpPr>
          <p:spPr bwMode="auto">
            <a:xfrm>
              <a:off x="4932425" y="3445243"/>
              <a:ext cx="17065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SPSC Main Chamber</a:t>
              </a:r>
              <a:endParaRPr lang="en-US" b="1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795400" y="4178668"/>
              <a:ext cx="720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200" b="1"/>
                <a:t>Plasma</a:t>
              </a:r>
            </a:p>
            <a:p>
              <a:pPr algn="ctr"/>
              <a:r>
                <a:rPr lang="en-US" sz="1200" b="1"/>
                <a:t>Source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4" y="894270"/>
            <a:ext cx="6664512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Triggered Emissions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040540"/>
            <a:ext cx="73152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Triggered emissions observed in laboratory experiments.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67590" y="2186915"/>
            <a:ext cx="8449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2106" y="1928731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Launched</a:t>
            </a:r>
          </a:p>
          <a:p>
            <a:r>
              <a:rPr lang="en-US" sz="1400" dirty="0" smtClean="0"/>
              <a:t>Whistler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42305" y="1543355"/>
            <a:ext cx="2150680" cy="2152623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22219" y="1774842"/>
            <a:ext cx="1720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Triggered Emission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2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11" y="908771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Whistler Chorus-like Emissions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760" y="5733300"/>
            <a:ext cx="734448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horus-like emissions observed in laboratory experiments.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532126" y="1082496"/>
            <a:ext cx="2150680" cy="1808834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48723" y="2890793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Whistler Chorus-like Emission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650" y="166183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Beam Generated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50"/>
            <a:ext cx="8229600" cy="55942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Sub-packet Structure of Whistler Mode Chorus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</a:t>
            </a:r>
            <a:r>
              <a:rPr lang="en-US" dirty="0" smtClean="0"/>
              <a:t>ub-packet structure could lead to understanding the saturation mechanism.</a:t>
            </a:r>
          </a:p>
          <a:p>
            <a:pPr lvl="1"/>
            <a:r>
              <a:rPr lang="en-US" dirty="0" smtClean="0"/>
              <a:t>Data reveals multiple waves are present.</a:t>
            </a:r>
          </a:p>
          <a:p>
            <a:pPr lvl="1"/>
            <a:r>
              <a:rPr lang="en-US" dirty="0" smtClean="0"/>
              <a:t>Data is complex, further laboratory experiments, and theory are necessary to clarify</a:t>
            </a:r>
          </a:p>
          <a:p>
            <a:pPr lvl="1"/>
            <a:endParaRPr lang="en-US" dirty="0"/>
          </a:p>
          <a:p>
            <a:r>
              <a:rPr lang="en-US" dirty="0" smtClean="0"/>
              <a:t>VLF Whistler Waves driven by Plasma Boundary Layers</a:t>
            </a:r>
          </a:p>
          <a:p>
            <a:pPr lvl="1"/>
            <a:r>
              <a:rPr lang="en-US" dirty="0" err="1" smtClean="0"/>
              <a:t>Malaspina</a:t>
            </a:r>
            <a:r>
              <a:rPr lang="en-US" dirty="0" smtClean="0"/>
              <a:t> et al. 2015 found “Electric Field Structures” at plasma boundaries consistent with waves generated by velocity shear [</a:t>
            </a:r>
            <a:r>
              <a:rPr lang="en-US" dirty="0" err="1" smtClean="0"/>
              <a:t>Ganguli</a:t>
            </a:r>
            <a:r>
              <a:rPr lang="en-US" dirty="0" smtClean="0"/>
              <a:t> 1988, 2014] (EMEIH).</a:t>
            </a:r>
          </a:p>
          <a:p>
            <a:pPr lvl="1"/>
            <a:r>
              <a:rPr lang="en-US" dirty="0" smtClean="0"/>
              <a:t>Current laboratory experiments confirm generation of whistlers by electric field inhomogeneity and similar nonlinear frequency-time structures.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Content Placeholder 2"/>
          <p:cNvSpPr>
            <a:spLocks/>
          </p:cNvSpPr>
          <p:nvPr/>
        </p:nvSpPr>
        <p:spPr bwMode="auto">
          <a:xfrm>
            <a:off x="406400" y="3705555"/>
            <a:ext cx="4151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defTabSz="-138731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B50069"/>
              </a:buClr>
              <a:buSzPct val="125000"/>
            </a:pPr>
            <a:r>
              <a:rPr lang="en-US" sz="1400" dirty="0">
                <a:solidFill>
                  <a:srgbClr val="88004F"/>
                </a:solidFill>
                <a:latin typeface="Arial" charset="0"/>
                <a:ea typeface="ＭＳ Ｐゴシック" pitchFamily="34" charset="-128"/>
                <a:cs typeface="Arial" charset="0"/>
              </a:rPr>
              <a:t>Boundary Layers due to Plasma Compression</a:t>
            </a:r>
          </a:p>
        </p:txBody>
      </p:sp>
      <p:sp>
        <p:nvSpPr>
          <p:cNvPr id="534531" name="Content Placeholder 2"/>
          <p:cNvSpPr>
            <a:spLocks/>
          </p:cNvSpPr>
          <p:nvPr/>
        </p:nvSpPr>
        <p:spPr bwMode="auto">
          <a:xfrm>
            <a:off x="1085227" y="1015647"/>
            <a:ext cx="698894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defTabSz="-138731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B50069"/>
              </a:buClr>
              <a:buSzPct val="125000"/>
            </a:pPr>
            <a:r>
              <a:rPr lang="en-US" b="1" dirty="0" smtClean="0">
                <a:solidFill>
                  <a:srgbClr val="081D58"/>
                </a:solidFill>
                <a:latin typeface="Arial" charset="0"/>
                <a:ea typeface="ＭＳ Ｐゴシック" pitchFamily="34" charset="-128"/>
                <a:cs typeface="Arial" charset="0"/>
              </a:rPr>
              <a:t>Whistler branch waves (</a:t>
            </a:r>
            <a:r>
              <a:rPr lang="el-GR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Ω</a:t>
            </a:r>
            <a:r>
              <a:rPr lang="en-US" baseline="-25000" dirty="0" smtClean="0">
                <a:solidFill>
                  <a:srgbClr val="081D58"/>
                </a:solidFill>
                <a:latin typeface="Times New Roman"/>
                <a:ea typeface="ＭＳ Ｐゴシック" pitchFamily="34" charset="-128"/>
                <a:cs typeface="Times New Roman"/>
              </a:rPr>
              <a:t>e</a:t>
            </a:r>
            <a:r>
              <a:rPr lang="en-US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 &gt; </a:t>
            </a:r>
            <a:r>
              <a:rPr lang="el-GR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ω</a:t>
            </a:r>
            <a:r>
              <a:rPr lang="el-GR" dirty="0" smtClean="0">
                <a:solidFill>
                  <a:srgbClr val="081D58"/>
                </a:solidFill>
                <a:latin typeface="Arial" charset="0"/>
                <a:ea typeface="ＭＳ Ｐゴシック" pitchFamily="34" charset="-128"/>
                <a:cs typeface="Arial" charset="0"/>
              </a:rPr>
              <a:t> &gt; </a:t>
            </a:r>
            <a:r>
              <a:rPr lang="el-GR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Ω</a:t>
            </a:r>
            <a:r>
              <a:rPr lang="en-US" baseline="-25000" dirty="0" err="1" smtClean="0">
                <a:solidFill>
                  <a:srgbClr val="081D58"/>
                </a:solidFill>
                <a:latin typeface="Times New Roman"/>
                <a:ea typeface="ＭＳ Ｐゴシック" pitchFamily="34" charset="-128"/>
                <a:cs typeface="Times New Roman"/>
              </a:rPr>
              <a:t>i</a:t>
            </a:r>
            <a:r>
              <a:rPr lang="en-US" b="1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)</a:t>
            </a:r>
            <a:r>
              <a:rPr lang="en-US" dirty="0" smtClean="0">
                <a:solidFill>
                  <a:srgbClr val="081D58"/>
                </a:solidFill>
                <a:latin typeface="Symbol" charset="2"/>
                <a:ea typeface="ＭＳ Ｐゴシック" pitchFamily="34" charset="-128"/>
                <a:cs typeface="Symbol" charset="2"/>
              </a:rPr>
              <a:t> </a:t>
            </a:r>
            <a:r>
              <a:rPr lang="en-US" b="1" dirty="0" smtClean="0">
                <a:solidFill>
                  <a:srgbClr val="081D58"/>
                </a:solidFill>
                <a:latin typeface="Arial" charset="0"/>
                <a:ea typeface="ＭＳ Ｐゴシック" pitchFamily="34" charset="-128"/>
                <a:cs typeface="Arial" charset="0"/>
              </a:rPr>
              <a:t>due to plasma compression</a:t>
            </a:r>
            <a:endParaRPr lang="en-US" b="1" dirty="0">
              <a:solidFill>
                <a:srgbClr val="081D58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534532" name="Group 6"/>
          <p:cNvGrpSpPr>
            <a:grpSpLocks/>
          </p:cNvGrpSpPr>
          <p:nvPr/>
        </p:nvGrpSpPr>
        <p:grpSpPr bwMode="auto">
          <a:xfrm>
            <a:off x="1820863" y="1463675"/>
            <a:ext cx="1838325" cy="1971675"/>
            <a:chOff x="2069286" y="1613227"/>
            <a:chExt cx="1839221" cy="1971040"/>
          </a:xfrm>
        </p:grpSpPr>
        <p:pic>
          <p:nvPicPr>
            <p:cNvPr id="534554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9286" y="1842633"/>
              <a:ext cx="1839221" cy="174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506061" y="1617988"/>
              <a:ext cx="999025" cy="253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dirty="0" err="1">
                  <a:solidFill>
                    <a:srgbClr val="88004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Plasmasheet</a:t>
              </a:r>
              <a:endParaRPr lang="en-US" sz="1050" i="1" dirty="0">
                <a:solidFill>
                  <a:srgbClr val="88004F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0111" y="1613227"/>
              <a:ext cx="519365" cy="253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i="1" dirty="0">
                  <a:solidFill>
                    <a:srgbClr val="B50069">
                      <a:lumMod val="75000"/>
                    </a:srgbClr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Lobe</a:t>
              </a:r>
            </a:p>
          </p:txBody>
        </p:sp>
        <p:cxnSp>
          <p:nvCxnSpPr>
            <p:cNvPr id="534557" name="Straight Connector 3"/>
            <p:cNvCxnSpPr>
              <a:cxnSpLocks noChangeShapeType="1"/>
            </p:cNvCxnSpPr>
            <p:nvPr/>
          </p:nvCxnSpPr>
          <p:spPr bwMode="auto">
            <a:xfrm flipH="1" flipV="1">
              <a:off x="2548243" y="1701531"/>
              <a:ext cx="8418" cy="1784535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534533" name="Group 5"/>
          <p:cNvGrpSpPr>
            <a:grpSpLocks/>
          </p:cNvGrpSpPr>
          <p:nvPr/>
        </p:nvGrpSpPr>
        <p:grpSpPr bwMode="auto">
          <a:xfrm>
            <a:off x="298450" y="1484313"/>
            <a:ext cx="1377950" cy="2292350"/>
            <a:chOff x="298816" y="1659048"/>
            <a:chExt cx="1377878" cy="2292246"/>
          </a:xfrm>
        </p:grpSpPr>
        <p:pic>
          <p:nvPicPr>
            <p:cNvPr id="534551" name="Picture 1030" descr="\\Zoo\amatucci\psbl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58368" y="2116232"/>
              <a:ext cx="2292246" cy="137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ight Arrow 2"/>
            <p:cNvSpPr/>
            <p:nvPr/>
          </p:nvSpPr>
          <p:spPr bwMode="auto">
            <a:xfrm>
              <a:off x="406760" y="2046380"/>
              <a:ext cx="365106" cy="182554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i="1">
                <a:solidFill>
                  <a:srgbClr val="081D58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" name="Left Arrow 4"/>
            <p:cNvSpPr/>
            <p:nvPr/>
          </p:nvSpPr>
          <p:spPr bwMode="auto">
            <a:xfrm>
              <a:off x="1071889" y="2054317"/>
              <a:ext cx="306371" cy="166680"/>
            </a:xfrm>
            <a:prstGeom prst="leftArrow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i="1">
                <a:solidFill>
                  <a:srgbClr val="081D58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03438" y="3394075"/>
            <a:ext cx="1349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88004F"/>
                </a:solidFill>
                <a:latin typeface="Arial" charset="0"/>
                <a:ea typeface="ＭＳ Ｐゴシック" pitchFamily="34" charset="-128"/>
                <a:cs typeface="Arial" charset="0"/>
              </a:rPr>
              <a:t>NASA/ISEE-1 data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8"/>
            <a:ext cx="8229600" cy="1143000"/>
          </a:xfrm>
        </p:spPr>
        <p:txBody>
          <a:bodyPr/>
          <a:lstStyle/>
          <a:p>
            <a:r>
              <a:rPr lang="en-US" dirty="0" smtClean="0"/>
              <a:t>Boundary Layer Driven Whistlers</a:t>
            </a:r>
            <a:endParaRPr lang="en-US" dirty="0"/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298449" y="4196026"/>
            <a:ext cx="4068763" cy="1715169"/>
            <a:chOff x="77" y="852"/>
            <a:chExt cx="2989" cy="1260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845" y="858"/>
              <a:ext cx="1446" cy="72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230" y="1050"/>
              <a:ext cx="701" cy="1037"/>
              <a:chOff x="739" y="1075"/>
              <a:chExt cx="701" cy="1037"/>
            </a:xfrm>
          </p:grpSpPr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1152" y="1104"/>
                <a:ext cx="96" cy="236"/>
              </a:xfrm>
              <a:custGeom>
                <a:avLst/>
                <a:gdLst>
                  <a:gd name="T0" fmla="*/ 180 w 392"/>
                  <a:gd name="T1" fmla="*/ 8 h 970"/>
                  <a:gd name="T2" fmla="*/ 324 w 392"/>
                  <a:gd name="T3" fmla="*/ 41 h 970"/>
                  <a:gd name="T4" fmla="*/ 367 w 392"/>
                  <a:gd name="T5" fmla="*/ 77 h 970"/>
                  <a:gd name="T6" fmla="*/ 379 w 392"/>
                  <a:gd name="T7" fmla="*/ 87 h 970"/>
                  <a:gd name="T8" fmla="*/ 350 w 392"/>
                  <a:gd name="T9" fmla="*/ 195 h 970"/>
                  <a:gd name="T10" fmla="*/ 24 w 392"/>
                  <a:gd name="T11" fmla="*/ 231 h 970"/>
                  <a:gd name="T12" fmla="*/ 7 w 392"/>
                  <a:gd name="T13" fmla="*/ 188 h 970"/>
                  <a:gd name="T14" fmla="*/ 108 w 392"/>
                  <a:gd name="T15" fmla="*/ 149 h 970"/>
                  <a:gd name="T16" fmla="*/ 338 w 392"/>
                  <a:gd name="T17" fmla="*/ 193 h 970"/>
                  <a:gd name="T18" fmla="*/ 367 w 392"/>
                  <a:gd name="T19" fmla="*/ 212 h 970"/>
                  <a:gd name="T20" fmla="*/ 374 w 392"/>
                  <a:gd name="T21" fmla="*/ 310 h 970"/>
                  <a:gd name="T22" fmla="*/ 317 w 392"/>
                  <a:gd name="T23" fmla="*/ 351 h 970"/>
                  <a:gd name="T24" fmla="*/ 50 w 392"/>
                  <a:gd name="T25" fmla="*/ 380 h 970"/>
                  <a:gd name="T26" fmla="*/ 12 w 392"/>
                  <a:gd name="T27" fmla="*/ 344 h 970"/>
                  <a:gd name="T28" fmla="*/ 144 w 392"/>
                  <a:gd name="T29" fmla="*/ 298 h 970"/>
                  <a:gd name="T30" fmla="*/ 353 w 392"/>
                  <a:gd name="T31" fmla="*/ 344 h 970"/>
                  <a:gd name="T32" fmla="*/ 379 w 392"/>
                  <a:gd name="T33" fmla="*/ 385 h 970"/>
                  <a:gd name="T34" fmla="*/ 379 w 392"/>
                  <a:gd name="T35" fmla="*/ 447 h 970"/>
                  <a:gd name="T36" fmla="*/ 127 w 392"/>
                  <a:gd name="T37" fmla="*/ 533 h 970"/>
                  <a:gd name="T38" fmla="*/ 19 w 392"/>
                  <a:gd name="T39" fmla="*/ 483 h 970"/>
                  <a:gd name="T40" fmla="*/ 276 w 392"/>
                  <a:gd name="T41" fmla="*/ 454 h 970"/>
                  <a:gd name="T42" fmla="*/ 348 w 392"/>
                  <a:gd name="T43" fmla="*/ 490 h 970"/>
                  <a:gd name="T44" fmla="*/ 367 w 392"/>
                  <a:gd name="T45" fmla="*/ 610 h 970"/>
                  <a:gd name="T46" fmla="*/ 278 w 392"/>
                  <a:gd name="T47" fmla="*/ 651 h 970"/>
                  <a:gd name="T48" fmla="*/ 134 w 392"/>
                  <a:gd name="T49" fmla="*/ 675 h 970"/>
                  <a:gd name="T50" fmla="*/ 19 w 392"/>
                  <a:gd name="T51" fmla="*/ 639 h 970"/>
                  <a:gd name="T52" fmla="*/ 125 w 392"/>
                  <a:gd name="T53" fmla="*/ 586 h 970"/>
                  <a:gd name="T54" fmla="*/ 329 w 392"/>
                  <a:gd name="T55" fmla="*/ 617 h 970"/>
                  <a:gd name="T56" fmla="*/ 389 w 392"/>
                  <a:gd name="T57" fmla="*/ 689 h 970"/>
                  <a:gd name="T58" fmla="*/ 273 w 392"/>
                  <a:gd name="T59" fmla="*/ 797 h 970"/>
                  <a:gd name="T60" fmla="*/ 79 w 392"/>
                  <a:gd name="T61" fmla="*/ 817 h 970"/>
                  <a:gd name="T62" fmla="*/ 33 w 392"/>
                  <a:gd name="T63" fmla="*/ 802 h 970"/>
                  <a:gd name="T64" fmla="*/ 29 w 392"/>
                  <a:gd name="T65" fmla="*/ 752 h 970"/>
                  <a:gd name="T66" fmla="*/ 240 w 392"/>
                  <a:gd name="T67" fmla="*/ 735 h 970"/>
                  <a:gd name="T68" fmla="*/ 345 w 392"/>
                  <a:gd name="T69" fmla="*/ 766 h 970"/>
                  <a:gd name="T70" fmla="*/ 391 w 392"/>
                  <a:gd name="T71" fmla="*/ 831 h 970"/>
                  <a:gd name="T72" fmla="*/ 300 w 392"/>
                  <a:gd name="T73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970">
                    <a:moveTo>
                      <a:pt x="141" y="3"/>
                    </a:moveTo>
                    <a:cubicBezTo>
                      <a:pt x="152" y="0"/>
                      <a:pt x="169" y="7"/>
                      <a:pt x="180" y="8"/>
                    </a:cubicBezTo>
                    <a:cubicBezTo>
                      <a:pt x="206" y="16"/>
                      <a:pt x="216" y="15"/>
                      <a:pt x="249" y="17"/>
                    </a:cubicBezTo>
                    <a:cubicBezTo>
                      <a:pt x="273" y="26"/>
                      <a:pt x="299" y="36"/>
                      <a:pt x="324" y="41"/>
                    </a:cubicBezTo>
                    <a:cubicBezTo>
                      <a:pt x="329" y="43"/>
                      <a:pt x="334" y="43"/>
                      <a:pt x="338" y="46"/>
                    </a:cubicBezTo>
                    <a:cubicBezTo>
                      <a:pt x="349" y="55"/>
                      <a:pt x="355" y="70"/>
                      <a:pt x="367" y="77"/>
                    </a:cubicBezTo>
                    <a:cubicBezTo>
                      <a:pt x="369" y="80"/>
                      <a:pt x="370" y="83"/>
                      <a:pt x="372" y="85"/>
                    </a:cubicBezTo>
                    <a:cubicBezTo>
                      <a:pt x="374" y="87"/>
                      <a:pt x="377" y="85"/>
                      <a:pt x="379" y="87"/>
                    </a:cubicBezTo>
                    <a:cubicBezTo>
                      <a:pt x="385" y="93"/>
                      <a:pt x="389" y="115"/>
                      <a:pt x="391" y="123"/>
                    </a:cubicBezTo>
                    <a:cubicBezTo>
                      <a:pt x="388" y="144"/>
                      <a:pt x="371" y="189"/>
                      <a:pt x="350" y="195"/>
                    </a:cubicBezTo>
                    <a:cubicBezTo>
                      <a:pt x="303" y="229"/>
                      <a:pt x="233" y="240"/>
                      <a:pt x="177" y="245"/>
                    </a:cubicBezTo>
                    <a:cubicBezTo>
                      <a:pt x="123" y="244"/>
                      <a:pt x="75" y="246"/>
                      <a:pt x="24" y="231"/>
                    </a:cubicBezTo>
                    <a:cubicBezTo>
                      <a:pt x="17" y="226"/>
                      <a:pt x="9" y="224"/>
                      <a:pt x="2" y="219"/>
                    </a:cubicBezTo>
                    <a:cubicBezTo>
                      <a:pt x="3" y="209"/>
                      <a:pt x="0" y="196"/>
                      <a:pt x="7" y="188"/>
                    </a:cubicBezTo>
                    <a:cubicBezTo>
                      <a:pt x="25" y="169"/>
                      <a:pt x="55" y="160"/>
                      <a:pt x="79" y="157"/>
                    </a:cubicBezTo>
                    <a:cubicBezTo>
                      <a:pt x="89" y="154"/>
                      <a:pt x="98" y="152"/>
                      <a:pt x="108" y="149"/>
                    </a:cubicBezTo>
                    <a:cubicBezTo>
                      <a:pt x="171" y="151"/>
                      <a:pt x="221" y="154"/>
                      <a:pt x="281" y="166"/>
                    </a:cubicBezTo>
                    <a:cubicBezTo>
                      <a:pt x="299" y="174"/>
                      <a:pt x="322" y="183"/>
                      <a:pt x="338" y="193"/>
                    </a:cubicBezTo>
                    <a:cubicBezTo>
                      <a:pt x="343" y="196"/>
                      <a:pt x="348" y="199"/>
                      <a:pt x="353" y="202"/>
                    </a:cubicBezTo>
                    <a:cubicBezTo>
                      <a:pt x="358" y="205"/>
                      <a:pt x="367" y="212"/>
                      <a:pt x="367" y="212"/>
                    </a:cubicBezTo>
                    <a:cubicBezTo>
                      <a:pt x="370" y="223"/>
                      <a:pt x="378" y="231"/>
                      <a:pt x="384" y="241"/>
                    </a:cubicBezTo>
                    <a:cubicBezTo>
                      <a:pt x="389" y="265"/>
                      <a:pt x="389" y="289"/>
                      <a:pt x="374" y="310"/>
                    </a:cubicBezTo>
                    <a:cubicBezTo>
                      <a:pt x="372" y="318"/>
                      <a:pt x="362" y="327"/>
                      <a:pt x="353" y="329"/>
                    </a:cubicBezTo>
                    <a:cubicBezTo>
                      <a:pt x="341" y="337"/>
                      <a:pt x="331" y="347"/>
                      <a:pt x="317" y="351"/>
                    </a:cubicBezTo>
                    <a:cubicBezTo>
                      <a:pt x="276" y="377"/>
                      <a:pt x="214" y="383"/>
                      <a:pt x="168" y="387"/>
                    </a:cubicBezTo>
                    <a:cubicBezTo>
                      <a:pt x="112" y="386"/>
                      <a:pt x="94" y="385"/>
                      <a:pt x="50" y="380"/>
                    </a:cubicBezTo>
                    <a:cubicBezTo>
                      <a:pt x="39" y="375"/>
                      <a:pt x="31" y="371"/>
                      <a:pt x="21" y="365"/>
                    </a:cubicBezTo>
                    <a:cubicBezTo>
                      <a:pt x="19" y="357"/>
                      <a:pt x="14" y="352"/>
                      <a:pt x="12" y="344"/>
                    </a:cubicBezTo>
                    <a:cubicBezTo>
                      <a:pt x="16" y="308"/>
                      <a:pt x="41" y="306"/>
                      <a:pt x="74" y="303"/>
                    </a:cubicBezTo>
                    <a:cubicBezTo>
                      <a:pt x="97" y="301"/>
                      <a:pt x="144" y="298"/>
                      <a:pt x="144" y="298"/>
                    </a:cubicBezTo>
                    <a:cubicBezTo>
                      <a:pt x="210" y="303"/>
                      <a:pt x="270" y="311"/>
                      <a:pt x="333" y="329"/>
                    </a:cubicBezTo>
                    <a:cubicBezTo>
                      <a:pt x="339" y="338"/>
                      <a:pt x="343" y="340"/>
                      <a:pt x="353" y="344"/>
                    </a:cubicBezTo>
                    <a:cubicBezTo>
                      <a:pt x="358" y="352"/>
                      <a:pt x="361" y="357"/>
                      <a:pt x="369" y="363"/>
                    </a:cubicBezTo>
                    <a:cubicBezTo>
                      <a:pt x="372" y="371"/>
                      <a:pt x="374" y="378"/>
                      <a:pt x="379" y="385"/>
                    </a:cubicBezTo>
                    <a:cubicBezTo>
                      <a:pt x="381" y="392"/>
                      <a:pt x="384" y="399"/>
                      <a:pt x="386" y="406"/>
                    </a:cubicBezTo>
                    <a:cubicBezTo>
                      <a:pt x="385" y="417"/>
                      <a:pt x="386" y="435"/>
                      <a:pt x="379" y="447"/>
                    </a:cubicBezTo>
                    <a:cubicBezTo>
                      <a:pt x="351" y="496"/>
                      <a:pt x="246" y="528"/>
                      <a:pt x="192" y="531"/>
                    </a:cubicBezTo>
                    <a:cubicBezTo>
                      <a:pt x="170" y="532"/>
                      <a:pt x="149" y="532"/>
                      <a:pt x="127" y="533"/>
                    </a:cubicBezTo>
                    <a:cubicBezTo>
                      <a:pt x="97" y="530"/>
                      <a:pt x="67" y="525"/>
                      <a:pt x="38" y="517"/>
                    </a:cubicBezTo>
                    <a:cubicBezTo>
                      <a:pt x="26" y="508"/>
                      <a:pt x="23" y="497"/>
                      <a:pt x="19" y="483"/>
                    </a:cubicBezTo>
                    <a:cubicBezTo>
                      <a:pt x="26" y="441"/>
                      <a:pt x="76" y="450"/>
                      <a:pt x="110" y="442"/>
                    </a:cubicBezTo>
                    <a:cubicBezTo>
                      <a:pt x="205" y="444"/>
                      <a:pt x="214" y="446"/>
                      <a:pt x="276" y="454"/>
                    </a:cubicBezTo>
                    <a:cubicBezTo>
                      <a:pt x="293" y="461"/>
                      <a:pt x="310" y="467"/>
                      <a:pt x="326" y="476"/>
                    </a:cubicBezTo>
                    <a:cubicBezTo>
                      <a:pt x="334" y="481"/>
                      <a:pt x="339" y="487"/>
                      <a:pt x="348" y="490"/>
                    </a:cubicBezTo>
                    <a:cubicBezTo>
                      <a:pt x="363" y="501"/>
                      <a:pt x="369" y="515"/>
                      <a:pt x="384" y="526"/>
                    </a:cubicBezTo>
                    <a:cubicBezTo>
                      <a:pt x="391" y="551"/>
                      <a:pt x="392" y="592"/>
                      <a:pt x="367" y="610"/>
                    </a:cubicBezTo>
                    <a:cubicBezTo>
                      <a:pt x="365" y="616"/>
                      <a:pt x="354" y="627"/>
                      <a:pt x="348" y="629"/>
                    </a:cubicBezTo>
                    <a:cubicBezTo>
                      <a:pt x="329" y="642"/>
                      <a:pt x="300" y="648"/>
                      <a:pt x="278" y="651"/>
                    </a:cubicBezTo>
                    <a:cubicBezTo>
                      <a:pt x="257" y="654"/>
                      <a:pt x="238" y="663"/>
                      <a:pt x="218" y="668"/>
                    </a:cubicBezTo>
                    <a:cubicBezTo>
                      <a:pt x="192" y="675"/>
                      <a:pt x="160" y="674"/>
                      <a:pt x="134" y="675"/>
                    </a:cubicBezTo>
                    <a:cubicBezTo>
                      <a:pt x="100" y="673"/>
                      <a:pt x="61" y="678"/>
                      <a:pt x="31" y="661"/>
                    </a:cubicBezTo>
                    <a:cubicBezTo>
                      <a:pt x="26" y="653"/>
                      <a:pt x="24" y="646"/>
                      <a:pt x="19" y="639"/>
                    </a:cubicBezTo>
                    <a:cubicBezTo>
                      <a:pt x="24" y="611"/>
                      <a:pt x="51" y="595"/>
                      <a:pt x="79" y="591"/>
                    </a:cubicBezTo>
                    <a:cubicBezTo>
                      <a:pt x="94" y="589"/>
                      <a:pt x="125" y="586"/>
                      <a:pt x="125" y="586"/>
                    </a:cubicBezTo>
                    <a:cubicBezTo>
                      <a:pt x="161" y="587"/>
                      <a:pt x="197" y="587"/>
                      <a:pt x="233" y="589"/>
                    </a:cubicBezTo>
                    <a:cubicBezTo>
                      <a:pt x="260" y="591"/>
                      <a:pt x="301" y="610"/>
                      <a:pt x="329" y="617"/>
                    </a:cubicBezTo>
                    <a:cubicBezTo>
                      <a:pt x="341" y="625"/>
                      <a:pt x="347" y="637"/>
                      <a:pt x="362" y="641"/>
                    </a:cubicBezTo>
                    <a:cubicBezTo>
                      <a:pt x="377" y="651"/>
                      <a:pt x="382" y="673"/>
                      <a:pt x="389" y="689"/>
                    </a:cubicBezTo>
                    <a:cubicBezTo>
                      <a:pt x="386" y="716"/>
                      <a:pt x="377" y="765"/>
                      <a:pt x="345" y="773"/>
                    </a:cubicBezTo>
                    <a:cubicBezTo>
                      <a:pt x="323" y="789"/>
                      <a:pt x="299" y="792"/>
                      <a:pt x="273" y="797"/>
                    </a:cubicBezTo>
                    <a:cubicBezTo>
                      <a:pt x="237" y="812"/>
                      <a:pt x="197" y="816"/>
                      <a:pt x="158" y="819"/>
                    </a:cubicBezTo>
                    <a:cubicBezTo>
                      <a:pt x="132" y="818"/>
                      <a:pt x="105" y="819"/>
                      <a:pt x="79" y="817"/>
                    </a:cubicBezTo>
                    <a:cubicBezTo>
                      <a:pt x="71" y="816"/>
                      <a:pt x="55" y="812"/>
                      <a:pt x="55" y="812"/>
                    </a:cubicBezTo>
                    <a:cubicBezTo>
                      <a:pt x="47" y="809"/>
                      <a:pt x="41" y="805"/>
                      <a:pt x="33" y="802"/>
                    </a:cubicBezTo>
                    <a:cubicBezTo>
                      <a:pt x="30" y="797"/>
                      <a:pt x="24" y="794"/>
                      <a:pt x="24" y="788"/>
                    </a:cubicBezTo>
                    <a:cubicBezTo>
                      <a:pt x="23" y="776"/>
                      <a:pt x="20" y="761"/>
                      <a:pt x="29" y="752"/>
                    </a:cubicBezTo>
                    <a:cubicBezTo>
                      <a:pt x="60" y="721"/>
                      <a:pt x="132" y="727"/>
                      <a:pt x="168" y="725"/>
                    </a:cubicBezTo>
                    <a:cubicBezTo>
                      <a:pt x="193" y="727"/>
                      <a:pt x="216" y="729"/>
                      <a:pt x="240" y="735"/>
                    </a:cubicBezTo>
                    <a:cubicBezTo>
                      <a:pt x="268" y="742"/>
                      <a:pt x="295" y="755"/>
                      <a:pt x="324" y="759"/>
                    </a:cubicBezTo>
                    <a:cubicBezTo>
                      <a:pt x="331" y="761"/>
                      <a:pt x="338" y="764"/>
                      <a:pt x="345" y="766"/>
                    </a:cubicBezTo>
                    <a:cubicBezTo>
                      <a:pt x="353" y="771"/>
                      <a:pt x="367" y="781"/>
                      <a:pt x="367" y="781"/>
                    </a:cubicBezTo>
                    <a:cubicBezTo>
                      <a:pt x="372" y="797"/>
                      <a:pt x="382" y="818"/>
                      <a:pt x="391" y="831"/>
                    </a:cubicBezTo>
                    <a:cubicBezTo>
                      <a:pt x="390" y="845"/>
                      <a:pt x="390" y="857"/>
                      <a:pt x="384" y="869"/>
                    </a:cubicBezTo>
                    <a:cubicBezTo>
                      <a:pt x="371" y="898"/>
                      <a:pt x="331" y="930"/>
                      <a:pt x="300" y="934"/>
                    </a:cubicBezTo>
                    <a:cubicBezTo>
                      <a:pt x="242" y="959"/>
                      <a:pt x="196" y="970"/>
                      <a:pt x="129" y="9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793" y="120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739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 flipH="1">
                <a:off x="816" y="110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3"/>
              <p:cNvSpPr>
                <a:spLocks noChangeShapeType="1"/>
              </p:cNvSpPr>
              <p:nvPr/>
            </p:nvSpPr>
            <p:spPr bwMode="auto">
              <a:xfrm flipH="1">
                <a:off x="816" y="13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 flipV="1">
                <a:off x="816" y="12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1344" y="1075"/>
                <a:ext cx="0" cy="2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 flipH="1">
                <a:off x="1152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>
                <a:off x="1104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1" name="AutoShape 23"/>
              <p:cNvCxnSpPr>
                <a:cxnSpLocks noChangeShapeType="1"/>
                <a:stCxn id="73" idx="0"/>
              </p:cNvCxnSpPr>
              <p:nvPr/>
            </p:nvCxnSpPr>
            <p:spPr bwMode="auto">
              <a:xfrm rot="16200000" flipH="1">
                <a:off x="816" y="1344"/>
                <a:ext cx="192" cy="192"/>
              </a:xfrm>
              <a:prstGeom prst="bentConnector3">
                <a:avLst>
                  <a:gd name="adj1" fmla="val 9947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2" name="Group 24"/>
              <p:cNvGrpSpPr>
                <a:grpSpLocks/>
              </p:cNvGrpSpPr>
              <p:nvPr/>
            </p:nvGrpSpPr>
            <p:grpSpPr bwMode="auto">
              <a:xfrm rot="-5400000">
                <a:off x="1272" y="1656"/>
                <a:ext cx="144" cy="192"/>
                <a:chOff x="1488" y="1536"/>
                <a:chExt cx="144" cy="192"/>
              </a:xfrm>
            </p:grpSpPr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>
                  <a:off x="1632" y="15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26"/>
                <p:cNvSpPr>
                  <a:spLocks noChangeShapeType="1"/>
                </p:cNvSpPr>
                <p:nvPr/>
              </p:nvSpPr>
              <p:spPr bwMode="auto">
                <a:xfrm>
                  <a:off x="1536" y="153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27"/>
                <p:cNvSpPr>
                  <a:spLocks noChangeShapeType="1"/>
                </p:cNvSpPr>
                <p:nvPr/>
              </p:nvSpPr>
              <p:spPr bwMode="auto">
                <a:xfrm>
                  <a:off x="1584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28"/>
                <p:cNvSpPr>
                  <a:spLocks noChangeShapeType="1"/>
                </p:cNvSpPr>
                <p:nvPr/>
              </p:nvSpPr>
              <p:spPr bwMode="auto">
                <a:xfrm>
                  <a:off x="1488" y="158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Line 29"/>
              <p:cNvSpPr>
                <a:spLocks noChangeShapeType="1"/>
              </p:cNvSpPr>
              <p:nvPr/>
            </p:nvSpPr>
            <p:spPr bwMode="auto">
              <a:xfrm>
                <a:off x="1344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0"/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>
                <a:off x="1248" y="20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2"/>
              <p:cNvSpPr>
                <a:spLocks noChangeShapeType="1"/>
              </p:cNvSpPr>
              <p:nvPr/>
            </p:nvSpPr>
            <p:spPr bwMode="auto">
              <a:xfrm>
                <a:off x="129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3"/>
              <p:cNvSpPr>
                <a:spLocks noChangeShapeType="1"/>
              </p:cNvSpPr>
              <p:nvPr/>
            </p:nvSpPr>
            <p:spPr bwMode="auto">
              <a:xfrm>
                <a:off x="1320" y="211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208" y="852"/>
              <a:ext cx="701" cy="1260"/>
              <a:chOff x="2208" y="852"/>
              <a:chExt cx="701" cy="1260"/>
            </a:xfrm>
          </p:grpSpPr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 flipH="1">
                <a:off x="2400" y="864"/>
                <a:ext cx="96" cy="697"/>
              </a:xfrm>
              <a:custGeom>
                <a:avLst/>
                <a:gdLst>
                  <a:gd name="T0" fmla="*/ 180 w 392"/>
                  <a:gd name="T1" fmla="*/ 8 h 970"/>
                  <a:gd name="T2" fmla="*/ 324 w 392"/>
                  <a:gd name="T3" fmla="*/ 41 h 970"/>
                  <a:gd name="T4" fmla="*/ 367 w 392"/>
                  <a:gd name="T5" fmla="*/ 77 h 970"/>
                  <a:gd name="T6" fmla="*/ 379 w 392"/>
                  <a:gd name="T7" fmla="*/ 87 h 970"/>
                  <a:gd name="T8" fmla="*/ 350 w 392"/>
                  <a:gd name="T9" fmla="*/ 195 h 970"/>
                  <a:gd name="T10" fmla="*/ 24 w 392"/>
                  <a:gd name="T11" fmla="*/ 231 h 970"/>
                  <a:gd name="T12" fmla="*/ 7 w 392"/>
                  <a:gd name="T13" fmla="*/ 188 h 970"/>
                  <a:gd name="T14" fmla="*/ 108 w 392"/>
                  <a:gd name="T15" fmla="*/ 149 h 970"/>
                  <a:gd name="T16" fmla="*/ 338 w 392"/>
                  <a:gd name="T17" fmla="*/ 193 h 970"/>
                  <a:gd name="T18" fmla="*/ 367 w 392"/>
                  <a:gd name="T19" fmla="*/ 212 h 970"/>
                  <a:gd name="T20" fmla="*/ 374 w 392"/>
                  <a:gd name="T21" fmla="*/ 310 h 970"/>
                  <a:gd name="T22" fmla="*/ 317 w 392"/>
                  <a:gd name="T23" fmla="*/ 351 h 970"/>
                  <a:gd name="T24" fmla="*/ 50 w 392"/>
                  <a:gd name="T25" fmla="*/ 380 h 970"/>
                  <a:gd name="T26" fmla="*/ 12 w 392"/>
                  <a:gd name="T27" fmla="*/ 344 h 970"/>
                  <a:gd name="T28" fmla="*/ 144 w 392"/>
                  <a:gd name="T29" fmla="*/ 298 h 970"/>
                  <a:gd name="T30" fmla="*/ 353 w 392"/>
                  <a:gd name="T31" fmla="*/ 344 h 970"/>
                  <a:gd name="T32" fmla="*/ 379 w 392"/>
                  <a:gd name="T33" fmla="*/ 385 h 970"/>
                  <a:gd name="T34" fmla="*/ 379 w 392"/>
                  <a:gd name="T35" fmla="*/ 447 h 970"/>
                  <a:gd name="T36" fmla="*/ 127 w 392"/>
                  <a:gd name="T37" fmla="*/ 533 h 970"/>
                  <a:gd name="T38" fmla="*/ 19 w 392"/>
                  <a:gd name="T39" fmla="*/ 483 h 970"/>
                  <a:gd name="T40" fmla="*/ 276 w 392"/>
                  <a:gd name="T41" fmla="*/ 454 h 970"/>
                  <a:gd name="T42" fmla="*/ 348 w 392"/>
                  <a:gd name="T43" fmla="*/ 490 h 970"/>
                  <a:gd name="T44" fmla="*/ 367 w 392"/>
                  <a:gd name="T45" fmla="*/ 610 h 970"/>
                  <a:gd name="T46" fmla="*/ 278 w 392"/>
                  <a:gd name="T47" fmla="*/ 651 h 970"/>
                  <a:gd name="T48" fmla="*/ 134 w 392"/>
                  <a:gd name="T49" fmla="*/ 675 h 970"/>
                  <a:gd name="T50" fmla="*/ 19 w 392"/>
                  <a:gd name="T51" fmla="*/ 639 h 970"/>
                  <a:gd name="T52" fmla="*/ 125 w 392"/>
                  <a:gd name="T53" fmla="*/ 586 h 970"/>
                  <a:gd name="T54" fmla="*/ 329 w 392"/>
                  <a:gd name="T55" fmla="*/ 617 h 970"/>
                  <a:gd name="T56" fmla="*/ 389 w 392"/>
                  <a:gd name="T57" fmla="*/ 689 h 970"/>
                  <a:gd name="T58" fmla="*/ 273 w 392"/>
                  <a:gd name="T59" fmla="*/ 797 h 970"/>
                  <a:gd name="T60" fmla="*/ 79 w 392"/>
                  <a:gd name="T61" fmla="*/ 817 h 970"/>
                  <a:gd name="T62" fmla="*/ 33 w 392"/>
                  <a:gd name="T63" fmla="*/ 802 h 970"/>
                  <a:gd name="T64" fmla="*/ 29 w 392"/>
                  <a:gd name="T65" fmla="*/ 752 h 970"/>
                  <a:gd name="T66" fmla="*/ 240 w 392"/>
                  <a:gd name="T67" fmla="*/ 735 h 970"/>
                  <a:gd name="T68" fmla="*/ 345 w 392"/>
                  <a:gd name="T69" fmla="*/ 766 h 970"/>
                  <a:gd name="T70" fmla="*/ 391 w 392"/>
                  <a:gd name="T71" fmla="*/ 831 h 970"/>
                  <a:gd name="T72" fmla="*/ 300 w 392"/>
                  <a:gd name="T73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970">
                    <a:moveTo>
                      <a:pt x="141" y="3"/>
                    </a:moveTo>
                    <a:cubicBezTo>
                      <a:pt x="152" y="0"/>
                      <a:pt x="169" y="7"/>
                      <a:pt x="180" y="8"/>
                    </a:cubicBezTo>
                    <a:cubicBezTo>
                      <a:pt x="206" y="16"/>
                      <a:pt x="216" y="15"/>
                      <a:pt x="249" y="17"/>
                    </a:cubicBezTo>
                    <a:cubicBezTo>
                      <a:pt x="273" y="26"/>
                      <a:pt x="299" y="36"/>
                      <a:pt x="324" y="41"/>
                    </a:cubicBezTo>
                    <a:cubicBezTo>
                      <a:pt x="329" y="43"/>
                      <a:pt x="334" y="43"/>
                      <a:pt x="338" y="46"/>
                    </a:cubicBezTo>
                    <a:cubicBezTo>
                      <a:pt x="349" y="55"/>
                      <a:pt x="355" y="70"/>
                      <a:pt x="367" y="77"/>
                    </a:cubicBezTo>
                    <a:cubicBezTo>
                      <a:pt x="369" y="80"/>
                      <a:pt x="370" y="83"/>
                      <a:pt x="372" y="85"/>
                    </a:cubicBezTo>
                    <a:cubicBezTo>
                      <a:pt x="374" y="87"/>
                      <a:pt x="377" y="85"/>
                      <a:pt x="379" y="87"/>
                    </a:cubicBezTo>
                    <a:cubicBezTo>
                      <a:pt x="385" y="93"/>
                      <a:pt x="389" y="115"/>
                      <a:pt x="391" y="123"/>
                    </a:cubicBezTo>
                    <a:cubicBezTo>
                      <a:pt x="388" y="144"/>
                      <a:pt x="371" y="189"/>
                      <a:pt x="350" y="195"/>
                    </a:cubicBezTo>
                    <a:cubicBezTo>
                      <a:pt x="303" y="229"/>
                      <a:pt x="233" y="240"/>
                      <a:pt x="177" y="245"/>
                    </a:cubicBezTo>
                    <a:cubicBezTo>
                      <a:pt x="123" y="244"/>
                      <a:pt x="75" y="246"/>
                      <a:pt x="24" y="231"/>
                    </a:cubicBezTo>
                    <a:cubicBezTo>
                      <a:pt x="17" y="226"/>
                      <a:pt x="9" y="224"/>
                      <a:pt x="2" y="219"/>
                    </a:cubicBezTo>
                    <a:cubicBezTo>
                      <a:pt x="3" y="209"/>
                      <a:pt x="0" y="196"/>
                      <a:pt x="7" y="188"/>
                    </a:cubicBezTo>
                    <a:cubicBezTo>
                      <a:pt x="25" y="169"/>
                      <a:pt x="55" y="160"/>
                      <a:pt x="79" y="157"/>
                    </a:cubicBezTo>
                    <a:cubicBezTo>
                      <a:pt x="89" y="154"/>
                      <a:pt x="98" y="152"/>
                      <a:pt x="108" y="149"/>
                    </a:cubicBezTo>
                    <a:cubicBezTo>
                      <a:pt x="171" y="151"/>
                      <a:pt x="221" y="154"/>
                      <a:pt x="281" y="166"/>
                    </a:cubicBezTo>
                    <a:cubicBezTo>
                      <a:pt x="299" y="174"/>
                      <a:pt x="322" y="183"/>
                      <a:pt x="338" y="193"/>
                    </a:cubicBezTo>
                    <a:cubicBezTo>
                      <a:pt x="343" y="196"/>
                      <a:pt x="348" y="199"/>
                      <a:pt x="353" y="202"/>
                    </a:cubicBezTo>
                    <a:cubicBezTo>
                      <a:pt x="358" y="205"/>
                      <a:pt x="367" y="212"/>
                      <a:pt x="367" y="212"/>
                    </a:cubicBezTo>
                    <a:cubicBezTo>
                      <a:pt x="370" y="223"/>
                      <a:pt x="378" y="231"/>
                      <a:pt x="384" y="241"/>
                    </a:cubicBezTo>
                    <a:cubicBezTo>
                      <a:pt x="389" y="265"/>
                      <a:pt x="389" y="289"/>
                      <a:pt x="374" y="310"/>
                    </a:cubicBezTo>
                    <a:cubicBezTo>
                      <a:pt x="372" y="318"/>
                      <a:pt x="362" y="327"/>
                      <a:pt x="353" y="329"/>
                    </a:cubicBezTo>
                    <a:cubicBezTo>
                      <a:pt x="341" y="337"/>
                      <a:pt x="331" y="347"/>
                      <a:pt x="317" y="351"/>
                    </a:cubicBezTo>
                    <a:cubicBezTo>
                      <a:pt x="276" y="377"/>
                      <a:pt x="214" y="383"/>
                      <a:pt x="168" y="387"/>
                    </a:cubicBezTo>
                    <a:cubicBezTo>
                      <a:pt x="112" y="386"/>
                      <a:pt x="94" y="385"/>
                      <a:pt x="50" y="380"/>
                    </a:cubicBezTo>
                    <a:cubicBezTo>
                      <a:pt x="39" y="375"/>
                      <a:pt x="31" y="371"/>
                      <a:pt x="21" y="365"/>
                    </a:cubicBezTo>
                    <a:cubicBezTo>
                      <a:pt x="19" y="357"/>
                      <a:pt x="14" y="352"/>
                      <a:pt x="12" y="344"/>
                    </a:cubicBezTo>
                    <a:cubicBezTo>
                      <a:pt x="16" y="308"/>
                      <a:pt x="41" y="306"/>
                      <a:pt x="74" y="303"/>
                    </a:cubicBezTo>
                    <a:cubicBezTo>
                      <a:pt x="97" y="301"/>
                      <a:pt x="144" y="298"/>
                      <a:pt x="144" y="298"/>
                    </a:cubicBezTo>
                    <a:cubicBezTo>
                      <a:pt x="210" y="303"/>
                      <a:pt x="270" y="311"/>
                      <a:pt x="333" y="329"/>
                    </a:cubicBezTo>
                    <a:cubicBezTo>
                      <a:pt x="339" y="338"/>
                      <a:pt x="343" y="340"/>
                      <a:pt x="353" y="344"/>
                    </a:cubicBezTo>
                    <a:cubicBezTo>
                      <a:pt x="358" y="352"/>
                      <a:pt x="361" y="357"/>
                      <a:pt x="369" y="363"/>
                    </a:cubicBezTo>
                    <a:cubicBezTo>
                      <a:pt x="372" y="371"/>
                      <a:pt x="374" y="378"/>
                      <a:pt x="379" y="385"/>
                    </a:cubicBezTo>
                    <a:cubicBezTo>
                      <a:pt x="381" y="392"/>
                      <a:pt x="384" y="399"/>
                      <a:pt x="386" y="406"/>
                    </a:cubicBezTo>
                    <a:cubicBezTo>
                      <a:pt x="385" y="417"/>
                      <a:pt x="386" y="435"/>
                      <a:pt x="379" y="447"/>
                    </a:cubicBezTo>
                    <a:cubicBezTo>
                      <a:pt x="351" y="496"/>
                      <a:pt x="246" y="528"/>
                      <a:pt x="192" y="531"/>
                    </a:cubicBezTo>
                    <a:cubicBezTo>
                      <a:pt x="170" y="532"/>
                      <a:pt x="149" y="532"/>
                      <a:pt x="127" y="533"/>
                    </a:cubicBezTo>
                    <a:cubicBezTo>
                      <a:pt x="97" y="530"/>
                      <a:pt x="67" y="525"/>
                      <a:pt x="38" y="517"/>
                    </a:cubicBezTo>
                    <a:cubicBezTo>
                      <a:pt x="26" y="508"/>
                      <a:pt x="23" y="497"/>
                      <a:pt x="19" y="483"/>
                    </a:cubicBezTo>
                    <a:cubicBezTo>
                      <a:pt x="26" y="441"/>
                      <a:pt x="76" y="450"/>
                      <a:pt x="110" y="442"/>
                    </a:cubicBezTo>
                    <a:cubicBezTo>
                      <a:pt x="205" y="444"/>
                      <a:pt x="214" y="446"/>
                      <a:pt x="276" y="454"/>
                    </a:cubicBezTo>
                    <a:cubicBezTo>
                      <a:pt x="293" y="461"/>
                      <a:pt x="310" y="467"/>
                      <a:pt x="326" y="476"/>
                    </a:cubicBezTo>
                    <a:cubicBezTo>
                      <a:pt x="334" y="481"/>
                      <a:pt x="339" y="487"/>
                      <a:pt x="348" y="490"/>
                    </a:cubicBezTo>
                    <a:cubicBezTo>
                      <a:pt x="363" y="501"/>
                      <a:pt x="369" y="515"/>
                      <a:pt x="384" y="526"/>
                    </a:cubicBezTo>
                    <a:cubicBezTo>
                      <a:pt x="391" y="551"/>
                      <a:pt x="392" y="592"/>
                      <a:pt x="367" y="610"/>
                    </a:cubicBezTo>
                    <a:cubicBezTo>
                      <a:pt x="365" y="616"/>
                      <a:pt x="354" y="627"/>
                      <a:pt x="348" y="629"/>
                    </a:cubicBezTo>
                    <a:cubicBezTo>
                      <a:pt x="329" y="642"/>
                      <a:pt x="300" y="648"/>
                      <a:pt x="278" y="651"/>
                    </a:cubicBezTo>
                    <a:cubicBezTo>
                      <a:pt x="257" y="654"/>
                      <a:pt x="238" y="663"/>
                      <a:pt x="218" y="668"/>
                    </a:cubicBezTo>
                    <a:cubicBezTo>
                      <a:pt x="192" y="675"/>
                      <a:pt x="160" y="674"/>
                      <a:pt x="134" y="675"/>
                    </a:cubicBezTo>
                    <a:cubicBezTo>
                      <a:pt x="100" y="673"/>
                      <a:pt x="61" y="678"/>
                      <a:pt x="31" y="661"/>
                    </a:cubicBezTo>
                    <a:cubicBezTo>
                      <a:pt x="26" y="653"/>
                      <a:pt x="24" y="646"/>
                      <a:pt x="19" y="639"/>
                    </a:cubicBezTo>
                    <a:cubicBezTo>
                      <a:pt x="24" y="611"/>
                      <a:pt x="51" y="595"/>
                      <a:pt x="79" y="591"/>
                    </a:cubicBezTo>
                    <a:cubicBezTo>
                      <a:pt x="94" y="589"/>
                      <a:pt x="125" y="586"/>
                      <a:pt x="125" y="586"/>
                    </a:cubicBezTo>
                    <a:cubicBezTo>
                      <a:pt x="161" y="587"/>
                      <a:pt x="197" y="587"/>
                      <a:pt x="233" y="589"/>
                    </a:cubicBezTo>
                    <a:cubicBezTo>
                      <a:pt x="260" y="591"/>
                      <a:pt x="301" y="610"/>
                      <a:pt x="329" y="617"/>
                    </a:cubicBezTo>
                    <a:cubicBezTo>
                      <a:pt x="341" y="625"/>
                      <a:pt x="347" y="637"/>
                      <a:pt x="362" y="641"/>
                    </a:cubicBezTo>
                    <a:cubicBezTo>
                      <a:pt x="377" y="651"/>
                      <a:pt x="382" y="673"/>
                      <a:pt x="389" y="689"/>
                    </a:cubicBezTo>
                    <a:cubicBezTo>
                      <a:pt x="386" y="716"/>
                      <a:pt x="377" y="765"/>
                      <a:pt x="345" y="773"/>
                    </a:cubicBezTo>
                    <a:cubicBezTo>
                      <a:pt x="323" y="789"/>
                      <a:pt x="299" y="792"/>
                      <a:pt x="273" y="797"/>
                    </a:cubicBezTo>
                    <a:cubicBezTo>
                      <a:pt x="237" y="812"/>
                      <a:pt x="197" y="816"/>
                      <a:pt x="158" y="819"/>
                    </a:cubicBezTo>
                    <a:cubicBezTo>
                      <a:pt x="132" y="818"/>
                      <a:pt x="105" y="819"/>
                      <a:pt x="79" y="817"/>
                    </a:cubicBezTo>
                    <a:cubicBezTo>
                      <a:pt x="71" y="816"/>
                      <a:pt x="55" y="812"/>
                      <a:pt x="55" y="812"/>
                    </a:cubicBezTo>
                    <a:cubicBezTo>
                      <a:pt x="47" y="809"/>
                      <a:pt x="41" y="805"/>
                      <a:pt x="33" y="802"/>
                    </a:cubicBezTo>
                    <a:cubicBezTo>
                      <a:pt x="30" y="797"/>
                      <a:pt x="24" y="794"/>
                      <a:pt x="24" y="788"/>
                    </a:cubicBezTo>
                    <a:cubicBezTo>
                      <a:pt x="23" y="776"/>
                      <a:pt x="20" y="761"/>
                      <a:pt x="29" y="752"/>
                    </a:cubicBezTo>
                    <a:cubicBezTo>
                      <a:pt x="60" y="721"/>
                      <a:pt x="132" y="727"/>
                      <a:pt x="168" y="725"/>
                    </a:cubicBezTo>
                    <a:cubicBezTo>
                      <a:pt x="193" y="727"/>
                      <a:pt x="216" y="729"/>
                      <a:pt x="240" y="735"/>
                    </a:cubicBezTo>
                    <a:cubicBezTo>
                      <a:pt x="268" y="742"/>
                      <a:pt x="295" y="755"/>
                      <a:pt x="324" y="759"/>
                    </a:cubicBezTo>
                    <a:cubicBezTo>
                      <a:pt x="331" y="761"/>
                      <a:pt x="338" y="764"/>
                      <a:pt x="345" y="766"/>
                    </a:cubicBezTo>
                    <a:cubicBezTo>
                      <a:pt x="353" y="771"/>
                      <a:pt x="367" y="781"/>
                      <a:pt x="367" y="781"/>
                    </a:cubicBezTo>
                    <a:cubicBezTo>
                      <a:pt x="372" y="797"/>
                      <a:pt x="382" y="818"/>
                      <a:pt x="391" y="831"/>
                    </a:cubicBezTo>
                    <a:cubicBezTo>
                      <a:pt x="390" y="845"/>
                      <a:pt x="390" y="857"/>
                      <a:pt x="384" y="869"/>
                    </a:cubicBezTo>
                    <a:cubicBezTo>
                      <a:pt x="371" y="898"/>
                      <a:pt x="331" y="930"/>
                      <a:pt x="300" y="934"/>
                    </a:cubicBezTo>
                    <a:cubicBezTo>
                      <a:pt x="242" y="959"/>
                      <a:pt x="196" y="970"/>
                      <a:pt x="129" y="9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 flipH="1">
                <a:off x="2807" y="120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 flipH="1">
                <a:off x="2765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2448" y="86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>
                <a:off x="2448" y="1565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 flipH="1">
                <a:off x="2832" y="86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 flipH="1" flipV="1">
                <a:off x="2832" y="1248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2"/>
              <p:cNvSpPr>
                <a:spLocks noChangeShapeType="1"/>
              </p:cNvSpPr>
              <p:nvPr/>
            </p:nvSpPr>
            <p:spPr bwMode="auto">
              <a:xfrm flipH="1">
                <a:off x="2304" y="852"/>
                <a:ext cx="0" cy="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 flipH="1">
                <a:off x="2304" y="1565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 flipH="1">
                <a:off x="2496" y="1661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2304" y="175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 flipH="1">
                <a:off x="2592" y="1661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 flipH="1">
                <a:off x="2544" y="170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 flipH="1">
                <a:off x="2640" y="170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1" name="AutoShape 49"/>
              <p:cNvCxnSpPr>
                <a:cxnSpLocks noChangeShapeType="1"/>
                <a:stCxn id="53" idx="0"/>
              </p:cNvCxnSpPr>
              <p:nvPr/>
            </p:nvCxnSpPr>
            <p:spPr bwMode="auto">
              <a:xfrm rot="5400000">
                <a:off x="2640" y="1566"/>
                <a:ext cx="192" cy="192"/>
              </a:xfrm>
              <a:prstGeom prst="bentConnector3">
                <a:avLst>
                  <a:gd name="adj1" fmla="val 9947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 flipH="1">
                <a:off x="2304" y="1757"/>
                <a:ext cx="0" cy="2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51"/>
              <p:cNvGrpSpPr>
                <a:grpSpLocks/>
              </p:cNvGrpSpPr>
              <p:nvPr/>
            </p:nvGrpSpPr>
            <p:grpSpPr bwMode="auto">
              <a:xfrm>
                <a:off x="2208" y="2016"/>
                <a:ext cx="192" cy="96"/>
                <a:chOff x="2256" y="1949"/>
                <a:chExt cx="192" cy="96"/>
              </a:xfrm>
            </p:grpSpPr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256" y="1949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304" y="199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28" y="204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" name="Rectangle 55"/>
            <p:cNvSpPr>
              <a:spLocks noChangeArrowheads="1"/>
            </p:cNvSpPr>
            <p:nvPr/>
          </p:nvSpPr>
          <p:spPr bwMode="auto">
            <a:xfrm>
              <a:off x="843" y="1104"/>
              <a:ext cx="1317" cy="19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>
              <a:off x="2160" y="11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2205" y="11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2182" y="1101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59"/>
            <p:cNvSpPr txBox="1">
              <a:spLocks noChangeArrowheads="1"/>
            </p:cNvSpPr>
            <p:nvPr/>
          </p:nvSpPr>
          <p:spPr bwMode="auto">
            <a:xfrm>
              <a:off x="927" y="1121"/>
              <a:ext cx="44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V</a:t>
              </a:r>
              <a:r>
                <a:rPr lang="en-US" sz="1000" baseline="-25000">
                  <a:solidFill>
                    <a:schemeClr val="bg1"/>
                  </a:solidFill>
                </a:rPr>
                <a:t>p</a:t>
              </a:r>
              <a:r>
                <a:rPr lang="en-US" sz="1000">
                  <a:solidFill>
                    <a:schemeClr val="bg1"/>
                  </a:solidFill>
                </a:rPr>
                <a:t> ~ V</a:t>
              </a:r>
              <a:r>
                <a:rPr lang="en-US" sz="1000" baseline="-25000">
                  <a:solidFill>
                    <a:schemeClr val="bg1"/>
                  </a:solidFill>
                </a:rPr>
                <a:t>bias</a:t>
              </a: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41" name="Text Box 60"/>
            <p:cNvSpPr txBox="1">
              <a:spLocks noChangeArrowheads="1"/>
            </p:cNvSpPr>
            <p:nvPr/>
          </p:nvSpPr>
          <p:spPr bwMode="auto">
            <a:xfrm>
              <a:off x="1750" y="1386"/>
              <a:ext cx="4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V</a:t>
              </a:r>
              <a:r>
                <a:rPr lang="en-US" sz="1000" baseline="-25000"/>
                <a:t>p</a:t>
              </a:r>
              <a:r>
                <a:rPr lang="en-US" sz="1000"/>
                <a:t> ~ 0 V</a:t>
              </a:r>
            </a:p>
          </p:txBody>
        </p: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 rot="-5400000">
              <a:off x="-128" y="1127"/>
              <a:ext cx="5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filament supply</a:t>
              </a:r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 rot="5400000">
              <a:off x="2726" y="1165"/>
              <a:ext cx="54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filament supply</a:t>
              </a:r>
            </a:p>
          </p:txBody>
        </p:sp>
        <p:sp>
          <p:nvSpPr>
            <p:cNvPr id="44" name="Text Box 63"/>
            <p:cNvSpPr txBox="1">
              <a:spLocks noChangeArrowheads="1"/>
            </p:cNvSpPr>
            <p:nvPr/>
          </p:nvSpPr>
          <p:spPr bwMode="auto">
            <a:xfrm>
              <a:off x="957" y="1658"/>
              <a:ext cx="3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grid bias</a:t>
              </a:r>
            </a:p>
          </p:txBody>
        </p: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228" y="1622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discharge</a:t>
              </a:r>
            </a:p>
            <a:p>
              <a:pPr algn="ctr"/>
              <a:r>
                <a:rPr lang="en-US" sz="800"/>
                <a:t>supply</a:t>
              </a:r>
            </a:p>
          </p:txBody>
        </p:sp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2487" y="1878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discharge</a:t>
              </a:r>
            </a:p>
            <a:p>
              <a:pPr algn="ctr"/>
              <a:r>
                <a:rPr lang="en-US" sz="800"/>
                <a:t>supply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-39016" y="6112197"/>
            <a:ext cx="478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Laboratory simulation of the stressed boundary layer with localized radial electric field and axial magnetic field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90877" y="4183826"/>
            <a:ext cx="44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E(r)</a:t>
            </a:r>
            <a:endParaRPr lang="en-US" sz="1400" dirty="0"/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 flipH="1">
            <a:off x="2360826" y="4231957"/>
            <a:ext cx="0" cy="301627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2339658" y="4651059"/>
            <a:ext cx="357792" cy="3175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33945" y="4498659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28430" y="1384390"/>
            <a:ext cx="4303889" cy="529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Solar wind compression on plasma sheet generates boundary layer with transverse dc E fields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[Romero et al. GRL, 1990]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The scale size of the E field can be smaller than a   	   	   local ion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gyroradius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-114300">
              <a:buFont typeface="Arial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Spatial gradient in dc electric field triggers the electron-ion-hybrid (EIH) instability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[Ganguli et al.,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Phys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of Fluids, 1988;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PoP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2014]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ES and EM emissions in the whistler branch 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an be around lower hybrid frequency or different depending on parameters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Eigenvalue condition for ES waves (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δ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ω</a:t>
            </a:r>
            <a:r>
              <a:rPr lang="en-US" sz="12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pe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Ω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)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Font typeface="Arial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oundary layers are being generated and analyzed in the SPSC 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Existence of ES and EM EIH emissions verified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Signatures of triggered emissions observed</a:t>
            </a:r>
          </a:p>
          <a:p>
            <a:pPr marL="796925" lvl="2" indent="-112713">
              <a:buFontTx/>
              <a:buChar char="-"/>
              <a:tabLst>
                <a:tab pos="628650" algn="l"/>
                <a:tab pos="917575" algn="l"/>
              </a:tabLst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Magnetron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effect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can nonlinearly lead to secondary emissions displaying frequency chirping [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Palmadesso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et al.,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Geophys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Mgr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1986]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302851"/>
              </p:ext>
            </p:extLst>
          </p:nvPr>
        </p:nvGraphicFramePr>
        <p:xfrm>
          <a:off x="4857934" y="4046893"/>
          <a:ext cx="41751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3390900" imgH="914400" progId="Equation.DSMT4">
                  <p:embed/>
                </p:oleObj>
              </mc:Choice>
              <mc:Fallback>
                <p:oleObj name="Equation" r:id="rId5" imgW="3390900" imgH="9144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934" y="4046893"/>
                        <a:ext cx="41751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Electromagnetic Waves driven by Velocity Shear</a:t>
            </a:r>
            <a:endParaRPr lang="en-US" dirty="0"/>
          </a:p>
        </p:txBody>
      </p:sp>
      <p:pic>
        <p:nvPicPr>
          <p:cNvPr id="3" name="Picture 2" descr="2D_Color_Plot_Annotate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597"/>
            <a:ext cx="9144000" cy="48538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98"/>
            <a:ext cx="8229600" cy="1143000"/>
          </a:xfrm>
        </p:spPr>
        <p:txBody>
          <a:bodyPr/>
          <a:lstStyle/>
          <a:p>
            <a:r>
              <a:rPr lang="en-US" dirty="0" smtClean="0"/>
              <a:t>Van Allen Probe Evidence for Whistlers near Boundary Layers</a:t>
            </a:r>
            <a:endParaRPr lang="en-US" dirty="0"/>
          </a:p>
        </p:txBody>
      </p:sp>
      <p:pic>
        <p:nvPicPr>
          <p:cNvPr id="6" name="Picture 5" descr="MalispinaStackPl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89" y="1315984"/>
            <a:ext cx="4183380" cy="5420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4834" y="1441402"/>
            <a:ext cx="45278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Open Sans"/>
                <a:cs typeface="Open Sans"/>
              </a:rPr>
              <a:t>Malaspina</a:t>
            </a:r>
            <a:r>
              <a:rPr lang="en-US" dirty="0" smtClean="0">
                <a:latin typeface="Open Sans"/>
                <a:cs typeface="Open Sans"/>
              </a:rPr>
              <a:t> et al. 2015 – Electric field structures and waves at plasma boundaries in the inner magnetosphere</a:t>
            </a:r>
          </a:p>
          <a:p>
            <a:endParaRPr lang="en-US" dirty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	Identified plasma boundaries with particle data.</a:t>
            </a:r>
          </a:p>
          <a:p>
            <a:endParaRPr lang="en-US" dirty="0" smtClean="0">
              <a:latin typeface="Open Sans"/>
              <a:cs typeface="Open Sans"/>
            </a:endParaRPr>
          </a:p>
          <a:p>
            <a:endParaRPr lang="en-US" dirty="0">
              <a:latin typeface="Open Sans"/>
              <a:cs typeface="Open Sans"/>
            </a:endParaRPr>
          </a:p>
          <a:p>
            <a:endParaRPr lang="en-US" dirty="0" smtClean="0">
              <a:latin typeface="Open Sans"/>
              <a:cs typeface="Open Sans"/>
            </a:endParaRPr>
          </a:p>
          <a:p>
            <a:endParaRPr lang="en-US" dirty="0">
              <a:latin typeface="Open Sans"/>
              <a:cs typeface="Open Sans"/>
            </a:endParaRPr>
          </a:p>
          <a:p>
            <a:endParaRPr lang="en-US" dirty="0" smtClean="0">
              <a:latin typeface="Open Sans"/>
              <a:cs typeface="Open Sans"/>
            </a:endParaRPr>
          </a:p>
          <a:p>
            <a:endParaRPr lang="en-US" dirty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	Found waves near boundary</a:t>
            </a:r>
          </a:p>
        </p:txBody>
      </p:sp>
      <p:sp>
        <p:nvSpPr>
          <p:cNvPr id="8" name="Oval 7"/>
          <p:cNvSpPr/>
          <p:nvPr/>
        </p:nvSpPr>
        <p:spPr>
          <a:xfrm>
            <a:off x="2394217" y="2109620"/>
            <a:ext cx="229012" cy="1103387"/>
          </a:xfrm>
          <a:prstGeom prst="ellipse">
            <a:avLst/>
          </a:prstGeom>
          <a:noFill/>
          <a:ln w="4127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2623229" y="2661314"/>
            <a:ext cx="2241542" cy="6592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92627" y="5780636"/>
            <a:ext cx="305349" cy="15961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</p:cNvCxnSpPr>
          <p:nvPr/>
        </p:nvCxnSpPr>
        <p:spPr>
          <a:xfrm flipV="1">
            <a:off x="2997976" y="4965584"/>
            <a:ext cx="1963952" cy="89485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Wavesstfft_timeseries_combin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4" y="961044"/>
            <a:ext cx="8100861" cy="4860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23" y="6443616"/>
            <a:ext cx="443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Seconds after </a:t>
            </a:r>
            <a:r>
              <a:rPr lang="en-US" dirty="0"/>
              <a:t>2012-11-14 05:40:32.437892</a:t>
            </a:r>
            <a:endParaRPr lang="en-US" dirty="0" smtClean="0"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336" y="952751"/>
            <a:ext cx="96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RBSP-B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95037"/>
              </p:ext>
            </p:extLst>
          </p:nvPr>
        </p:nvGraphicFramePr>
        <p:xfrm>
          <a:off x="7104654" y="5277970"/>
          <a:ext cx="1475937" cy="33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889000" imgH="203200" progId="Equation.DSMT4">
                  <p:embed/>
                </p:oleObj>
              </mc:Choice>
              <mc:Fallback>
                <p:oleObj name="Equation" r:id="rId4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4654" y="5277970"/>
                        <a:ext cx="1475937" cy="33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7200" y="125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r>
              <a:rPr lang="en-US" sz="2800" dirty="0" smtClean="0"/>
              <a:t>EMFISIS Burst Mode Waveform data of Driven Whistlers:  Showing </a:t>
            </a:r>
            <a:r>
              <a:rPr lang="en-US" sz="2800" dirty="0" err="1" smtClean="0"/>
              <a:t>Burstiness</a:t>
            </a:r>
            <a:r>
              <a:rPr lang="en-US" sz="2800" dirty="0" smtClean="0"/>
              <a:t> and Chirping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data </a:t>
            </a:r>
            <a:r>
              <a:rPr lang="en-US" dirty="0"/>
              <a:t>of Driven Whistlers:  Showing </a:t>
            </a:r>
            <a:r>
              <a:rPr lang="en-US" dirty="0" err="1"/>
              <a:t>Burstiness</a:t>
            </a:r>
            <a:r>
              <a:rPr lang="en-US" dirty="0"/>
              <a:t> and Chirping</a:t>
            </a:r>
          </a:p>
        </p:txBody>
      </p:sp>
      <p:pic>
        <p:nvPicPr>
          <p:cNvPr id="3" name="Picture 2" descr="emeihstfft_timeseries_combin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40" y="1417638"/>
            <a:ext cx="7649370" cy="458962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399778"/>
              </p:ext>
            </p:extLst>
          </p:nvPr>
        </p:nvGraphicFramePr>
        <p:xfrm>
          <a:off x="6796088" y="5684838"/>
          <a:ext cx="15382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4" imgW="927100" imgH="203200" progId="Equation.DSMT4">
                  <p:embed/>
                </p:oleObj>
              </mc:Choice>
              <mc:Fallback>
                <p:oleObj name="Equation" r:id="rId4" imgW="927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6088" y="5684838"/>
                        <a:ext cx="15382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7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67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942"/>
            <a:ext cx="8229600" cy="53651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Advanced </a:t>
            </a:r>
            <a:r>
              <a:rPr lang="en-US" dirty="0"/>
              <a:t>s</a:t>
            </a:r>
            <a:r>
              <a:rPr lang="en-US" dirty="0" smtClean="0"/>
              <a:t>pectral </a:t>
            </a:r>
            <a:r>
              <a:rPr lang="en-US" dirty="0"/>
              <a:t>t</a:t>
            </a:r>
            <a:r>
              <a:rPr lang="en-US" dirty="0" smtClean="0"/>
              <a:t>echniques reveal</a:t>
            </a:r>
          </a:p>
          <a:p>
            <a:pPr lvl="1"/>
            <a:r>
              <a:rPr lang="en-US" dirty="0" smtClean="0"/>
              <a:t>Chorus is composed of multiple </a:t>
            </a:r>
            <a:r>
              <a:rPr lang="en-US" dirty="0" smtClean="0"/>
              <a:t>waves which is not considered in current NL theories</a:t>
            </a:r>
            <a:endParaRPr lang="en-US" dirty="0" smtClean="0"/>
          </a:p>
          <a:p>
            <a:pPr lvl="1"/>
            <a:r>
              <a:rPr lang="en-US" dirty="0" smtClean="0"/>
              <a:t>New Nonlinear wave physics necessary to explain chorus saturation</a:t>
            </a:r>
          </a:p>
          <a:p>
            <a:pPr lvl="1"/>
            <a:r>
              <a:rPr lang="en-US" dirty="0" smtClean="0"/>
              <a:t>Laboratory techniques combined with theory and satellite observations necessary to unravel new </a:t>
            </a:r>
            <a:r>
              <a:rPr lang="en-US" dirty="0" smtClean="0"/>
              <a:t>physics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Generation of Electromagnetic Whistlers by boundary layers generated in laboratory</a:t>
            </a:r>
          </a:p>
          <a:p>
            <a:pPr lvl="1"/>
            <a:r>
              <a:rPr lang="en-US" dirty="0" smtClean="0"/>
              <a:t>Consistent with observations in space near boundary layers</a:t>
            </a:r>
          </a:p>
          <a:p>
            <a:pPr lvl="1"/>
            <a:r>
              <a:rPr lang="en-US" dirty="0" err="1" smtClean="0"/>
              <a:t>Burstiness</a:t>
            </a:r>
            <a:r>
              <a:rPr lang="en-US" dirty="0"/>
              <a:t> </a:t>
            </a:r>
            <a:r>
              <a:rPr lang="en-US" dirty="0" smtClean="0"/>
              <a:t>and chirping found in these waves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6" y="517926"/>
            <a:ext cx="8316949" cy="4842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6006" y="5642841"/>
            <a:ext cx="618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/>
                <a:cs typeface="Open Sans"/>
              </a:rPr>
              <a:t>Van Allen Probe A in morning sector at L~5.5 in Equatorial Plane on Oct 14,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6" y="4904776"/>
            <a:ext cx="2491720" cy="187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153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Whistler Mode Chorus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1972733" y="5901267"/>
            <a:ext cx="93134" cy="931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5430903" y="3159274"/>
            <a:ext cx="443971" cy="309733"/>
          </a:xfrm>
          <a:prstGeom prst="frame">
            <a:avLst>
              <a:gd name="adj1" fmla="val 0"/>
            </a:avLst>
          </a:prstGeom>
          <a:solidFill>
            <a:srgbClr val="FFFF00"/>
          </a:solidFill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Data</a:t>
            </a:r>
            <a:endParaRPr lang="en-US" dirty="0"/>
          </a:p>
        </p:txBody>
      </p:sp>
      <p:pic>
        <p:nvPicPr>
          <p:cNvPr id="3" name="Picture 2" descr="rbspa_rel02_ect-mageis-sci-elec-L2_20121114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817"/>
            <a:ext cx="9144000" cy="5486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522310" y="3303815"/>
            <a:ext cx="805344" cy="443951"/>
          </a:xfrm>
          <a:prstGeom prst="frame">
            <a:avLst>
              <a:gd name="adj1" fmla="val 0"/>
            </a:avLst>
          </a:prstGeom>
          <a:solidFill>
            <a:srgbClr val="FFFF00"/>
          </a:solidFill>
          <a:ln w="508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092" y="6488668"/>
            <a:ext cx="406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Time after </a:t>
            </a:r>
            <a:r>
              <a:rPr lang="en-US" dirty="0"/>
              <a:t>2012-11-14 14:00:22.679318</a:t>
            </a:r>
            <a:endParaRPr lang="en-US" dirty="0" smtClean="0">
              <a:latin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824" y="6482234"/>
            <a:ext cx="381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1024 square window-70% overlap</a:t>
            </a:r>
          </a:p>
        </p:txBody>
      </p:sp>
      <p:pic>
        <p:nvPicPr>
          <p:cNvPr id="11" name="Picture 10" descr="stfft_timeseries_combin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2" y="1100128"/>
            <a:ext cx="8833869" cy="5300321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16493"/>
              </p:ext>
            </p:extLst>
          </p:nvPr>
        </p:nvGraphicFramePr>
        <p:xfrm>
          <a:off x="221793" y="5745249"/>
          <a:ext cx="1290028" cy="58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977900" imgH="444500" progId="Equation.DSMT4">
                  <p:embed/>
                </p:oleObj>
              </mc:Choice>
              <mc:Fallback>
                <p:oleObj name="Equation" r:id="rId4" imgW="977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793" y="5745249"/>
                        <a:ext cx="1290028" cy="586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6812" y="373413"/>
            <a:ext cx="7793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pen Sans"/>
                <a:cs typeface="Open Sans"/>
              </a:rPr>
              <a:t>One Chorus Element Recorded in Burst Mode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Spectral Techniques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02" y="1358900"/>
            <a:ext cx="2208293" cy="236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3872" y="3737414"/>
            <a:ext cx="2092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Open Sans"/>
                <a:cs typeface="Open Sans"/>
              </a:rPr>
              <a:t>Thomas Bayes (1701-1761)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81717"/>
              </p:ext>
            </p:extLst>
          </p:nvPr>
        </p:nvGraphicFramePr>
        <p:xfrm>
          <a:off x="457200" y="1358900"/>
          <a:ext cx="5020082" cy="78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4" imgW="2667000" imgH="419100" progId="Equation.DSMT4">
                  <p:embed/>
                </p:oleObj>
              </mc:Choice>
              <mc:Fallback>
                <p:oleObj name="Equation" r:id="rId4" imgW="2667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358900"/>
                        <a:ext cx="5020082" cy="788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286" y="2351512"/>
            <a:ext cx="425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Assume a model for the time series, i.e.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73614"/>
              </p:ext>
            </p:extLst>
          </p:nvPr>
        </p:nvGraphicFramePr>
        <p:xfrm>
          <a:off x="457200" y="2849695"/>
          <a:ext cx="3591949" cy="40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6" imgW="1790700" imgH="203200" progId="Equation.DSMT4">
                  <p:embed/>
                </p:oleObj>
              </mc:Choice>
              <mc:Fallback>
                <p:oleObj name="Equation" r:id="rId6" imgW="179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2849695"/>
                        <a:ext cx="3591949" cy="407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905" y="3444138"/>
            <a:ext cx="589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Assume least informative model for noise, i.e. Gaussian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021699"/>
              </p:ext>
            </p:extLst>
          </p:nvPr>
        </p:nvGraphicFramePr>
        <p:xfrm>
          <a:off x="412024" y="4122327"/>
          <a:ext cx="6777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8" imgW="3378200" imgH="419100" progId="Equation.DSMT4">
                  <p:embed/>
                </p:oleObj>
              </mc:Choice>
              <mc:Fallback>
                <p:oleObj name="Equation" r:id="rId8" imgW="3378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024" y="4122327"/>
                        <a:ext cx="6777037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2024" y="5073957"/>
            <a:ext cx="748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Assume least informative prior and integrate over Nuisance parameters.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918" y="5935872"/>
            <a:ext cx="81272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Bayesian Analysis Techniques ushered in the era of precision cosmology and astrophysics:  </a:t>
            </a:r>
            <a:r>
              <a:rPr lang="en-US" sz="1400" dirty="0" smtClean="0">
                <a:latin typeface="Open Sans"/>
                <a:cs typeface="Open Sans"/>
              </a:rPr>
              <a:t>Benitez </a:t>
            </a:r>
            <a:r>
              <a:rPr lang="en-US" sz="1400" dirty="0" err="1" smtClean="0">
                <a:latin typeface="Open Sans"/>
                <a:cs typeface="Open Sans"/>
              </a:rPr>
              <a:t>ApJ</a:t>
            </a:r>
            <a:r>
              <a:rPr lang="en-US" sz="1400" dirty="0" smtClean="0">
                <a:latin typeface="Open Sans"/>
                <a:cs typeface="Open Sans"/>
              </a:rPr>
              <a:t> 2000;  Hobson et al. MNRAS 2003; </a:t>
            </a:r>
            <a:r>
              <a:rPr lang="en-US" sz="1400" dirty="0" err="1" smtClean="0">
                <a:latin typeface="Open Sans"/>
                <a:cs typeface="Open Sans"/>
              </a:rPr>
              <a:t>Scargle</a:t>
            </a:r>
            <a:r>
              <a:rPr lang="en-US" sz="1400" dirty="0" smtClean="0">
                <a:latin typeface="Open Sans"/>
                <a:cs typeface="Open Sans"/>
              </a:rPr>
              <a:t> et al. </a:t>
            </a:r>
            <a:r>
              <a:rPr lang="en-US" sz="1400" dirty="0" err="1" smtClean="0">
                <a:latin typeface="Open Sans"/>
                <a:cs typeface="Open Sans"/>
              </a:rPr>
              <a:t>ApJ</a:t>
            </a:r>
            <a:r>
              <a:rPr lang="en-US" sz="1400" dirty="0" smtClean="0">
                <a:latin typeface="Open Sans"/>
                <a:cs typeface="Open Sans"/>
              </a:rPr>
              <a:t> 2006 </a:t>
            </a:r>
            <a:endParaRPr lang="en-US" sz="1400" dirty="0" smtClean="0">
              <a:latin typeface="Open Sans"/>
              <a:cs typeface="Open San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Fourier Methods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90022"/>
              </p:ext>
            </p:extLst>
          </p:nvPr>
        </p:nvGraphicFramePr>
        <p:xfrm>
          <a:off x="5717507" y="2173288"/>
          <a:ext cx="27368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3" imgW="1879600" imgH="774700" progId="Equation.DSMT4">
                  <p:embed/>
                </p:oleObj>
              </mc:Choice>
              <mc:Fallback>
                <p:oleObj name="Equation" r:id="rId3" imgW="18796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7507" y="2173288"/>
                        <a:ext cx="27368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697" y="1365387"/>
            <a:ext cx="489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If you assume a single stationary frequency,</a:t>
            </a:r>
          </a:p>
          <a:p>
            <a:r>
              <a:rPr lang="en-US" dirty="0">
                <a:latin typeface="Open Sans"/>
                <a:cs typeface="Open Sans"/>
              </a:rPr>
              <a:t>a</a:t>
            </a:r>
            <a:r>
              <a:rPr lang="en-US" dirty="0" smtClean="0">
                <a:latin typeface="Open Sans"/>
                <a:cs typeface="Open Sans"/>
              </a:rPr>
              <a:t>nd integrate over amplitudes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32802"/>
              </p:ext>
            </p:extLst>
          </p:nvPr>
        </p:nvGraphicFramePr>
        <p:xfrm>
          <a:off x="5190229" y="1412257"/>
          <a:ext cx="2682273" cy="30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5" imgW="1790700" imgH="203200" progId="Equation.DSMT4">
                  <p:embed/>
                </p:oleObj>
              </mc:Choice>
              <mc:Fallback>
                <p:oleObj name="Equation" r:id="rId5" imgW="179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0229" y="1412257"/>
                        <a:ext cx="2682273" cy="304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14874" y="2663702"/>
            <a:ext cx="24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If you don’t know      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6794"/>
              </p:ext>
            </p:extLst>
          </p:nvPr>
        </p:nvGraphicFramePr>
        <p:xfrm>
          <a:off x="466725" y="2173288"/>
          <a:ext cx="257016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7" imgW="1765300" imgH="1003300" progId="Equation.DSMT4">
                  <p:embed/>
                </p:oleObj>
              </mc:Choice>
              <mc:Fallback>
                <p:oleObj name="Equation" r:id="rId7" imgW="17653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725" y="2173288"/>
                        <a:ext cx="257016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11612"/>
              </p:ext>
            </p:extLst>
          </p:nvPr>
        </p:nvGraphicFramePr>
        <p:xfrm>
          <a:off x="4987028" y="2663702"/>
          <a:ext cx="300409" cy="30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9" imgW="203200" imgH="203200" progId="Equation.DSMT4">
                  <p:embed/>
                </p:oleObj>
              </mc:Choice>
              <mc:Fallback>
                <p:oleObj name="Equation" r:id="rId9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7028" y="2663702"/>
                        <a:ext cx="300409" cy="30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113817"/>
            <a:ext cx="47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Most of plasma theory can be captured by: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92436"/>
              </p:ext>
            </p:extLst>
          </p:nvPr>
        </p:nvGraphicFramePr>
        <p:xfrm>
          <a:off x="1353826" y="4660730"/>
          <a:ext cx="5815357" cy="8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11" imgW="3035300" imgH="444500" progId="Equation.DSMT4">
                  <p:embed/>
                </p:oleObj>
              </mc:Choice>
              <mc:Fallback>
                <p:oleObj name="Equation" r:id="rId11" imgW="3035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53826" y="4660730"/>
                        <a:ext cx="5815357" cy="8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688759"/>
            <a:ext cx="914399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/>
                <a:cs typeface="Open Sans"/>
              </a:rPr>
              <a:t>  You can still integrate over amplitude and phase analytically!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5774" y="6237127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…in special numerically generated </a:t>
            </a:r>
            <a:r>
              <a:rPr lang="en-US" dirty="0" smtClean="0">
                <a:latin typeface="Open Sans"/>
                <a:cs typeface="Open Sans"/>
              </a:rPr>
              <a:t>coordinates</a:t>
            </a:r>
          </a:p>
          <a:p>
            <a:r>
              <a:rPr lang="en-US" dirty="0">
                <a:latin typeface="Open Sans"/>
                <a:cs typeface="Open Sans"/>
              </a:rPr>
              <a:t>	</a:t>
            </a:r>
            <a:r>
              <a:rPr lang="en-US" dirty="0" smtClean="0">
                <a:latin typeface="Open Sans"/>
                <a:cs typeface="Open Sans"/>
              </a:rPr>
              <a:t>		</a:t>
            </a:r>
            <a:r>
              <a:rPr lang="en-US" sz="1400" dirty="0" smtClean="0">
                <a:latin typeface="Open Sans"/>
                <a:cs typeface="Open Sans"/>
              </a:rPr>
              <a:t>[</a:t>
            </a:r>
            <a:r>
              <a:rPr lang="en-US" sz="1400" dirty="0" err="1" smtClean="0">
                <a:latin typeface="Open Sans"/>
                <a:cs typeface="Open Sans"/>
              </a:rPr>
              <a:t>Bretthorst</a:t>
            </a:r>
            <a:r>
              <a:rPr lang="en-US" sz="1400" dirty="0" smtClean="0">
                <a:latin typeface="Open Sans"/>
                <a:cs typeface="Open Sans"/>
              </a:rPr>
              <a:t> 1988, </a:t>
            </a:r>
            <a:r>
              <a:rPr lang="en-US" sz="1400" dirty="0" err="1" smtClean="0">
                <a:latin typeface="Open Sans"/>
                <a:cs typeface="Open Sans"/>
              </a:rPr>
              <a:t>Jaynes</a:t>
            </a:r>
            <a:r>
              <a:rPr lang="en-US" sz="1400" dirty="0" smtClean="0">
                <a:latin typeface="Open Sans"/>
                <a:cs typeface="Open Sans"/>
              </a:rPr>
              <a:t> 1996]</a:t>
            </a:r>
            <a:endParaRPr lang="en-US" sz="1400" dirty="0" smtClean="0">
              <a:latin typeface="Open Sans"/>
              <a:cs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0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294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Time Interval at beginning of Element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11200"/>
            <a:ext cx="9055100" cy="542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9820" y="4738912"/>
            <a:ext cx="9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624.7 Hz</a:t>
            </a:r>
            <a:endParaRPr lang="en-US" dirty="0" smtClean="0">
              <a:latin typeface="Open Sans"/>
              <a:cs typeface="Open Sans"/>
            </a:endParaRPr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H="1" flipV="1">
            <a:off x="3138773" y="4604694"/>
            <a:ext cx="351047" cy="3188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8752" y="6488668"/>
            <a:ext cx="396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Time window = 0.029257 S, f~34 Hz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1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Parameters that Maximize the Probability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466" y="1579636"/>
            <a:ext cx="4955715" cy="51441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49679"/>
              </p:ext>
            </p:extLst>
          </p:nvPr>
        </p:nvGraphicFramePr>
        <p:xfrm>
          <a:off x="373737" y="1612495"/>
          <a:ext cx="2288252" cy="114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1320800" imgH="660400" progId="Equation.DSMT4">
                  <p:embed/>
                </p:oleObj>
              </mc:Choice>
              <mc:Fallback>
                <p:oleObj name="Equation" r:id="rId4" imgW="13208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737" y="1612495"/>
                        <a:ext cx="2288252" cy="114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57113"/>
              </p:ext>
            </p:extLst>
          </p:nvPr>
        </p:nvGraphicFramePr>
        <p:xfrm>
          <a:off x="373736" y="3130549"/>
          <a:ext cx="3254451" cy="135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6" imgW="2387600" imgH="990600" progId="Equation.DSMT4">
                  <p:embed/>
                </p:oleObj>
              </mc:Choice>
              <mc:Fallback>
                <p:oleObj name="Equation" r:id="rId6" imgW="2387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736" y="3130549"/>
                        <a:ext cx="3254451" cy="1350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0812" y="4542746"/>
            <a:ext cx="3724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We can then calculate, expected</a:t>
            </a:r>
          </a:p>
          <a:p>
            <a:r>
              <a:rPr lang="en-US" dirty="0">
                <a:latin typeface="Open Sans"/>
                <a:cs typeface="Open Sans"/>
              </a:rPr>
              <a:t>a</a:t>
            </a:r>
            <a:r>
              <a:rPr lang="en-US" dirty="0" smtClean="0">
                <a:latin typeface="Open Sans"/>
                <a:cs typeface="Open Sans"/>
              </a:rPr>
              <a:t>mplitude and phases of waves.</a:t>
            </a:r>
          </a:p>
          <a:p>
            <a:r>
              <a:rPr lang="en-US" dirty="0">
                <a:latin typeface="Open Sans"/>
                <a:cs typeface="Open Sans"/>
              </a:rPr>
              <a:t>a</a:t>
            </a:r>
            <a:r>
              <a:rPr lang="en-US" dirty="0" smtClean="0">
                <a:latin typeface="Open Sans"/>
                <a:cs typeface="Open Sans"/>
              </a:rPr>
              <a:t>nd from that get:</a:t>
            </a:r>
          </a:p>
          <a:p>
            <a:endParaRPr lang="en-US" dirty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Wave Normal angle: 155 degrees</a:t>
            </a:r>
          </a:p>
          <a:p>
            <a:r>
              <a:rPr lang="en-US" dirty="0" smtClean="0">
                <a:latin typeface="Open Sans"/>
                <a:cs typeface="Open Sans"/>
              </a:rPr>
              <a:t>Azimuthal Angle: 77 degrees</a:t>
            </a:r>
          </a:p>
          <a:p>
            <a:r>
              <a:rPr lang="en-US" dirty="0" smtClean="0">
                <a:latin typeface="Open Sans"/>
                <a:cs typeface="Open Sans"/>
              </a:rPr>
              <a:t>Wave Energy Density: 1.5E-14</a:t>
            </a:r>
          </a:p>
          <a:p>
            <a:r>
              <a:rPr lang="en-US" dirty="0" smtClean="0">
                <a:latin typeface="Open Sans"/>
                <a:cs typeface="Open Sans"/>
              </a:rPr>
              <a:t>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0DDA-0210-F041-A4A6-36718A8D36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44844"/>
      </p:ext>
    </p:extLst>
  </p:cSld>
  <p:clrMapOvr>
    <a:masterClrMapping/>
  </p:clrMapOvr>
</p:sld>
</file>

<file path=ppt/theme/theme1.xml><?xml version="1.0" encoding="utf-8"?>
<a:theme xmlns:a="http://schemas.openxmlformats.org/drawingml/2006/main" name="Brewer2">
  <a:themeElements>
    <a:clrScheme name="Brewer Qualitative S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BA92"/>
      </a:accent1>
      <a:accent2>
        <a:srgbClr val="F97848"/>
      </a:accent2>
      <a:accent3>
        <a:srgbClr val="7A8DC5"/>
      </a:accent3>
      <a:accent4>
        <a:srgbClr val="DE71BD"/>
      </a:accent4>
      <a:accent5>
        <a:srgbClr val="99D523"/>
      </a:accent5>
      <a:accent6>
        <a:srgbClr val="FFD501"/>
      </a:accent6>
      <a:hlink>
        <a:srgbClr val="DDB979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Open Sans"/>
            <a:cs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Brewer2.potx</Template>
  <TotalTime>422</TotalTime>
  <Words>782</Words>
  <Application>Microsoft Macintosh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Brewer2</vt:lpstr>
      <vt:lpstr>Equation</vt:lpstr>
      <vt:lpstr>Application of Advanced Spectral Techniques to EMFISIS Burst Mode Waveform Data</vt:lpstr>
      <vt:lpstr>Outline</vt:lpstr>
      <vt:lpstr>Whistler Mode Chorus</vt:lpstr>
      <vt:lpstr>Particle Data</vt:lpstr>
      <vt:lpstr>PowerPoint Presentation</vt:lpstr>
      <vt:lpstr>Advanced Spectral Techniques</vt:lpstr>
      <vt:lpstr>Extension of Fourier Methods</vt:lpstr>
      <vt:lpstr>One Time Interval at beginning of Element</vt:lpstr>
      <vt:lpstr>Find the Parameters that Maximize the Probability Function</vt:lpstr>
      <vt:lpstr>Take the one wave model and calculate the residual signal</vt:lpstr>
      <vt:lpstr>Add another Wave to the Model</vt:lpstr>
      <vt:lpstr>How many waves are present?</vt:lpstr>
      <vt:lpstr>Apply this with a sliding window</vt:lpstr>
      <vt:lpstr>PowerPoint Presentation</vt:lpstr>
      <vt:lpstr>PowerPoint Presentation</vt:lpstr>
      <vt:lpstr>PowerPoint Presentation</vt:lpstr>
      <vt:lpstr>Triggered Emissions Experimental Setup</vt:lpstr>
      <vt:lpstr>Triggered Emissions</vt:lpstr>
      <vt:lpstr>Whistler Chorus-like Emissions</vt:lpstr>
      <vt:lpstr>Boundary Layer Driven Whistlers</vt:lpstr>
      <vt:lpstr>Transition to Electromagnetic Waves driven by Velocity Shear</vt:lpstr>
      <vt:lpstr>Van Allen Probe Evidence for Whistlers near Boundary Layers</vt:lpstr>
      <vt:lpstr>PowerPoint Presentation</vt:lpstr>
      <vt:lpstr>Laboratory data of Driven Whistlers:  Showing Burstiness and Chirping</vt:lpstr>
      <vt:lpstr>Conclusions</vt:lpstr>
    </vt:vector>
  </TitlesOfParts>
  <Company>NRL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Crabtree</dc:creator>
  <cp:lastModifiedBy>Chris Crabtree</cp:lastModifiedBy>
  <cp:revision>31</cp:revision>
  <dcterms:created xsi:type="dcterms:W3CDTF">2015-07-23T20:13:05Z</dcterms:created>
  <dcterms:modified xsi:type="dcterms:W3CDTF">2015-10-02T15:15:45Z</dcterms:modified>
</cp:coreProperties>
</file>