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39" r:id="rId2"/>
    <p:sldId id="302" r:id="rId3"/>
    <p:sldId id="264" r:id="rId4"/>
    <p:sldId id="267" r:id="rId5"/>
    <p:sldId id="303" r:id="rId6"/>
    <p:sldId id="304" r:id="rId7"/>
    <p:sldId id="305" r:id="rId8"/>
    <p:sldId id="290" r:id="rId9"/>
    <p:sldId id="307" r:id="rId10"/>
    <p:sldId id="308" r:id="rId11"/>
    <p:sldId id="309" r:id="rId12"/>
    <p:sldId id="310" r:id="rId13"/>
    <p:sldId id="311" r:id="rId14"/>
    <p:sldId id="312" r:id="rId15"/>
    <p:sldId id="326" r:id="rId16"/>
    <p:sldId id="340" r:id="rId17"/>
    <p:sldId id="315" r:id="rId18"/>
    <p:sldId id="282" r:id="rId19"/>
    <p:sldId id="341" r:id="rId20"/>
    <p:sldId id="317" r:id="rId21"/>
    <p:sldId id="318" r:id="rId22"/>
    <p:sldId id="313" r:id="rId23"/>
    <p:sldId id="314" r:id="rId24"/>
    <p:sldId id="319" r:id="rId25"/>
    <p:sldId id="321" r:id="rId26"/>
    <p:sldId id="325" r:id="rId27"/>
    <p:sldId id="294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A003"/>
    <a:srgbClr val="FF8000"/>
    <a:srgbClr val="6666FF"/>
    <a:srgbClr val="FF66FF"/>
    <a:srgbClr val="CCFF66"/>
    <a:srgbClr val="FFED27"/>
    <a:srgbClr val="545454"/>
    <a:srgbClr val="0A237A"/>
    <a:srgbClr val="091C5F"/>
    <a:srgbClr val="E37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99617" autoAdjust="0"/>
  </p:normalViewPr>
  <p:slideViewPr>
    <p:cSldViewPr snapToGrid="0">
      <p:cViewPr>
        <p:scale>
          <a:sx n="150" d="100"/>
          <a:sy n="150" d="100"/>
        </p:scale>
        <p:origin x="-2320" y="-1768"/>
      </p:cViewPr>
      <p:guideLst>
        <p:guide orient="horz" pos="4137"/>
        <p:guide pos="5223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0" d="100"/>
          <a:sy n="100" d="100"/>
        </p:scale>
        <p:origin x="-4592" y="-104"/>
      </p:cViewPr>
      <p:guideLst>
        <p:guide orient="horz" pos="2880"/>
        <p:guide pos="2160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image" Target="../media/image6.w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B8A0F-509A-4D4E-B8A2-D4D70F6ADCD7}" type="datetimeFigureOut">
              <a:rPr lang="en-US" smtClean="0"/>
              <a:pPr/>
              <a:t>10/15/15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96E58-9887-034D-A2C5-588D50368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984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02528-0F20-8844-920C-2F20B517E443}" type="datetimeFigureOut">
              <a:rPr lang="en-US" smtClean="0"/>
              <a:pPr/>
              <a:t>10/15/15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1B632-81DE-3B44-B95D-30BC8B3608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787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509" y="1240507"/>
            <a:ext cx="7772491" cy="1142693"/>
          </a:xfrm>
        </p:spPr>
        <p:txBody>
          <a:bodyPr anchor="ctr" anchorCtr="0">
            <a:normAutofit/>
          </a:bodyPr>
          <a:lstStyle>
            <a:lvl1pPr algn="ctr">
              <a:spcBef>
                <a:spcPts val="300"/>
              </a:spcBef>
              <a:spcAft>
                <a:spcPts val="300"/>
              </a:spcAft>
              <a:defRPr sz="3200" i="1">
                <a:solidFill>
                  <a:srgbClr val="0A23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509" y="2888133"/>
            <a:ext cx="7772492" cy="11860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A23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7" name="Picture 6" descr="apl_small_vertical_blu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" b="8895"/>
          <a:stretch/>
        </p:blipFill>
        <p:spPr>
          <a:xfrm>
            <a:off x="6383867" y="5177780"/>
            <a:ext cx="2760133" cy="168022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91734" y="4585830"/>
            <a:ext cx="4495195" cy="206352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1800" i="1" baseline="0">
                <a:solidFill>
                  <a:srgbClr val="0A23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Contact info</a:t>
            </a:r>
            <a:endParaRPr lang="en-US" dirty="0"/>
          </a:p>
        </p:txBody>
      </p:sp>
      <p:pic>
        <p:nvPicPr>
          <p:cNvPr id="5" name="Picture 4" descr="PPT Template Bar Vertical Flat indexe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7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126398"/>
            <a:ext cx="8228542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6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3 Line Titl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16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200" y="-16934"/>
            <a:ext cx="8229600" cy="1224425"/>
          </a:xfrm>
        </p:spPr>
        <p:txBody>
          <a:bodyPr anchor="b" anchorCtr="0">
            <a:normAutofit/>
          </a:bodyPr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style:</a:t>
            </a:r>
            <a:br>
              <a:rPr lang="en-US" dirty="0" smtClean="0"/>
            </a:br>
            <a:r>
              <a:rPr lang="en-US" dirty="0" smtClean="0"/>
              <a:t>Two or Three Lines</a:t>
            </a:r>
            <a:br>
              <a:rPr lang="en-US" dirty="0" smtClean="0"/>
            </a:br>
            <a:r>
              <a:rPr lang="en-US" dirty="0" smtClean="0"/>
              <a:t>of Title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4513"/>
            <a:ext cx="8229600" cy="49924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26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800" y="1126063"/>
            <a:ext cx="42228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063" y="1126063"/>
            <a:ext cx="4224528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99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8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l_small_vertical_blu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33" y="1536046"/>
            <a:ext cx="5096934" cy="333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5D94A88-54A4-7E41-BB8E-6B057A6131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4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2868449-DFF1-7843-9890-C0ECD3B86B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4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C727FE-896A-A141-950A-947B0AE2BBF3}" type="datetimeFigureOut">
              <a:rPr lang="en-US" smtClean="0"/>
              <a:pPr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8B7867-B40C-FC44-A8DE-E19317DB91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7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200" y="71739"/>
            <a:ext cx="8766000" cy="80344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apl_small_shield_blu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24" y="6460067"/>
            <a:ext cx="361925" cy="37047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68274" y="6635750"/>
            <a:ext cx="8474076" cy="0"/>
          </a:xfrm>
          <a:prstGeom prst="line">
            <a:avLst/>
          </a:prstGeom>
          <a:ln>
            <a:solidFill>
              <a:schemeClr val="tx2"/>
            </a:solidFill>
            <a:tailEnd type="non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24"/>
          <p:cNvSpPr txBox="1">
            <a:spLocks noChangeArrowheads="1"/>
          </p:cNvSpPr>
          <p:nvPr userDrawn="1"/>
        </p:nvSpPr>
        <p:spPr bwMode="auto">
          <a:xfrm>
            <a:off x="79060" y="6636866"/>
            <a:ext cx="3129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0290D-4606-4C02-B498-50EFD41AC8B6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alpha val="60000"/>
                  </a:schemeClr>
                </a:solidFill>
                <a:effectLst/>
                <a:uLnTx/>
                <a:uFillTx/>
              </a:rPr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6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6399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9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8" r:id="rId5"/>
    <p:sldLayoutId id="2147483657" r:id="rId6"/>
    <p:sldLayoutId id="2147483659" r:id="rId7"/>
    <p:sldLayoutId id="2147483660" r:id="rId8"/>
    <p:sldLayoutId id="2147483661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1" u="none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+mj-ea"/>
          <a:cs typeface="Arial"/>
        </a:defRPr>
      </a:lvl1pPr>
    </p:titleStyle>
    <p:bodyStyle>
      <a:lvl1pPr marL="230188" indent="-230188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Font typeface="Wingdings" charset="2"/>
        <a:buChar char="§"/>
        <a:defRPr sz="2000" b="1" kern="1200">
          <a:solidFill>
            <a:srgbClr val="0A237A"/>
          </a:solidFill>
          <a:latin typeface="+mn-lt"/>
          <a:ea typeface="+mn-ea"/>
          <a:cs typeface="+mn-cs"/>
        </a:defRPr>
      </a:lvl1pPr>
      <a:lvl2pPr marL="627063" indent="-228600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SzPct val="75000"/>
        <a:buFont typeface="Wingdings" charset="2"/>
        <a:buChar char="Ø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033463" indent="-228600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Font typeface="Lucida Grande"/>
        <a:buChar char="–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228600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Font typeface="Arial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4572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SzPct val="75000"/>
        <a:buFont typeface="Wingdings" charset="2"/>
        <a:buChar char="v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wmf"/><Relationship Id="rId5" Type="http://schemas.openxmlformats.org/officeDocument/2006/relationships/image" Target="../media/image8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8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9.bin"/><Relationship Id="rId20" Type="http://schemas.openxmlformats.org/officeDocument/2006/relationships/oleObject" Target="../embeddings/oleObject24.bin"/><Relationship Id="rId21" Type="http://schemas.openxmlformats.org/officeDocument/2006/relationships/image" Target="../media/image57.emf"/><Relationship Id="rId10" Type="http://schemas.openxmlformats.org/officeDocument/2006/relationships/image" Target="../media/image52.emf"/><Relationship Id="rId11" Type="http://schemas.openxmlformats.org/officeDocument/2006/relationships/image" Target="../media/image58.emf"/><Relationship Id="rId12" Type="http://schemas.openxmlformats.org/officeDocument/2006/relationships/oleObject" Target="../embeddings/oleObject20.bin"/><Relationship Id="rId13" Type="http://schemas.openxmlformats.org/officeDocument/2006/relationships/image" Target="../media/image53.emf"/><Relationship Id="rId14" Type="http://schemas.openxmlformats.org/officeDocument/2006/relationships/oleObject" Target="../embeddings/oleObject21.bin"/><Relationship Id="rId15" Type="http://schemas.openxmlformats.org/officeDocument/2006/relationships/image" Target="../media/image54.emf"/><Relationship Id="rId16" Type="http://schemas.openxmlformats.org/officeDocument/2006/relationships/oleObject" Target="../embeddings/oleObject22.bin"/><Relationship Id="rId17" Type="http://schemas.openxmlformats.org/officeDocument/2006/relationships/image" Target="../media/image55.emf"/><Relationship Id="rId18" Type="http://schemas.openxmlformats.org/officeDocument/2006/relationships/oleObject" Target="../embeddings/oleObject23.bin"/><Relationship Id="rId19" Type="http://schemas.openxmlformats.org/officeDocument/2006/relationships/image" Target="../media/image5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6.bin"/><Relationship Id="rId4" Type="http://schemas.openxmlformats.org/officeDocument/2006/relationships/image" Target="../media/image49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50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6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9.bin"/><Relationship Id="rId20" Type="http://schemas.openxmlformats.org/officeDocument/2006/relationships/oleObject" Target="../embeddings/oleObject34.bin"/><Relationship Id="rId21" Type="http://schemas.openxmlformats.org/officeDocument/2006/relationships/image" Target="../media/image57.emf"/><Relationship Id="rId10" Type="http://schemas.openxmlformats.org/officeDocument/2006/relationships/image" Target="../media/image52.emf"/><Relationship Id="rId11" Type="http://schemas.openxmlformats.org/officeDocument/2006/relationships/image" Target="../media/image58.emf"/><Relationship Id="rId12" Type="http://schemas.openxmlformats.org/officeDocument/2006/relationships/oleObject" Target="../embeddings/oleObject30.bin"/><Relationship Id="rId13" Type="http://schemas.openxmlformats.org/officeDocument/2006/relationships/image" Target="../media/image53.emf"/><Relationship Id="rId14" Type="http://schemas.openxmlformats.org/officeDocument/2006/relationships/oleObject" Target="../embeddings/oleObject31.bin"/><Relationship Id="rId15" Type="http://schemas.openxmlformats.org/officeDocument/2006/relationships/image" Target="../media/image54.emf"/><Relationship Id="rId16" Type="http://schemas.openxmlformats.org/officeDocument/2006/relationships/oleObject" Target="../embeddings/oleObject32.bin"/><Relationship Id="rId17" Type="http://schemas.openxmlformats.org/officeDocument/2006/relationships/image" Target="../media/image55.emf"/><Relationship Id="rId18" Type="http://schemas.openxmlformats.org/officeDocument/2006/relationships/oleObject" Target="../embeddings/oleObject33.bin"/><Relationship Id="rId19" Type="http://schemas.openxmlformats.org/officeDocument/2006/relationships/image" Target="../media/image5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6.bin"/><Relationship Id="rId4" Type="http://schemas.openxmlformats.org/officeDocument/2006/relationships/image" Target="../media/image49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50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14.e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9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Advancements of the TS07D empirical magnetic field model: Increasing resolution of equatorial and </a:t>
            </a:r>
            <a:r>
              <a:rPr lang="en-US" dirty="0" err="1"/>
              <a:t>Birkeland</a:t>
            </a:r>
            <a:r>
              <a:rPr lang="en-US" dirty="0"/>
              <a:t> currents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October 16, 2015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Grant Stephens, Mikhail </a:t>
            </a:r>
            <a:r>
              <a:rPr lang="en-US" dirty="0" err="1" smtClean="0"/>
              <a:t>Sitnov</a:t>
            </a:r>
            <a:r>
              <a:rPr lang="en-US" dirty="0" smtClean="0"/>
              <a:t>, and </a:t>
            </a:r>
            <a:r>
              <a:rPr lang="en-US" dirty="0" err="1" smtClean="0"/>
              <a:t>Aleksandr</a:t>
            </a:r>
            <a:r>
              <a:rPr lang="en-US" dirty="0" smtClean="0"/>
              <a:t> </a:t>
            </a:r>
            <a:r>
              <a:rPr lang="en-US" dirty="0" err="1" smtClean="0"/>
              <a:t>Ukhorskiy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9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Comparison with other Empirical Studies</a:t>
            </a:r>
            <a:endParaRPr lang="en-US" dirty="0"/>
          </a:p>
        </p:txBody>
      </p:sp>
      <p:pic>
        <p:nvPicPr>
          <p:cNvPr id="9" name="Picture 8" descr="Le_example.eps"/>
          <p:cNvPicPr>
            <a:picLocks noChangeAspect="1"/>
          </p:cNvPicPr>
          <p:nvPr/>
        </p:nvPicPr>
        <p:blipFill rotWithShape="1">
          <a:blip r:embed="rId2"/>
          <a:srcRect l="4" t="14070" r="60822" b="3070"/>
          <a:stretch/>
        </p:blipFill>
        <p:spPr>
          <a:xfrm>
            <a:off x="-101600" y="1423062"/>
            <a:ext cx="4322441" cy="42345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7500" y="5845199"/>
            <a:ext cx="4356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/>
              </a:rPr>
              <a:t>Equatorial ring current distribution for -60 </a:t>
            </a:r>
            <a:r>
              <a:rPr lang="en-US" sz="1600" b="0" dirty="0" err="1" smtClean="0">
                <a:latin typeface="Calibri"/>
              </a:rPr>
              <a:t>nT</a:t>
            </a:r>
            <a:r>
              <a:rPr lang="en-US" sz="1600" b="0" dirty="0" smtClean="0">
                <a:latin typeface="Calibri"/>
              </a:rPr>
              <a:t> &gt; </a:t>
            </a:r>
            <a:r>
              <a:rPr lang="en-US" sz="1600" b="0" dirty="0" err="1" smtClean="0">
                <a:latin typeface="Calibri"/>
              </a:rPr>
              <a:t>Dst</a:t>
            </a:r>
            <a:r>
              <a:rPr lang="en-US" sz="1600" b="0" dirty="0" smtClean="0">
                <a:latin typeface="Calibri"/>
              </a:rPr>
              <a:t>* &gt; -80 </a:t>
            </a:r>
            <a:r>
              <a:rPr lang="en-US" sz="1600" b="0" dirty="0" err="1" smtClean="0">
                <a:latin typeface="Calibri"/>
              </a:rPr>
              <a:t>nT</a:t>
            </a:r>
            <a:r>
              <a:rPr lang="en-US" sz="1600" b="0" dirty="0" smtClean="0">
                <a:latin typeface="Calibri"/>
              </a:rPr>
              <a:t> [Le et al., 2004]</a:t>
            </a:r>
            <a:endParaRPr lang="en-US" sz="1600" b="0" dirty="0">
              <a:latin typeface="Calibri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425222" y="1880866"/>
            <a:ext cx="3356794" cy="3359568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48350" y="1019010"/>
            <a:ext cx="181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2013-077-12:00</a:t>
            </a:r>
            <a:endParaRPr lang="en-US" dirty="0"/>
          </a:p>
        </p:txBody>
      </p:sp>
      <p:pic>
        <p:nvPicPr>
          <p:cNvPr id="3" name="Picture 2" descr="current_2013_077_04_00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4003" r="43008" b="59999"/>
          <a:stretch/>
        </p:blipFill>
        <p:spPr>
          <a:xfrm>
            <a:off x="4104639" y="1670985"/>
            <a:ext cx="4897313" cy="42654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current_2013_076_12_00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3996" r="43773" b="60001"/>
          <a:stretch/>
        </p:blipFill>
        <p:spPr>
          <a:xfrm>
            <a:off x="4192259" y="1671563"/>
            <a:ext cx="4744720" cy="42702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3347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Eastward Currents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78249" y="5030268"/>
            <a:ext cx="8465" cy="11853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7269" y="977900"/>
            <a:ext cx="4601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</a:t>
            </a:r>
            <a:r>
              <a:rPr lang="en-US" dirty="0" err="1" smtClean="0"/>
              <a:t>SymH</a:t>
            </a:r>
            <a:r>
              <a:rPr lang="en-US" dirty="0" smtClean="0"/>
              <a:t>* min., asymmetries lead ‘Banana’ currents to dominate over symmetric eastward currents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62502" y="1079500"/>
            <a:ext cx="4601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recovery, symmetric eastward currents dominate the banana currents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819910" y="5038432"/>
            <a:ext cx="8465" cy="11853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74333" y="1837266"/>
            <a:ext cx="181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2013-076-12:00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75300" y="1845732"/>
            <a:ext cx="181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2013-077-04:00</a:t>
            </a:r>
            <a:endParaRPr lang="en-US" dirty="0"/>
          </a:p>
        </p:txBody>
      </p:sp>
      <p:pic>
        <p:nvPicPr>
          <p:cNvPr id="4" name="Picture 3" descr="current_2013_076_12_00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3996" r="43013" b="60001"/>
          <a:stretch/>
        </p:blipFill>
        <p:spPr>
          <a:xfrm>
            <a:off x="1243378" y="2104992"/>
            <a:ext cx="3569547" cy="3108960"/>
          </a:xfrm>
          <a:prstGeom prst="rect">
            <a:avLst/>
          </a:prstGeom>
        </p:spPr>
      </p:pic>
      <p:pic>
        <p:nvPicPr>
          <p:cNvPr id="7" name="Picture 6" descr="current_2013_077_04_00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4005" r="43011" b="59998"/>
          <a:stretch/>
        </p:blipFill>
        <p:spPr>
          <a:xfrm>
            <a:off x="4767935" y="2111436"/>
            <a:ext cx="3569547" cy="3108960"/>
          </a:xfrm>
          <a:prstGeom prst="rect">
            <a:avLst/>
          </a:prstGeom>
        </p:spPr>
      </p:pic>
      <p:pic>
        <p:nvPicPr>
          <p:cNvPr id="9" name="Picture 8" descr="march_2013_all_6x20_validate_external_rbspb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t="51981" r="18960" b="39499"/>
          <a:stretch/>
        </p:blipFill>
        <p:spPr>
          <a:xfrm>
            <a:off x="695271" y="5321617"/>
            <a:ext cx="8270291" cy="11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3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467672" y="1668546"/>
            <a:ext cx="1565182" cy="1563624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oelof_2004_B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" y="1110437"/>
            <a:ext cx="3149600" cy="2184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5327" y="3787725"/>
            <a:ext cx="2638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Liemohn</a:t>
            </a:r>
            <a:r>
              <a:rPr lang="en-US" dirty="0" smtClean="0"/>
              <a:t> et al. [2013]</a:t>
            </a:r>
            <a:endParaRPr lang="en-US" dirty="0"/>
          </a:p>
        </p:txBody>
      </p:sp>
      <p:pic>
        <p:nvPicPr>
          <p:cNvPr id="12" name="Picture 11" descr="Liemohn_2013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4185045"/>
            <a:ext cx="3124200" cy="2374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0928" y="1043958"/>
            <a:ext cx="454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Empirical current picture (2013-076 12:00)</a:t>
            </a:r>
            <a:endParaRPr lang="en-US" dirty="0"/>
          </a:p>
        </p:txBody>
      </p:sp>
      <p:pic>
        <p:nvPicPr>
          <p:cNvPr id="10" name="Picture 9" descr="banana_2013_076_12_00_new_rotat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14312" r="3910" b="7208"/>
          <a:stretch/>
        </p:blipFill>
        <p:spPr>
          <a:xfrm>
            <a:off x="3101748" y="1520286"/>
            <a:ext cx="6021432" cy="4059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47" y="1107625"/>
            <a:ext cx="230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Roelof</a:t>
            </a:r>
            <a:r>
              <a:rPr lang="en-US" dirty="0" smtClean="0"/>
              <a:t> et al. [2004]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1200" y="71739"/>
            <a:ext cx="8766000" cy="803443"/>
          </a:xfrm>
        </p:spPr>
        <p:txBody>
          <a:bodyPr/>
          <a:lstStyle/>
          <a:p>
            <a:r>
              <a:rPr lang="en-US" dirty="0" smtClean="0"/>
              <a:t>Comparison with ENA images and kinetic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0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15 at 5.1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79" y="922858"/>
            <a:ext cx="5573519" cy="5698067"/>
          </a:xfrm>
          <a:prstGeom prst="rect">
            <a:avLst/>
          </a:prstGeom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298288" y="3941944"/>
            <a:ext cx="4845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0" dirty="0" err="1" smtClean="0">
                <a:latin typeface="Arial" charset="0"/>
                <a:ea typeface="Arial" charset="0"/>
                <a:cs typeface="Arial" charset="0"/>
              </a:rPr>
              <a:t>Potemra</a:t>
            </a:r>
            <a:r>
              <a:rPr lang="en-US" sz="1600" b="0" dirty="0" smtClean="0">
                <a:latin typeface="Arial" charset="0"/>
                <a:ea typeface="Arial" charset="0"/>
                <a:cs typeface="Arial" charset="0"/>
              </a:rPr>
              <a:t> [</a:t>
            </a:r>
            <a:r>
              <a:rPr lang="en-US" sz="1600" b="0" dirty="0" smtClean="0">
                <a:latin typeface="Arial" charset="0"/>
                <a:ea typeface="Arial" charset="0"/>
                <a:cs typeface="Arial" charset="0"/>
              </a:rPr>
              <a:t>ASS, 58, 207,1978] </a:t>
            </a:r>
            <a:endParaRPr lang="en-US" sz="1600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1200" y="71739"/>
            <a:ext cx="8766000" cy="80344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u="none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Advancements in Field Aligned currents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3782664"/>
            <a:ext cx="277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 TS07D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3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19 at 5.12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15154" r="1213" b="17427"/>
          <a:stretch/>
        </p:blipFill>
        <p:spPr>
          <a:xfrm>
            <a:off x="2075688" y="3769587"/>
            <a:ext cx="6044184" cy="28346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202584"/>
            <a:ext cx="284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14 November 2012 storm (319-03:00)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74715" y="4889645"/>
            <a:ext cx="127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319 03:00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2254" y="5370244"/>
            <a:ext cx="132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dyn</a:t>
            </a:r>
            <a:r>
              <a:rPr lang="en-US" dirty="0" smtClean="0"/>
              <a:t>=1.78</a:t>
            </a:r>
            <a:endParaRPr lang="en-US" dirty="0"/>
          </a:p>
        </p:txBody>
      </p:sp>
      <p:pic>
        <p:nvPicPr>
          <p:cNvPr id="7" name="Picture 6" descr="fac_319_03_tst1MX8F_20it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63" y="1217349"/>
            <a:ext cx="2366769" cy="2568955"/>
          </a:xfrm>
          <a:prstGeom prst="rect">
            <a:avLst/>
          </a:prstGeom>
        </p:spPr>
      </p:pic>
      <p:pic>
        <p:nvPicPr>
          <p:cNvPr id="9" name="Picture 8" descr="fac_319_03_ts07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0" y="1212377"/>
            <a:ext cx="2366130" cy="2590912"/>
          </a:xfrm>
          <a:prstGeom prst="rect">
            <a:avLst/>
          </a:prstGeom>
        </p:spPr>
      </p:pic>
      <p:pic>
        <p:nvPicPr>
          <p:cNvPr id="10" name="Picture 9" descr="1352862000.nor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48" y="1134799"/>
            <a:ext cx="2344981" cy="23449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93257" y="1017783"/>
            <a:ext cx="195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AMPERE data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09069" y="966729"/>
            <a:ext cx="184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TS07D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41653" y="951075"/>
            <a:ext cx="278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TS07D w/ advanced FAC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3878760" y="2772603"/>
            <a:ext cx="3143278" cy="2516374"/>
            <a:chOff x="3878760" y="2585205"/>
            <a:chExt cx="3143278" cy="2516374"/>
          </a:xfrm>
        </p:grpSpPr>
        <p:sp>
          <p:nvSpPr>
            <p:cNvPr id="18" name="TextBox 17"/>
            <p:cNvSpPr txBox="1"/>
            <p:nvPr/>
          </p:nvSpPr>
          <p:spPr>
            <a:xfrm>
              <a:off x="5322939" y="2646079"/>
              <a:ext cx="1699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6600"/>
                  </a:solidFill>
                </a:rPr>
                <a:t>Harang</a:t>
              </a:r>
              <a:r>
                <a:rPr lang="en-US" dirty="0" smtClean="0">
                  <a:solidFill>
                    <a:srgbClr val="FF6600"/>
                  </a:solidFill>
                </a:rPr>
                <a:t> discontinuity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4" name="Donut 3"/>
            <p:cNvSpPr/>
            <p:nvPr/>
          </p:nvSpPr>
          <p:spPr>
            <a:xfrm rot="1804313">
              <a:off x="3878760" y="4471386"/>
              <a:ext cx="2302646" cy="630193"/>
            </a:xfrm>
            <a:prstGeom prst="donut">
              <a:avLst>
                <a:gd name="adj" fmla="val 5740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Donut 19"/>
            <p:cNvSpPr/>
            <p:nvPr/>
          </p:nvSpPr>
          <p:spPr>
            <a:xfrm rot="1370256">
              <a:off x="4022166" y="2585205"/>
              <a:ext cx="1138402" cy="357611"/>
            </a:xfrm>
            <a:prstGeom prst="donut">
              <a:avLst>
                <a:gd name="adj" fmla="val 12179"/>
              </a:avLst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Arrow Connector 22"/>
            <p:cNvCxnSpPr>
              <a:stCxn id="18" idx="2"/>
            </p:cNvCxnSpPr>
            <p:nvPr/>
          </p:nvCxnSpPr>
          <p:spPr>
            <a:xfrm flipH="1">
              <a:off x="5253032" y="3292410"/>
              <a:ext cx="919457" cy="1248594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 txBox="1">
            <a:spLocks/>
          </p:cNvSpPr>
          <p:nvPr/>
        </p:nvSpPr>
        <p:spPr>
          <a:xfrm>
            <a:off x="241200" y="71739"/>
            <a:ext cx="8766000" cy="80344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u="none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Advancements in Field Aligned currents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TS07D: Dynamic Inputs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26005" y="3171005"/>
            <a:ext cx="28401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01361" y="2758294"/>
            <a:ext cx="296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 Coefficients (101)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65165" y="4359152"/>
            <a:ext cx="28950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643141" y="3959042"/>
            <a:ext cx="17440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Dipole Tilt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65165" y="5467460"/>
            <a:ext cx="28950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36524" y="4981902"/>
            <a:ext cx="2271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Dynamic Pressure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963147" y="2600800"/>
            <a:ext cx="1593569" cy="33536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TS07D Model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556716" y="4251941"/>
            <a:ext cx="2003076" cy="5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22233" y="3851831"/>
            <a:ext cx="2401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Magnetic Field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78878" y="1467912"/>
            <a:ext cx="194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Static Shielding Coefficients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3" idx="2"/>
            <a:endCxn id="10" idx="0"/>
          </p:cNvCxnSpPr>
          <p:nvPr/>
        </p:nvCxnSpPr>
        <p:spPr>
          <a:xfrm>
            <a:off x="4752226" y="2114243"/>
            <a:ext cx="7706" cy="4865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7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4474730" y="2972150"/>
            <a:ext cx="769471" cy="754529"/>
          </a:xfrm>
          <a:prstGeom prst="ellipse">
            <a:avLst/>
          </a:prstGeom>
          <a:noFill/>
          <a:ln w="412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74730" y="3726678"/>
            <a:ext cx="769471" cy="764989"/>
          </a:xfrm>
          <a:prstGeom prst="ellipse">
            <a:avLst/>
          </a:prstGeom>
          <a:noFill/>
          <a:ln w="412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2100" y="0"/>
            <a:ext cx="8229600" cy="838200"/>
          </a:xfrm>
        </p:spPr>
        <p:txBody>
          <a:bodyPr/>
          <a:lstStyle/>
          <a:p>
            <a:r>
              <a:rPr lang="en-US" dirty="0" smtClean="0"/>
              <a:t>Using TS07D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398059"/>
            <a:ext cx="3352063" cy="3730567"/>
          </a:xfrm>
        </p:spPr>
        <p:txBody>
          <a:bodyPr/>
          <a:lstStyle/>
          <a:p>
            <a:r>
              <a:rPr lang="en-US" dirty="0" smtClean="0"/>
              <a:t>Model link is on Van Allen Probes Science Gateway</a:t>
            </a:r>
          </a:p>
          <a:p>
            <a:r>
              <a:rPr lang="en-US" dirty="0"/>
              <a:t>http:/</a:t>
            </a:r>
            <a:r>
              <a:rPr lang="en-US" dirty="0" smtClean="0"/>
              <a:t>/</a:t>
            </a:r>
            <a:r>
              <a:rPr lang="en-US" dirty="0" err="1" smtClean="0"/>
              <a:t>rbspgway.jhuapl.edu</a:t>
            </a:r>
            <a:r>
              <a:rPr lang="en-US" dirty="0"/>
              <a:t>/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3653521" y="1389153"/>
            <a:ext cx="500529" cy="156883"/>
          </a:xfrm>
          <a:prstGeom prst="ellipse">
            <a:avLst/>
          </a:prstGeom>
          <a:noFill/>
          <a:ln w="4127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" name="Picture 2" descr="Screen Shot 2015-10-16 at 10.1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83" y="71066"/>
            <a:ext cx="5364749" cy="65075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485467" y="508003"/>
            <a:ext cx="1227666" cy="1126066"/>
          </a:xfrm>
          <a:prstGeom prst="ellipse">
            <a:avLst/>
          </a:prstGeom>
          <a:noFill/>
          <a:ln w="41275" cap="flat" cmpd="sng" algn="ctr">
            <a:solidFill>
              <a:srgbClr val="FF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96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2100" y="0"/>
            <a:ext cx="8229600" cy="838200"/>
          </a:xfrm>
        </p:spPr>
        <p:txBody>
          <a:bodyPr/>
          <a:lstStyle/>
          <a:p>
            <a:r>
              <a:rPr lang="en-US" dirty="0" smtClean="0"/>
              <a:t>Using TS07D</a:t>
            </a:r>
            <a:endParaRPr lang="en-US" dirty="0"/>
          </a:p>
        </p:txBody>
      </p:sp>
      <p:pic>
        <p:nvPicPr>
          <p:cNvPr id="8" name="Picture 7" descr="Screen Shot 2015-10-16 at 10.1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39" y="152399"/>
            <a:ext cx="6202694" cy="625686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2438401" y="2929466"/>
            <a:ext cx="1227666" cy="1566333"/>
          </a:xfrm>
          <a:prstGeom prst="ellipse">
            <a:avLst/>
          </a:prstGeom>
          <a:noFill/>
          <a:ln w="41275" cap="flat" cmpd="sng" algn="ctr">
            <a:solidFill>
              <a:srgbClr val="FF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830770"/>
            <a:ext cx="2582333" cy="3730567"/>
          </a:xfrm>
        </p:spPr>
        <p:txBody>
          <a:bodyPr/>
          <a:lstStyle/>
          <a:p>
            <a:r>
              <a:rPr lang="en-US" dirty="0" err="1" smtClean="0"/>
              <a:t>Tsyganenko’s</a:t>
            </a:r>
            <a:r>
              <a:rPr lang="en-US" dirty="0" smtClean="0"/>
              <a:t> </a:t>
            </a:r>
            <a:r>
              <a:rPr lang="en-US" dirty="0" err="1" smtClean="0"/>
              <a:t>Geopack</a:t>
            </a:r>
            <a:r>
              <a:rPr lang="en-US" dirty="0" smtClean="0"/>
              <a:t> </a:t>
            </a:r>
            <a:r>
              <a:rPr lang="en-US" dirty="0" smtClean="0"/>
              <a:t>link</a:t>
            </a:r>
          </a:p>
          <a:p>
            <a:r>
              <a:rPr lang="en-US" dirty="0" smtClean="0"/>
              <a:t>TS07D link, including source code, static shielding coefficients, and dynamic model coefficients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4826002" y="4123267"/>
            <a:ext cx="643466" cy="491066"/>
          </a:xfrm>
          <a:prstGeom prst="ellipse">
            <a:avLst/>
          </a:prstGeom>
          <a:noFill/>
          <a:ln w="41275" cap="flat" cmpd="sng" algn="ctr">
            <a:solidFill>
              <a:srgbClr val="FF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333069" y="4131733"/>
            <a:ext cx="643466" cy="491066"/>
          </a:xfrm>
          <a:prstGeom prst="ellipse">
            <a:avLst/>
          </a:prstGeom>
          <a:noFill/>
          <a:ln w="41275" cap="flat" cmpd="sng" algn="ctr">
            <a:solidFill>
              <a:srgbClr val="FF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941735" y="4038600"/>
            <a:ext cx="643466" cy="491066"/>
          </a:xfrm>
          <a:prstGeom prst="ellipse">
            <a:avLst/>
          </a:prstGeom>
          <a:noFill/>
          <a:ln w="41275" cap="flat" cmpd="sng" algn="ctr">
            <a:solidFill>
              <a:srgbClr val="FF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6 at 10.48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43" y="1354665"/>
            <a:ext cx="4441624" cy="48598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Coefficients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03" y="1591756"/>
            <a:ext cx="4339429" cy="4538134"/>
          </a:xfrm>
        </p:spPr>
        <p:txBody>
          <a:bodyPr/>
          <a:lstStyle/>
          <a:p>
            <a:r>
              <a:rPr lang="en-US" dirty="0" smtClean="0"/>
              <a:t>Hourly coefficients files have been pre-computed for </a:t>
            </a:r>
            <a:r>
              <a:rPr lang="en-US" dirty="0" smtClean="0">
                <a:solidFill>
                  <a:srgbClr val="FF6600"/>
                </a:solidFill>
              </a:rPr>
              <a:t>January 1, 2007 – </a:t>
            </a:r>
            <a:r>
              <a:rPr lang="en-US" dirty="0" smtClean="0">
                <a:solidFill>
                  <a:srgbClr val="FF6600"/>
                </a:solidFill>
              </a:rPr>
              <a:t>August 31</a:t>
            </a:r>
            <a:r>
              <a:rPr lang="en-US" dirty="0" smtClean="0">
                <a:solidFill>
                  <a:srgbClr val="FF6600"/>
                </a:solidFill>
              </a:rPr>
              <a:t>, </a:t>
            </a:r>
            <a:r>
              <a:rPr lang="en-US" dirty="0" smtClean="0">
                <a:solidFill>
                  <a:srgbClr val="FF6600"/>
                </a:solidFill>
              </a:rPr>
              <a:t>2015</a:t>
            </a:r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/>
              <a:t>Interpolated files have been created for every </a:t>
            </a:r>
            <a:r>
              <a:rPr lang="en-US" dirty="0" smtClean="0">
                <a:solidFill>
                  <a:srgbClr val="FF6600"/>
                </a:solidFill>
              </a:rPr>
              <a:t>5-min.</a:t>
            </a:r>
          </a:p>
          <a:p>
            <a:r>
              <a:rPr lang="en-US" dirty="0" smtClean="0"/>
              <a:t>These are also on the </a:t>
            </a:r>
            <a:r>
              <a:rPr lang="en-US" dirty="0" smtClean="0">
                <a:solidFill>
                  <a:srgbClr val="FF6600"/>
                </a:solidFill>
              </a:rPr>
              <a:t>Science Gateway</a:t>
            </a:r>
          </a:p>
          <a:p>
            <a:r>
              <a:rPr lang="en-US" dirty="0" smtClean="0"/>
              <a:t>Files will continue to be updated as new OMNI files are released</a:t>
            </a:r>
          </a:p>
          <a:p>
            <a:r>
              <a:rPr lang="en-US" dirty="0" smtClean="0"/>
              <a:t>Coefficient Files have been augmented to include Dynamic pressure and dipole </a:t>
            </a:r>
            <a:r>
              <a:rPr lang="en-US" dirty="0" smtClean="0"/>
              <a:t>tilt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95970" y="5257811"/>
            <a:ext cx="413097" cy="491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8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600"/>
            <a:ext cx="8228542" cy="4377598"/>
          </a:xfrm>
        </p:spPr>
        <p:txBody>
          <a:bodyPr/>
          <a:lstStyle/>
          <a:p>
            <a:r>
              <a:rPr lang="en-US" dirty="0" smtClean="0"/>
              <a:t>The TS07D modeled magnetic field and magnetic vector potential will be written out to VTI cubes</a:t>
            </a:r>
          </a:p>
          <a:p>
            <a:pPr lvl="1"/>
            <a:r>
              <a:rPr lang="en-US" dirty="0" smtClean="0"/>
              <a:t>FORTRAN software will be provided that can read and interpolate the cubes</a:t>
            </a:r>
          </a:p>
          <a:p>
            <a:r>
              <a:rPr lang="en-US" dirty="0" smtClean="0"/>
              <a:t>L* will be computed for the Van Allen probes ephemeris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6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TS07D model: the New </a:t>
            </a:r>
            <a:r>
              <a:rPr lang="en-US" dirty="0"/>
              <a:t>G</a:t>
            </a:r>
            <a:r>
              <a:rPr lang="en-US" dirty="0" smtClean="0"/>
              <a:t>eneration of Empirical Magnetic Field Modeling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80496"/>
              </p:ext>
            </p:extLst>
          </p:nvPr>
        </p:nvGraphicFramePr>
        <p:xfrm>
          <a:off x="4542018" y="5830571"/>
          <a:ext cx="3710436" cy="340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Equation" r:id="rId3" imgW="2628720" imgH="228600" progId="Equation.3">
                  <p:embed/>
                </p:oleObj>
              </mc:Choice>
              <mc:Fallback>
                <p:oleObj name="Equation" r:id="rId3" imgW="2628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018" y="5830571"/>
                        <a:ext cx="3710436" cy="3403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magnetosphere"/>
          <p:cNvPicPr>
            <a:picLocks noChangeAspect="1" noChangeArrowheads="1"/>
          </p:cNvPicPr>
          <p:nvPr/>
        </p:nvPicPr>
        <p:blipFill rotWithShape="1">
          <a:blip r:embed="rId5"/>
          <a:srcRect l="5990" r="4499"/>
          <a:stretch/>
        </p:blipFill>
        <p:spPr bwMode="auto">
          <a:xfrm>
            <a:off x="3591004" y="1071631"/>
            <a:ext cx="5477256" cy="458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>
            <a:spLocks/>
          </p:cNvSpPr>
          <p:nvPr/>
        </p:nvSpPr>
        <p:spPr bwMode="auto">
          <a:xfrm>
            <a:off x="5208158" y="4631267"/>
            <a:ext cx="45719" cy="1199304"/>
          </a:xfrm>
          <a:custGeom>
            <a:avLst/>
            <a:gdLst/>
            <a:ahLst/>
            <a:cxnLst>
              <a:cxn ang="0">
                <a:pos x="0" y="906"/>
              </a:cxn>
              <a:cxn ang="0">
                <a:pos x="0" y="0"/>
              </a:cxn>
            </a:cxnLst>
            <a:rect l="0" t="0" r="r" b="b"/>
            <a:pathLst>
              <a:path w="1" h="906">
                <a:moveTo>
                  <a:pt x="0" y="906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643524" y="3763433"/>
            <a:ext cx="2327076" cy="2085120"/>
          </a:xfrm>
          <a:custGeom>
            <a:avLst/>
            <a:gdLst/>
            <a:ahLst/>
            <a:cxnLst>
              <a:cxn ang="0">
                <a:pos x="0" y="1608"/>
              </a:cxn>
              <a:cxn ang="0">
                <a:pos x="1464" y="0"/>
              </a:cxn>
            </a:cxnLst>
            <a:rect l="0" t="0" r="r" b="b"/>
            <a:pathLst>
              <a:path w="1464" h="1608">
                <a:moveTo>
                  <a:pt x="0" y="1608"/>
                </a:moveTo>
                <a:lnTo>
                  <a:pt x="1464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281540" y="4389968"/>
            <a:ext cx="45719" cy="1440604"/>
          </a:xfrm>
          <a:custGeom>
            <a:avLst/>
            <a:gdLst/>
            <a:ahLst/>
            <a:cxnLst>
              <a:cxn ang="0">
                <a:pos x="0" y="1092"/>
              </a:cxn>
              <a:cxn ang="0">
                <a:pos x="216" y="0"/>
              </a:cxn>
            </a:cxnLst>
            <a:rect l="0" t="0" r="r" b="b"/>
            <a:pathLst>
              <a:path w="216" h="1092">
                <a:moveTo>
                  <a:pt x="0" y="1092"/>
                </a:moveTo>
                <a:lnTo>
                  <a:pt x="216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827621" y="4051300"/>
            <a:ext cx="84667" cy="1797254"/>
          </a:xfrm>
          <a:custGeom>
            <a:avLst/>
            <a:gdLst/>
            <a:ahLst/>
            <a:cxnLst>
              <a:cxn ang="0">
                <a:pos x="0" y="1248"/>
              </a:cxn>
              <a:cxn ang="0">
                <a:pos x="138" y="0"/>
              </a:cxn>
            </a:cxnLst>
            <a:rect l="0" t="0" r="r" b="b"/>
            <a:pathLst>
              <a:path w="138" h="1248">
                <a:moveTo>
                  <a:pt x="0" y="1248"/>
                </a:moveTo>
                <a:lnTo>
                  <a:pt x="138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H="1">
            <a:off x="6964167" y="3822700"/>
            <a:ext cx="601733" cy="2102770"/>
          </a:xfrm>
          <a:custGeom>
            <a:avLst/>
            <a:gdLst/>
            <a:ahLst/>
            <a:cxnLst>
              <a:cxn ang="0">
                <a:pos x="0" y="1374"/>
              </a:cxn>
              <a:cxn ang="0">
                <a:pos x="222" y="0"/>
              </a:cxn>
            </a:cxnLst>
            <a:rect l="0" t="0" r="r" b="b"/>
            <a:pathLst>
              <a:path w="222" h="1374">
                <a:moveTo>
                  <a:pt x="0" y="1374"/>
                </a:moveTo>
                <a:lnTo>
                  <a:pt x="222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6641355" y="4051300"/>
            <a:ext cx="812800" cy="1874170"/>
          </a:xfrm>
          <a:custGeom>
            <a:avLst/>
            <a:gdLst/>
            <a:ahLst/>
            <a:cxnLst>
              <a:cxn ang="0">
                <a:pos x="504" y="1362"/>
              </a:cxn>
              <a:cxn ang="0">
                <a:pos x="0" y="0"/>
              </a:cxn>
            </a:cxnLst>
            <a:rect l="0" t="0" r="r" b="b"/>
            <a:pathLst>
              <a:path w="504" h="1362">
                <a:moveTo>
                  <a:pt x="504" y="1362"/>
                </a:move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208158" y="1873284"/>
            <a:ext cx="2762442" cy="3957287"/>
          </a:xfrm>
          <a:custGeom>
            <a:avLst/>
            <a:gdLst/>
            <a:ahLst/>
            <a:cxnLst>
              <a:cxn ang="0">
                <a:pos x="0" y="2988"/>
              </a:cxn>
              <a:cxn ang="0">
                <a:pos x="1950" y="0"/>
              </a:cxn>
            </a:cxnLst>
            <a:rect l="0" t="0" r="r" b="b"/>
            <a:pathLst>
              <a:path w="1950" h="2988">
                <a:moveTo>
                  <a:pt x="0" y="2988"/>
                </a:moveTo>
                <a:lnTo>
                  <a:pt x="1950" y="0"/>
                </a:ln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5572010" y="5660852"/>
            <a:ext cx="1496435" cy="663747"/>
          </a:xfrm>
          <a:prstGeom prst="donut">
            <a:avLst>
              <a:gd name="adj" fmla="val 457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Curved Connector 13"/>
          <p:cNvCxnSpPr>
            <a:stCxn id="13" idx="4"/>
          </p:cNvCxnSpPr>
          <p:nvPr/>
        </p:nvCxnSpPr>
        <p:spPr>
          <a:xfrm rot="5400000">
            <a:off x="5223655" y="5253144"/>
            <a:ext cx="25118" cy="2168028"/>
          </a:xfrm>
          <a:prstGeom prst="curvedConnector2">
            <a:avLst/>
          </a:prstGeom>
          <a:ln w="4127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16368"/>
              </p:ext>
            </p:extLst>
          </p:nvPr>
        </p:nvGraphicFramePr>
        <p:xfrm>
          <a:off x="3450980" y="5861183"/>
          <a:ext cx="631710" cy="636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1" name="Equation" r:id="rId6" imgW="279400" imgH="266700" progId="Equation.3">
                  <p:embed/>
                </p:oleObj>
              </mc:Choice>
              <mc:Fallback>
                <p:oleObj name="Equation" r:id="rId6" imgW="2794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0980" y="5861183"/>
                        <a:ext cx="631710" cy="636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&quot;No&quot; Symbol 15"/>
          <p:cNvSpPr/>
          <p:nvPr/>
        </p:nvSpPr>
        <p:spPr>
          <a:xfrm>
            <a:off x="7823854" y="5830571"/>
            <a:ext cx="389548" cy="388542"/>
          </a:xfrm>
          <a:prstGeom prst="noSmoking">
            <a:avLst>
              <a:gd name="adj" fmla="val 114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85486" y="947367"/>
            <a:ext cx="3395035" cy="3289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30188" indent="-230188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charset="2"/>
              <a:buChar char="§"/>
              <a:defRPr sz="2000" b="1" kern="1200">
                <a:solidFill>
                  <a:srgbClr val="0A237A"/>
                </a:solidFill>
                <a:latin typeface="+mn-lt"/>
                <a:ea typeface="+mn-ea"/>
                <a:cs typeface="+mn-cs"/>
              </a:defRPr>
            </a:lvl1pPr>
            <a:lvl2pPr marL="627063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5000"/>
              <a:buFont typeface="Wingdings" charset="2"/>
              <a:buChar char="Ø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Lucida Grande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338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Arial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5000"/>
              <a:buFont typeface="Wingdings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 Primary Advancements:</a:t>
            </a:r>
          </a:p>
          <a:p>
            <a:r>
              <a:rPr lang="en-US" dirty="0" smtClean="0"/>
              <a:t>Tail current, symmetric and partial ring currents are replaced by a basis function expansion</a:t>
            </a:r>
          </a:p>
          <a:p>
            <a:r>
              <a:rPr lang="en-US" dirty="0" smtClean="0"/>
              <a:t>Predefined functional  temporal dependence is replaced by dynamical approach using Nearest Neighbors</a:t>
            </a:r>
          </a:p>
          <a:p>
            <a:endParaRPr lang="en-US" dirty="0"/>
          </a:p>
        </p:txBody>
      </p:sp>
      <p:pic>
        <p:nvPicPr>
          <p:cNvPr id="20" name="Content Placeholder 3" descr="Screen shot 2010-11-02 at 11.07.54 AM.png"/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1767" t="11155" r="1706" b="3799"/>
          <a:stretch/>
        </p:blipFill>
        <p:spPr>
          <a:xfrm>
            <a:off x="0" y="4051861"/>
            <a:ext cx="3532429" cy="2261444"/>
          </a:xfrm>
        </p:spPr>
      </p:pic>
      <p:sp>
        <p:nvSpPr>
          <p:cNvPr id="21" name="TextBox 20"/>
          <p:cNvSpPr txBox="1"/>
          <p:nvPr/>
        </p:nvSpPr>
        <p:spPr>
          <a:xfrm>
            <a:off x="131016" y="6288273"/>
            <a:ext cx="267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i="1" dirty="0" err="1" smtClean="0"/>
              <a:t>Sitnov</a:t>
            </a:r>
            <a:r>
              <a:rPr lang="en-US" i="1" dirty="0" smtClean="0"/>
              <a:t> et al</a:t>
            </a:r>
            <a:r>
              <a:rPr lang="en-US" dirty="0" smtClean="0"/>
              <a:t>.,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Current magnetic field models are inadequate in reconstructing the inner magnetosphere and field aligned currents</a:t>
            </a:r>
          </a:p>
          <a:p>
            <a:r>
              <a:rPr lang="en-US" sz="2800" dirty="0" smtClean="0"/>
              <a:t>The Basis Function expansion approach along with the Nearest-Neighbors binning method and plenty of magnetometer data make it possible to reconstruct the inner magnetosphere</a:t>
            </a:r>
          </a:p>
          <a:p>
            <a:r>
              <a:rPr lang="en-US" sz="2800" dirty="0" smtClean="0"/>
              <a:t>This approach can clearly resolve both the symmetric Eastward currents and the asymmetric Eastward ‘Banana’ currents</a:t>
            </a:r>
          </a:p>
          <a:p>
            <a:r>
              <a:rPr lang="en-US" sz="2800" dirty="0" smtClean="0"/>
              <a:t>By introducing overlapping FAC modules, the model can reconstruct the realistic ‘spiral’ </a:t>
            </a:r>
            <a:r>
              <a:rPr lang="en-US" sz="2800" dirty="0" err="1" smtClean="0"/>
              <a:t>Birkeland</a:t>
            </a:r>
            <a:r>
              <a:rPr lang="en-US" sz="2800" dirty="0" smtClean="0"/>
              <a:t> current pattern</a:t>
            </a:r>
          </a:p>
          <a:p>
            <a:r>
              <a:rPr lang="en-US" sz="2800" dirty="0" smtClean="0"/>
              <a:t>A new higher spatial resolution model would be valuable tool in inner-</a:t>
            </a:r>
            <a:r>
              <a:rPr lang="en-US" sz="2800" dirty="0" err="1" smtClean="0"/>
              <a:t>magnetospheric</a:t>
            </a:r>
            <a:r>
              <a:rPr lang="en-US" sz="2800" dirty="0" smtClean="0"/>
              <a:t> and space weather studies</a:t>
            </a:r>
          </a:p>
        </p:txBody>
      </p:sp>
    </p:spTree>
    <p:extLst>
      <p:ext uri="{BB962C8B-B14F-4D97-AF65-F5344CB8AC3E}">
        <p14:creationId xmlns:p14="http://schemas.microsoft.com/office/powerpoint/2010/main" val="131152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8327" y="4908510"/>
            <a:ext cx="6017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Grant.Stephens@jhuapl.edu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3473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5-07 at 6.33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883" y="1056356"/>
            <a:ext cx="5630582" cy="5224251"/>
          </a:xfrm>
          <a:prstGeom prst="rect">
            <a:avLst/>
          </a:prstGeom>
        </p:spPr>
      </p:pic>
      <p:sp>
        <p:nvSpPr>
          <p:cNvPr id="491522" name="Text Box 2"/>
          <p:cNvSpPr txBox="1">
            <a:spLocks noChangeArrowheads="1"/>
          </p:cNvSpPr>
          <p:nvPr/>
        </p:nvSpPr>
        <p:spPr bwMode="auto">
          <a:xfrm>
            <a:off x="-1" y="1367135"/>
            <a:ext cx="302558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libri"/>
              </a:rPr>
              <a:t>Model website</a:t>
            </a:r>
          </a:p>
        </p:txBody>
      </p:sp>
      <p:sp>
        <p:nvSpPr>
          <p:cNvPr id="491524" name="Text Box 4"/>
          <p:cNvSpPr txBox="1">
            <a:spLocks noChangeArrowheads="1"/>
          </p:cNvSpPr>
          <p:nvPr/>
        </p:nvSpPr>
        <p:spPr bwMode="auto">
          <a:xfrm>
            <a:off x="-2" y="2143032"/>
            <a:ext cx="7515414" cy="58477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http://geomag_field.jhuapl.edu/model/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2100" y="0"/>
            <a:ext cx="8229600" cy="838200"/>
          </a:xfrm>
        </p:spPr>
        <p:txBody>
          <a:bodyPr/>
          <a:lstStyle/>
          <a:p>
            <a:r>
              <a:rPr lang="en-US" dirty="0" smtClean="0"/>
              <a:t>Using TS07D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9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00" y="2394324"/>
            <a:ext cx="5094110" cy="40453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92100" y="0"/>
            <a:ext cx="8229600" cy="838200"/>
          </a:xfrm>
        </p:spPr>
        <p:txBody>
          <a:bodyPr/>
          <a:lstStyle/>
          <a:p>
            <a:r>
              <a:rPr lang="en-US" dirty="0" smtClean="0"/>
              <a:t>Using TS07D</a:t>
            </a:r>
            <a:endParaRPr lang="en-US" dirty="0"/>
          </a:p>
        </p:txBody>
      </p:sp>
      <p:pic>
        <p:nvPicPr>
          <p:cNvPr id="2" name="Picture 1" descr="Screen shot 2013-06-13 at 3.2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9" y="1016657"/>
            <a:ext cx="2408976" cy="33991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Oval 15"/>
          <p:cNvSpPr/>
          <p:nvPr/>
        </p:nvSpPr>
        <p:spPr bwMode="auto">
          <a:xfrm>
            <a:off x="4247862" y="4908176"/>
            <a:ext cx="485589" cy="276412"/>
          </a:xfrm>
          <a:prstGeom prst="ellipse">
            <a:avLst/>
          </a:prstGeom>
          <a:noFill/>
          <a:ln w="412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cxnSp>
        <p:nvCxnSpPr>
          <p:cNvPr id="4" name="Straight Connector 3"/>
          <p:cNvCxnSpPr>
            <a:endCxn id="16" idx="2"/>
          </p:cNvCxnSpPr>
          <p:nvPr/>
        </p:nvCxnSpPr>
        <p:spPr bwMode="auto">
          <a:xfrm>
            <a:off x="550669" y="4415775"/>
            <a:ext cx="3697193" cy="630607"/>
          </a:xfrm>
          <a:prstGeom prst="lin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endCxn id="16" idx="0"/>
          </p:cNvCxnSpPr>
          <p:nvPr/>
        </p:nvCxnSpPr>
        <p:spPr bwMode="auto">
          <a:xfrm>
            <a:off x="2959645" y="4415775"/>
            <a:ext cx="1531012" cy="492401"/>
          </a:xfrm>
          <a:prstGeom prst="lin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427630" y="1384158"/>
            <a:ext cx="153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Code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5909321" y="4997076"/>
            <a:ext cx="848660" cy="276412"/>
          </a:xfrm>
          <a:prstGeom prst="ellipse">
            <a:avLst/>
          </a:prstGeom>
          <a:noFill/>
          <a:ln w="412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34828" y="4339159"/>
            <a:ext cx="1588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Necessary Static Data Files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18" idx="1"/>
          </p:cNvCxnSpPr>
          <p:nvPr/>
        </p:nvCxnSpPr>
        <p:spPr bwMode="auto">
          <a:xfrm flipH="1">
            <a:off x="6757982" y="4800824"/>
            <a:ext cx="976846" cy="321559"/>
          </a:xfrm>
          <a:prstGeom prst="straightConnector1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3946967" y="2013466"/>
            <a:ext cx="302558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alibri"/>
              </a:rPr>
              <a:t>Model website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20832" y="1259686"/>
            <a:ext cx="532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geomag_field.jhuapl.edu</a:t>
            </a:r>
            <a:r>
              <a:rPr lang="en-US" sz="2400" dirty="0"/>
              <a:t>/model/</a:t>
            </a:r>
          </a:p>
        </p:txBody>
      </p:sp>
    </p:spTree>
    <p:extLst>
      <p:ext uri="{BB962C8B-B14F-4D97-AF65-F5344CB8AC3E}">
        <p14:creationId xmlns:p14="http://schemas.microsoft.com/office/powerpoint/2010/main" val="37517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 bwMode="auto">
          <a:xfrm>
            <a:off x="6019800" y="1295400"/>
            <a:ext cx="2895600" cy="1981200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4925" y="838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/>
              </a:rPr>
              <a:t>MHD equations</a:t>
            </a:r>
            <a:endParaRPr lang="en-US" sz="1800" dirty="0">
              <a:latin typeface="Calibri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575612" y="1371600"/>
          <a:ext cx="157778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2" name="Equation" r:id="rId3" imgW="1117600" imgH="215900" progId="Equation.3">
                  <p:embed/>
                </p:oleObj>
              </mc:Choice>
              <mc:Fallback>
                <p:oleObj name="Equation" r:id="rId3" imgW="1117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5612" y="1371600"/>
                        <a:ext cx="1577788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078075" y="1828800"/>
          <a:ext cx="2761125" cy="304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3" name="Equation" r:id="rId5" imgW="1955800" imgH="215900" progId="Equation.3">
                  <p:embed/>
                </p:oleObj>
              </mc:Choice>
              <mc:Fallback>
                <p:oleObj name="Equation" r:id="rId5" imgW="1955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8075" y="1828800"/>
                        <a:ext cx="2761125" cy="3047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400800" y="2345305"/>
          <a:ext cx="1981200" cy="30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4" name="Equation" r:id="rId7" imgW="1384300" imgH="215900" progId="Equation.3">
                  <p:embed/>
                </p:oleObj>
              </mc:Choice>
              <mc:Fallback>
                <p:oleObj name="Equation" r:id="rId7" imgW="1384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345305"/>
                        <a:ext cx="1981200" cy="3089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682494" y="2819400"/>
          <a:ext cx="1336431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5" name="Equation" r:id="rId9" imgW="965200" imgH="165100" progId="Equation.3">
                  <p:embed/>
                </p:oleObj>
              </mc:Choice>
              <mc:Fallback>
                <p:oleObj name="Equation" r:id="rId9" imgW="9652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2494" y="2819400"/>
                        <a:ext cx="1336431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fig_1.ep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0" y="1066800"/>
            <a:ext cx="4635500" cy="50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9400" y="3288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/>
              </a:rPr>
              <a:t>RCM equations</a:t>
            </a:r>
            <a:endParaRPr lang="en-US" sz="1800" dirty="0">
              <a:latin typeface="Calibri"/>
            </a:endParaRPr>
          </a:p>
        </p:txBody>
      </p:sp>
      <p:graphicFrame>
        <p:nvGraphicFramePr>
          <p:cNvPr id="120839" name="Object 7"/>
          <p:cNvGraphicFramePr>
            <a:graphicFrameLocks noChangeAspect="1"/>
          </p:cNvGraphicFramePr>
          <p:nvPr/>
        </p:nvGraphicFramePr>
        <p:xfrm>
          <a:off x="6521450" y="3792538"/>
          <a:ext cx="22415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6" name="Equation" r:id="rId12" imgW="1587500" imgH="241300" progId="Equation.3">
                  <p:embed/>
                </p:oleObj>
              </mc:Choice>
              <mc:Fallback>
                <p:oleObj name="Equation" r:id="rId12" imgW="1587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1450" y="3792538"/>
                        <a:ext cx="22415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0" name="Object 8"/>
          <p:cNvGraphicFramePr>
            <a:graphicFrameLocks noChangeAspect="1"/>
          </p:cNvGraphicFramePr>
          <p:nvPr/>
        </p:nvGraphicFramePr>
        <p:xfrm>
          <a:off x="6594475" y="4340225"/>
          <a:ext cx="949325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7" name="Equation" r:id="rId14" imgW="673100" imgH="165100" progId="Equation.3">
                  <p:embed/>
                </p:oleObj>
              </mc:Choice>
              <mc:Fallback>
                <p:oleObj name="Equation" r:id="rId14" imgW="6731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4475" y="4340225"/>
                        <a:ext cx="949325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2" name="Object 10"/>
          <p:cNvGraphicFramePr>
            <a:graphicFrameLocks noChangeAspect="1"/>
          </p:cNvGraphicFramePr>
          <p:nvPr/>
        </p:nvGraphicFramePr>
        <p:xfrm>
          <a:off x="6450013" y="4754563"/>
          <a:ext cx="2036762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8" name="Equation" r:id="rId16" imgW="1422400" imgH="279400" progId="Equation.3">
                  <p:embed/>
                </p:oleObj>
              </mc:Choice>
              <mc:Fallback>
                <p:oleObj name="Equation" r:id="rId16" imgW="1422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0013" y="4754563"/>
                        <a:ext cx="2036762" cy="401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3" name="Object 11"/>
          <p:cNvGraphicFramePr>
            <a:graphicFrameLocks noChangeAspect="1"/>
          </p:cNvGraphicFramePr>
          <p:nvPr/>
        </p:nvGraphicFramePr>
        <p:xfrm>
          <a:off x="6062200" y="5392738"/>
          <a:ext cx="28352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9" name="Equation" r:id="rId18" imgW="1981200" imgH="241300" progId="Equation.3">
                  <p:embed/>
                </p:oleObj>
              </mc:Choice>
              <mc:Fallback>
                <p:oleObj name="Equation" r:id="rId18" imgW="1981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2200" y="5392738"/>
                        <a:ext cx="2835275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810000" y="1600200"/>
            <a:ext cx="2617709" cy="3505200"/>
            <a:chOff x="3962400" y="1371600"/>
            <a:chExt cx="2617709" cy="3505200"/>
          </a:xfrm>
        </p:grpSpPr>
        <p:graphicFrame>
          <p:nvGraphicFramePr>
            <p:cNvPr id="120844" name="Object 12"/>
            <p:cNvGraphicFramePr>
              <a:graphicFrameLocks noChangeAspect="1"/>
            </p:cNvGraphicFramePr>
            <p:nvPr/>
          </p:nvGraphicFramePr>
          <p:xfrm>
            <a:off x="4876800" y="3124200"/>
            <a:ext cx="949325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80" name="Equation" r:id="rId20" imgW="673100" imgH="165100" progId="Equation.3">
                    <p:embed/>
                  </p:oleObj>
                </mc:Choice>
                <mc:Fallback>
                  <p:oleObj name="Equation" r:id="rId20" imgW="6731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6800" y="3124200"/>
                          <a:ext cx="949325" cy="231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/>
            <p:cNvSpPr/>
            <p:nvPr/>
          </p:nvSpPr>
          <p:spPr bwMode="auto">
            <a:xfrm>
              <a:off x="4724400" y="2971800"/>
              <a:ext cx="1219200" cy="5334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1" name="Right Arrow 20"/>
            <p:cNvSpPr/>
            <p:nvPr/>
          </p:nvSpPr>
          <p:spPr bwMode="auto">
            <a:xfrm>
              <a:off x="3962400" y="3124200"/>
              <a:ext cx="685800" cy="3048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2" name="Right Arrow 21"/>
            <p:cNvSpPr/>
            <p:nvPr/>
          </p:nvSpPr>
          <p:spPr bwMode="auto">
            <a:xfrm rot="2362701">
              <a:off x="5886241" y="3627049"/>
              <a:ext cx="685800" cy="3048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53000" y="1371600"/>
              <a:ext cx="1219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Adjusting storm time scale equation of state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53000" y="3676471"/>
              <a:ext cx="1371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Adjusting external boundary conditions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5" name="Right Arrow 24"/>
            <p:cNvSpPr/>
            <p:nvPr/>
          </p:nvSpPr>
          <p:spPr bwMode="auto">
            <a:xfrm rot="19576535">
              <a:off x="5894309" y="2526932"/>
              <a:ext cx="685800" cy="3048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28" name="Rounded Rectangle 27"/>
          <p:cNvSpPr/>
          <p:nvPr/>
        </p:nvSpPr>
        <p:spPr bwMode="auto">
          <a:xfrm>
            <a:off x="6019800" y="3657600"/>
            <a:ext cx="2895600" cy="2286000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41200" y="71739"/>
            <a:ext cx="8766000" cy="803443"/>
          </a:xfrm>
        </p:spPr>
        <p:txBody>
          <a:bodyPr/>
          <a:lstStyle/>
          <a:p>
            <a:r>
              <a:rPr lang="en-US" dirty="0" smtClean="0"/>
              <a:t>Complementing First-principles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5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241200" y="264160"/>
            <a:ext cx="8766000" cy="6110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u="none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TS07D</a:t>
            </a:r>
            <a:r>
              <a:rPr lang="en-US" dirty="0" smtClean="0"/>
              <a:t>: Other current Systems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43860" y="7079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24499" y="1625614"/>
            <a:ext cx="259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Field Aligned Current Module [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Tsyganenko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, 2002]</a:t>
            </a:r>
          </a:p>
        </p:txBody>
      </p:sp>
      <p:pic>
        <p:nvPicPr>
          <p:cNvPr id="19" name="Picture 6" descr="fac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91499" y="939814"/>
            <a:ext cx="5562600" cy="2497138"/>
          </a:xfrm>
          <a:prstGeom prst="rect">
            <a:avLst/>
          </a:prstGeom>
          <a:noFill/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562899" y="1854214"/>
            <a:ext cx="146208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 </a:t>
            </a:r>
            <a:r>
              <a:rPr lang="en-US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Undeformed</a:t>
            </a:r>
            <a:endParaRPr lang="en-US" sz="1600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</a:endParaRPr>
          </a:p>
          <a:p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conical current</a:t>
            </a:r>
            <a:endParaRPr lang="ru-RU" sz="1600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991899" y="1473214"/>
            <a:ext cx="240592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Currents corresponding to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deformed magnetic field</a:t>
            </a:r>
            <a:endParaRPr lang="ru-RU" sz="1600" dirty="0">
              <a:effectLst>
                <a:outerShdw blurRad="38100" dist="38100" dir="2700000" algn="tl">
                  <a:srgbClr val="DDDDDD"/>
                </a:outerShdw>
              </a:effectLst>
              <a:latin typeface="Calibri"/>
            </a:endParaRPr>
          </a:p>
        </p:txBody>
      </p:sp>
      <p:pic>
        <p:nvPicPr>
          <p:cNvPr id="8" name="Picture 7" descr="plots_shield_odd_3_4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30627" r="17239" b="44042"/>
          <a:stretch/>
        </p:blipFill>
        <p:spPr>
          <a:xfrm>
            <a:off x="2255758" y="4113017"/>
            <a:ext cx="6170922" cy="2494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484" y="4935456"/>
            <a:ext cx="187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Shielding Fields:</a:t>
            </a:r>
            <a:endParaRPr lang="en-US" dirty="0"/>
          </a:p>
        </p:txBody>
      </p:sp>
      <p:graphicFrame>
        <p:nvGraphicFramePr>
          <p:cNvPr id="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120282"/>
              </p:ext>
            </p:extLst>
          </p:nvPr>
        </p:nvGraphicFramePr>
        <p:xfrm>
          <a:off x="327362" y="3537821"/>
          <a:ext cx="4968538" cy="43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Equation" r:id="rId5" imgW="2628720" imgH="228600" progId="Equation.3">
                  <p:embed/>
                </p:oleObj>
              </mc:Choice>
              <mc:Fallback>
                <p:oleObj name="Equation" r:id="rId5" imgW="2628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62" y="3537821"/>
                        <a:ext cx="4968538" cy="432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/>
          <p:nvPr/>
        </p:nvSpPr>
        <p:spPr>
          <a:xfrm>
            <a:off x="901700" y="3568700"/>
            <a:ext cx="596899" cy="40005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867148" y="3556000"/>
            <a:ext cx="742951" cy="40005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25" idx="5"/>
          </p:cNvCxnSpPr>
          <p:nvPr/>
        </p:nvCxnSpPr>
        <p:spPr>
          <a:xfrm>
            <a:off x="1411185" y="3910164"/>
            <a:ext cx="493815" cy="482004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0"/>
          </p:cNvCxnSpPr>
          <p:nvPr/>
        </p:nvCxnSpPr>
        <p:spPr>
          <a:xfrm flipV="1">
            <a:off x="4238624" y="2463800"/>
            <a:ext cx="15876" cy="109220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66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Content Placeholder 5" descr="fig_actual_8000_NN.t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53088" y="1286642"/>
            <a:ext cx="6090912" cy="4886532"/>
          </a:xfrm>
        </p:spPr>
      </p:pic>
      <p:sp>
        <p:nvSpPr>
          <p:cNvPr id="8" name="TextBox 7"/>
          <p:cNvSpPr txBox="1"/>
          <p:nvPr/>
        </p:nvSpPr>
        <p:spPr>
          <a:xfrm>
            <a:off x="7633625" y="3237990"/>
            <a:ext cx="1041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00000"/>
                </a:solidFill>
                <a:latin typeface="Calibri"/>
              </a:rPr>
              <a:t>NN=8000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85486" y="1220666"/>
            <a:ext cx="3053089" cy="53940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30188" indent="-230188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charset="2"/>
              <a:buChar char="§"/>
              <a:defRPr sz="2000" b="1" kern="1200">
                <a:solidFill>
                  <a:srgbClr val="0A237A"/>
                </a:solidFill>
                <a:latin typeface="+mn-lt"/>
                <a:ea typeface="+mn-ea"/>
                <a:cs typeface="+mn-cs"/>
              </a:defRPr>
            </a:lvl1pPr>
            <a:lvl2pPr marL="627063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5000"/>
              <a:buFont typeface="Wingdings" charset="2"/>
              <a:buChar char="Ø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Lucida Grande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338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Arial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5000"/>
              <a:buFont typeface="Wingdings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NN parameters are based BMR formulism, relating </a:t>
            </a:r>
            <a:r>
              <a:rPr lang="en-US" dirty="0" err="1"/>
              <a:t>v</a:t>
            </a:r>
            <a:r>
              <a:rPr lang="en-US" dirty="0" err="1" smtClean="0"/>
              <a:t>Bz</a:t>
            </a:r>
            <a:r>
              <a:rPr lang="en-US" dirty="0" smtClean="0"/>
              <a:t>, </a:t>
            </a:r>
            <a:r>
              <a:rPr lang="en-US" dirty="0" err="1" smtClean="0"/>
              <a:t>Dst</a:t>
            </a:r>
            <a:r>
              <a:rPr lang="en-US" dirty="0" smtClean="0"/>
              <a:t>, and d/</a:t>
            </a:r>
            <a:r>
              <a:rPr lang="en-US" dirty="0" err="1" smtClean="0"/>
              <a:t>dt</a:t>
            </a:r>
            <a:r>
              <a:rPr lang="en-US" dirty="0"/>
              <a:t>(</a:t>
            </a:r>
            <a:r>
              <a:rPr lang="en-US" dirty="0" err="1" smtClean="0"/>
              <a:t>Dst</a:t>
            </a:r>
            <a:r>
              <a:rPr lang="en-US" dirty="0" smtClean="0"/>
              <a:t>) to global state of the magnetosphere during storms [</a:t>
            </a:r>
            <a:r>
              <a:rPr lang="en-US" i="1" dirty="0" smtClean="0"/>
              <a:t>Burton et al. </a:t>
            </a:r>
            <a:r>
              <a:rPr lang="en-US" dirty="0" smtClean="0"/>
              <a:t>1975]</a:t>
            </a:r>
          </a:p>
          <a:p>
            <a:r>
              <a:rPr lang="en-US" dirty="0"/>
              <a:t>S</a:t>
            </a:r>
            <a:r>
              <a:rPr lang="en-US" dirty="0" smtClean="0"/>
              <a:t>elects other magnetometer data that is most similar to epoch we are modeling</a:t>
            </a:r>
          </a:p>
          <a:p>
            <a:r>
              <a:rPr lang="en-US" dirty="0" smtClean="0"/>
              <a:t>Balance between statistical approach and event oriented models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60" y="264160"/>
            <a:ext cx="9094546" cy="6110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u="none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TS07D</a:t>
            </a:r>
            <a:r>
              <a:rPr lang="en-US" dirty="0" smtClean="0"/>
              <a:t>: Dynamical binning using Nearest Neighbors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67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HEIDI simulations</a:t>
            </a:r>
            <a:endParaRPr lang="en-US" dirty="0"/>
          </a:p>
        </p:txBody>
      </p:sp>
      <p:pic>
        <p:nvPicPr>
          <p:cNvPr id="4" name="Picture 3" descr="jgra50153-fig-00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2" t="52471" r="23692" b="14274"/>
          <a:stretch/>
        </p:blipFill>
        <p:spPr>
          <a:xfrm>
            <a:off x="6076368" y="4083812"/>
            <a:ext cx="2601976" cy="2523744"/>
          </a:xfrm>
          <a:prstGeom prst="rect">
            <a:avLst/>
          </a:prstGeom>
        </p:spPr>
      </p:pic>
      <p:pic>
        <p:nvPicPr>
          <p:cNvPr id="5" name="Picture 4" descr="jgra50153-fig-00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5" t="8472" r="-901" b="58273"/>
          <a:stretch/>
        </p:blipFill>
        <p:spPr>
          <a:xfrm>
            <a:off x="2919652" y="4072466"/>
            <a:ext cx="2601976" cy="2523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00" y="1930400"/>
            <a:ext cx="209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Empirical Magnetic Field Model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4406900"/>
            <a:ext cx="2095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Hot Electron and Ion Drift Integrator with Self-Consistent electric field [</a:t>
            </a:r>
            <a:r>
              <a:rPr lang="en-US" i="1" dirty="0" err="1" smtClean="0"/>
              <a:t>Liemohn</a:t>
            </a:r>
            <a:r>
              <a:rPr lang="en-US" i="1" dirty="0" smtClean="0"/>
              <a:t> et al.</a:t>
            </a:r>
            <a:r>
              <a:rPr lang="en-US" dirty="0" smtClean="0"/>
              <a:t>, 2013]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41700" y="977900"/>
            <a:ext cx="218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</a:t>
            </a:r>
            <a:r>
              <a:rPr lang="en-US" dirty="0" err="1" smtClean="0"/>
              <a:t>Dst</a:t>
            </a:r>
            <a:r>
              <a:rPr lang="en-US" dirty="0" smtClean="0"/>
              <a:t>* minimum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13500" y="1003300"/>
            <a:ext cx="115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Recovery</a:t>
            </a:r>
            <a:endParaRPr lang="en-US" dirty="0"/>
          </a:p>
        </p:txBody>
      </p:sp>
      <p:pic>
        <p:nvPicPr>
          <p:cNvPr id="14" name="Picture 13" descr="current_2013_076_12_00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3997" r="43013" b="64236"/>
          <a:stretch/>
        </p:blipFill>
        <p:spPr>
          <a:xfrm>
            <a:off x="2420243" y="1317592"/>
            <a:ext cx="3569547" cy="2743200"/>
          </a:xfrm>
          <a:prstGeom prst="rect">
            <a:avLst/>
          </a:prstGeom>
        </p:spPr>
      </p:pic>
      <p:pic>
        <p:nvPicPr>
          <p:cNvPr id="15" name="Picture 14" descr="current_2013_077_04_00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4005" r="38840" b="64234"/>
          <a:stretch/>
        </p:blipFill>
        <p:spPr>
          <a:xfrm>
            <a:off x="5888736" y="1324036"/>
            <a:ext cx="356954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1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 bwMode="auto">
          <a:xfrm>
            <a:off x="6019800" y="1295400"/>
            <a:ext cx="2895600" cy="1981200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4925" y="838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/>
              </a:rPr>
              <a:t>MHD equations</a:t>
            </a:r>
            <a:endParaRPr lang="en-US" sz="1800" dirty="0">
              <a:latin typeface="Calibri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575612" y="1371600"/>
          <a:ext cx="157778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1" name="Equation" r:id="rId3" imgW="1117600" imgH="215900" progId="Equation.3">
                  <p:embed/>
                </p:oleObj>
              </mc:Choice>
              <mc:Fallback>
                <p:oleObj name="Equation" r:id="rId3" imgW="1117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5612" y="1371600"/>
                        <a:ext cx="1577788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078075" y="1828800"/>
          <a:ext cx="2761125" cy="304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2" name="Equation" r:id="rId5" imgW="1955800" imgH="215900" progId="Equation.3">
                  <p:embed/>
                </p:oleObj>
              </mc:Choice>
              <mc:Fallback>
                <p:oleObj name="Equation" r:id="rId5" imgW="1955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8075" y="1828800"/>
                        <a:ext cx="2761125" cy="3047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400800" y="2345305"/>
          <a:ext cx="1981200" cy="30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3" name="Equation" r:id="rId7" imgW="1384300" imgH="215900" progId="Equation.3">
                  <p:embed/>
                </p:oleObj>
              </mc:Choice>
              <mc:Fallback>
                <p:oleObj name="Equation" r:id="rId7" imgW="1384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345305"/>
                        <a:ext cx="1981200" cy="3089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682494" y="2819400"/>
          <a:ext cx="1336431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4" name="Equation" r:id="rId9" imgW="965200" imgH="165100" progId="Equation.3">
                  <p:embed/>
                </p:oleObj>
              </mc:Choice>
              <mc:Fallback>
                <p:oleObj name="Equation" r:id="rId9" imgW="9652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2494" y="2819400"/>
                        <a:ext cx="1336431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fig_1.ep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0" y="1066800"/>
            <a:ext cx="4635500" cy="50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9400" y="3288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/>
              </a:rPr>
              <a:t>RCM equations</a:t>
            </a:r>
            <a:endParaRPr lang="en-US" sz="1800" dirty="0">
              <a:latin typeface="Calibri"/>
            </a:endParaRPr>
          </a:p>
        </p:txBody>
      </p:sp>
      <p:graphicFrame>
        <p:nvGraphicFramePr>
          <p:cNvPr id="120839" name="Object 7"/>
          <p:cNvGraphicFramePr>
            <a:graphicFrameLocks noChangeAspect="1"/>
          </p:cNvGraphicFramePr>
          <p:nvPr/>
        </p:nvGraphicFramePr>
        <p:xfrm>
          <a:off x="6521450" y="3792538"/>
          <a:ext cx="22415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5" name="Equation" r:id="rId12" imgW="1587500" imgH="241300" progId="Equation.3">
                  <p:embed/>
                </p:oleObj>
              </mc:Choice>
              <mc:Fallback>
                <p:oleObj name="Equation" r:id="rId12" imgW="1587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1450" y="3792538"/>
                        <a:ext cx="22415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0" name="Object 8"/>
          <p:cNvGraphicFramePr>
            <a:graphicFrameLocks noChangeAspect="1"/>
          </p:cNvGraphicFramePr>
          <p:nvPr/>
        </p:nvGraphicFramePr>
        <p:xfrm>
          <a:off x="6594475" y="4340225"/>
          <a:ext cx="949325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6" name="Equation" r:id="rId14" imgW="673100" imgH="165100" progId="Equation.3">
                  <p:embed/>
                </p:oleObj>
              </mc:Choice>
              <mc:Fallback>
                <p:oleObj name="Equation" r:id="rId14" imgW="6731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4475" y="4340225"/>
                        <a:ext cx="949325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2" name="Object 10"/>
          <p:cNvGraphicFramePr>
            <a:graphicFrameLocks noChangeAspect="1"/>
          </p:cNvGraphicFramePr>
          <p:nvPr/>
        </p:nvGraphicFramePr>
        <p:xfrm>
          <a:off x="6450013" y="4754563"/>
          <a:ext cx="2036762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7" name="Equation" r:id="rId16" imgW="1422400" imgH="279400" progId="Equation.3">
                  <p:embed/>
                </p:oleObj>
              </mc:Choice>
              <mc:Fallback>
                <p:oleObj name="Equation" r:id="rId16" imgW="1422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0013" y="4754563"/>
                        <a:ext cx="2036762" cy="401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3" name="Object 11"/>
          <p:cNvGraphicFramePr>
            <a:graphicFrameLocks noChangeAspect="1"/>
          </p:cNvGraphicFramePr>
          <p:nvPr/>
        </p:nvGraphicFramePr>
        <p:xfrm>
          <a:off x="6062200" y="5392738"/>
          <a:ext cx="28352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8" name="Equation" r:id="rId18" imgW="1981200" imgH="241300" progId="Equation.3">
                  <p:embed/>
                </p:oleObj>
              </mc:Choice>
              <mc:Fallback>
                <p:oleObj name="Equation" r:id="rId18" imgW="1981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2200" y="5392738"/>
                        <a:ext cx="2835275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810000" y="1600200"/>
            <a:ext cx="2617709" cy="3505200"/>
            <a:chOff x="3962400" y="1371600"/>
            <a:chExt cx="2617709" cy="3505200"/>
          </a:xfrm>
        </p:grpSpPr>
        <p:graphicFrame>
          <p:nvGraphicFramePr>
            <p:cNvPr id="120844" name="Object 12"/>
            <p:cNvGraphicFramePr>
              <a:graphicFrameLocks noChangeAspect="1"/>
            </p:cNvGraphicFramePr>
            <p:nvPr/>
          </p:nvGraphicFramePr>
          <p:xfrm>
            <a:off x="4876800" y="3124200"/>
            <a:ext cx="949325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59" name="Equation" r:id="rId20" imgW="673100" imgH="165100" progId="Equation.3">
                    <p:embed/>
                  </p:oleObj>
                </mc:Choice>
                <mc:Fallback>
                  <p:oleObj name="Equation" r:id="rId20" imgW="6731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6800" y="3124200"/>
                          <a:ext cx="949325" cy="231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/>
            <p:cNvSpPr/>
            <p:nvPr/>
          </p:nvSpPr>
          <p:spPr bwMode="auto">
            <a:xfrm>
              <a:off x="4724400" y="2971800"/>
              <a:ext cx="1219200" cy="5334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1" name="Right Arrow 20"/>
            <p:cNvSpPr/>
            <p:nvPr/>
          </p:nvSpPr>
          <p:spPr bwMode="auto">
            <a:xfrm>
              <a:off x="3962400" y="3124200"/>
              <a:ext cx="685800" cy="3048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2" name="Right Arrow 21"/>
            <p:cNvSpPr/>
            <p:nvPr/>
          </p:nvSpPr>
          <p:spPr bwMode="auto">
            <a:xfrm rot="2362701">
              <a:off x="5886241" y="3627049"/>
              <a:ext cx="685800" cy="3048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53000" y="1371600"/>
              <a:ext cx="1219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Adjusting storm time scale equation of state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53000" y="3676471"/>
              <a:ext cx="1371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Adjusting external boundary conditions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5" name="Right Arrow 24"/>
            <p:cNvSpPr/>
            <p:nvPr/>
          </p:nvSpPr>
          <p:spPr bwMode="auto">
            <a:xfrm rot="19576535">
              <a:off x="5894309" y="2526932"/>
              <a:ext cx="685800" cy="304800"/>
            </a:xfrm>
            <a:prstGeom prst="rightArrow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00" b="1" i="0" u="none" strike="noStrike" cap="none" normalizeH="0" baseline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28" name="Rounded Rectangle 27"/>
          <p:cNvSpPr/>
          <p:nvPr/>
        </p:nvSpPr>
        <p:spPr bwMode="auto">
          <a:xfrm>
            <a:off x="6019800" y="3657600"/>
            <a:ext cx="2895600" cy="2286000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41200" y="71739"/>
            <a:ext cx="8766000" cy="803443"/>
          </a:xfrm>
        </p:spPr>
        <p:txBody>
          <a:bodyPr/>
          <a:lstStyle/>
          <a:p>
            <a:r>
              <a:rPr lang="en-US" dirty="0" smtClean="0"/>
              <a:t>Complementing First-principles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4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725113" y="-2464276"/>
            <a:ext cx="8183880" cy="4928552"/>
            <a:chOff x="274320" y="786448"/>
            <a:chExt cx="8183880" cy="4928552"/>
          </a:xfrm>
        </p:grpSpPr>
        <p:sp>
          <p:nvSpPr>
            <p:cNvPr id="4110" name="Text Box 2"/>
            <p:cNvSpPr txBox="1">
              <a:spLocks noChangeArrowheads="1"/>
            </p:cNvSpPr>
            <p:nvPr/>
          </p:nvSpPr>
          <p:spPr bwMode="auto">
            <a:xfrm>
              <a:off x="274320" y="786448"/>
              <a:ext cx="800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0" dirty="0">
                  <a:solidFill>
                    <a:srgbClr val="FF0000"/>
                  </a:solidFill>
                  <a:latin typeface="Calibri"/>
                </a:rPr>
                <a:t>Basic idea: Magnetic field of </a:t>
              </a:r>
              <a:r>
                <a:rPr lang="en-US" sz="1800" b="0" dirty="0" smtClean="0">
                  <a:solidFill>
                    <a:srgbClr val="FF0000"/>
                  </a:solidFill>
                  <a:latin typeface="Calibri"/>
                </a:rPr>
                <a:t>a current disc </a:t>
              </a:r>
              <a:r>
                <a:rPr lang="en-US" sz="1800" b="0" dirty="0" smtClean="0">
                  <a:solidFill>
                    <a:srgbClr val="000000"/>
                  </a:solidFill>
                  <a:latin typeface="Calibri"/>
                </a:rPr>
                <a:t>[</a:t>
              </a:r>
              <a:r>
                <a:rPr lang="en-US" sz="1800" b="0" i="1" dirty="0" err="1" smtClean="0">
                  <a:solidFill>
                    <a:srgbClr val="000000"/>
                  </a:solidFill>
                  <a:latin typeface="Calibri"/>
                </a:rPr>
                <a:t>Tsyganenko</a:t>
              </a:r>
              <a:r>
                <a:rPr lang="en-US" sz="1800" b="0" i="1" dirty="0" smtClean="0">
                  <a:solidFill>
                    <a:srgbClr val="000000"/>
                  </a:solidFill>
                  <a:latin typeface="Calibri"/>
                </a:rPr>
                <a:t> and </a:t>
              </a:r>
              <a:r>
                <a:rPr lang="en-US" sz="1800" b="0" i="1" dirty="0" err="1" smtClean="0">
                  <a:solidFill>
                    <a:srgbClr val="000000"/>
                  </a:solidFill>
                  <a:latin typeface="Calibri"/>
                </a:rPr>
                <a:t>Sitnov</a:t>
              </a:r>
              <a:r>
                <a:rPr lang="en-US" sz="1800" b="0" dirty="0" smtClean="0">
                  <a:solidFill>
                    <a:srgbClr val="000000"/>
                  </a:solidFill>
                  <a:latin typeface="Calibri"/>
                </a:rPr>
                <a:t>, 2007] </a:t>
              </a:r>
              <a:endParaRPr lang="en-US" sz="1800" b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5867400" y="4905375"/>
              <a:ext cx="2590800" cy="762000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19" name="Oval 10"/>
            <p:cNvSpPr>
              <a:spLocks noChangeArrowheads="1"/>
            </p:cNvSpPr>
            <p:nvPr/>
          </p:nvSpPr>
          <p:spPr bwMode="auto">
            <a:xfrm>
              <a:off x="5867400" y="4953000"/>
              <a:ext cx="2590800" cy="76200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V="1">
              <a:off x="7086600" y="4524375"/>
              <a:ext cx="0" cy="762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H="1">
              <a:off x="6858000" y="5286375"/>
              <a:ext cx="228600" cy="2286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 flipV="1">
              <a:off x="7086600" y="5286375"/>
              <a:ext cx="4572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7086600" y="4448175"/>
              <a:ext cx="304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z</a:t>
              </a:r>
            </a:p>
          </p:txBody>
        </p:sp>
        <p:sp>
          <p:nvSpPr>
            <p:cNvPr id="24" name="Text Box 15"/>
            <p:cNvSpPr txBox="1">
              <a:spLocks noChangeArrowheads="1"/>
            </p:cNvSpPr>
            <p:nvPr/>
          </p:nvSpPr>
          <p:spPr bwMode="auto">
            <a:xfrm>
              <a:off x="7534275" y="5133975"/>
              <a:ext cx="304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y</a:t>
              </a:r>
            </a:p>
          </p:txBody>
        </p:sp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6553200" y="5286375"/>
              <a:ext cx="304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x</a:t>
              </a:r>
            </a:p>
          </p:txBody>
        </p:sp>
        <p:sp>
          <p:nvSpPr>
            <p:cNvPr id="26" name="AutoShape 17"/>
            <p:cNvSpPr>
              <a:spLocks noChangeArrowheads="1"/>
            </p:cNvSpPr>
            <p:nvPr/>
          </p:nvSpPr>
          <p:spPr bwMode="auto">
            <a:xfrm>
              <a:off x="8001000" y="5133975"/>
              <a:ext cx="152400" cy="304800"/>
            </a:xfrm>
            <a:prstGeom prst="curvedLeft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241200" y="264160"/>
            <a:ext cx="8766000" cy="6110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u="none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TS07D: Equatorial Magnetic Field Description</a:t>
            </a:r>
            <a:endParaRPr lang="en-US" dirty="0"/>
          </a:p>
        </p:txBody>
      </p:sp>
      <p:graphicFrame>
        <p:nvGraphicFramePr>
          <p:cNvPr id="3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564195"/>
              </p:ext>
            </p:extLst>
          </p:nvPr>
        </p:nvGraphicFramePr>
        <p:xfrm>
          <a:off x="8256588" y="1244600"/>
          <a:ext cx="6365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2" name="Equation" r:id="rId3" imgW="444500" imgH="292100" progId="Equation.3">
                  <p:embed/>
                </p:oleObj>
              </mc:Choice>
              <mc:Fallback>
                <p:oleObj name="Equation" r:id="rId3" imgW="444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6588" y="1244600"/>
                        <a:ext cx="636587" cy="417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971486"/>
              </p:ext>
            </p:extLst>
          </p:nvPr>
        </p:nvGraphicFramePr>
        <p:xfrm>
          <a:off x="2206625" y="1954213"/>
          <a:ext cx="40528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3" name="Equation" r:id="rId5" imgW="2463800" imgH="266700" progId="Equation.3">
                  <p:embed/>
                </p:oleObj>
              </mc:Choice>
              <mc:Fallback>
                <p:oleObj name="Equation" r:id="rId5" imgW="2463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06625" y="1954213"/>
                        <a:ext cx="4052888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509298"/>
              </p:ext>
            </p:extLst>
          </p:nvPr>
        </p:nvGraphicFramePr>
        <p:xfrm>
          <a:off x="2329719" y="2720123"/>
          <a:ext cx="32829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" name="Equation" r:id="rId7" imgW="1993900" imgH="228600" progId="Equation.3">
                  <p:embed/>
                </p:oleObj>
              </mc:Choice>
              <mc:Fallback>
                <p:oleObj name="Equation" r:id="rId7" imgW="1993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29719" y="2720123"/>
                        <a:ext cx="3282950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316149"/>
              </p:ext>
            </p:extLst>
          </p:nvPr>
        </p:nvGraphicFramePr>
        <p:xfrm>
          <a:off x="2054382" y="3668343"/>
          <a:ext cx="46609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" name="Equation" r:id="rId9" imgW="2832100" imgH="622300" progId="Equation.3">
                  <p:embed/>
                </p:oleObj>
              </mc:Choice>
              <mc:Fallback>
                <p:oleObj name="Equation" r:id="rId9" imgW="28321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54382" y="3668343"/>
                        <a:ext cx="4660900" cy="10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601448"/>
              </p:ext>
            </p:extLst>
          </p:nvPr>
        </p:nvGraphicFramePr>
        <p:xfrm>
          <a:off x="0" y="5173089"/>
          <a:ext cx="9144000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" name="Equation" r:id="rId11" imgW="6096000" imgH="622300" progId="Equation.3">
                  <p:embed/>
                </p:oleObj>
              </mc:Choice>
              <mc:Fallback>
                <p:oleObj name="Equation" r:id="rId11" imgW="60960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0" y="5173089"/>
                        <a:ext cx="9144000" cy="1017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012415"/>
              </p:ext>
            </p:extLst>
          </p:nvPr>
        </p:nvGraphicFramePr>
        <p:xfrm>
          <a:off x="7270454" y="3999492"/>
          <a:ext cx="131445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" name="Equation" r:id="rId13" imgW="825500" imgH="482600" progId="Equation.3">
                  <p:embed/>
                </p:oleObj>
              </mc:Choice>
              <mc:Fallback>
                <p:oleObj name="Equation" r:id="rId13" imgW="825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454" y="3999492"/>
                        <a:ext cx="1314450" cy="769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074" y="1998840"/>
            <a:ext cx="1719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Ampere’s Law: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073" y="2685943"/>
            <a:ext cx="141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z ≠ 0: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9432" y="3789469"/>
            <a:ext cx="227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Solution of Laplace’s Eq.:</a:t>
            </a:r>
            <a:endParaRPr lang="en-US" dirty="0"/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301048" y="1049663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>
                <a:solidFill>
                  <a:srgbClr val="FF0000"/>
                </a:solidFill>
                <a:latin typeface="Calibri"/>
              </a:rPr>
              <a:t>Basic idea: Magnetic field of an </a:t>
            </a:r>
            <a:r>
              <a:rPr lang="en-US" sz="1800" b="0" dirty="0" smtClean="0">
                <a:solidFill>
                  <a:srgbClr val="FF0000"/>
                </a:solidFill>
                <a:latin typeface="Calibri"/>
              </a:rPr>
              <a:t>current disc 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</a:rPr>
              <a:t>[</a:t>
            </a:r>
            <a:r>
              <a:rPr lang="en-US" sz="1800" b="0" i="1" dirty="0" err="1" smtClean="0">
                <a:solidFill>
                  <a:srgbClr val="000000"/>
                </a:solidFill>
                <a:latin typeface="Calibri"/>
              </a:rPr>
              <a:t>Tsyganenko</a:t>
            </a:r>
            <a:r>
              <a:rPr lang="en-US" sz="1800" b="0" i="1" dirty="0" smtClean="0">
                <a:solidFill>
                  <a:srgbClr val="000000"/>
                </a:solidFill>
                <a:latin typeface="Calibri"/>
              </a:rPr>
              <a:t> and </a:t>
            </a:r>
            <a:r>
              <a:rPr lang="en-US" sz="1800" b="0" i="1" dirty="0" err="1" smtClean="0">
                <a:solidFill>
                  <a:srgbClr val="000000"/>
                </a:solidFill>
                <a:latin typeface="Calibri"/>
              </a:rPr>
              <a:t>Sitnov</a:t>
            </a:r>
            <a:r>
              <a:rPr lang="en-US" sz="1800" b="0" dirty="0" smtClean="0">
                <a:solidFill>
                  <a:srgbClr val="000000"/>
                </a:solidFill>
                <a:latin typeface="Calibri"/>
              </a:rPr>
              <a:t>, 2007] </a:t>
            </a:r>
            <a:endParaRPr lang="en-US" sz="18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742" y="4913815"/>
            <a:ext cx="286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Vector Potential: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1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430963"/>
              </p:ext>
            </p:extLst>
          </p:nvPr>
        </p:nvGraphicFramePr>
        <p:xfrm>
          <a:off x="2410162" y="1188321"/>
          <a:ext cx="52498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" name="Equation" r:id="rId3" imgW="2628720" imgH="228600" progId="Equation.3">
                  <p:embed/>
                </p:oleObj>
              </mc:Choice>
              <mc:Fallback>
                <p:oleObj name="Equation" r:id="rId3" imgW="2628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0162" y="1188321"/>
                        <a:ext cx="5249862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570389"/>
              </p:ext>
            </p:extLst>
          </p:nvPr>
        </p:nvGraphicFramePr>
        <p:xfrm>
          <a:off x="2594398" y="2655726"/>
          <a:ext cx="45561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2" name="Equation" r:id="rId5" imgW="2997200" imgH="469900" progId="Equation.3">
                  <p:embed/>
                </p:oleObj>
              </mc:Choice>
              <mc:Fallback>
                <p:oleObj name="Equation" r:id="rId5" imgW="2997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4398" y="2655726"/>
                        <a:ext cx="4556125" cy="71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496274"/>
              </p:ext>
            </p:extLst>
          </p:nvPr>
        </p:nvGraphicFramePr>
        <p:xfrm>
          <a:off x="3139942" y="4143364"/>
          <a:ext cx="193198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" name="Equation" r:id="rId7" imgW="1206500" imgH="317500" progId="Equation.3">
                  <p:embed/>
                </p:oleObj>
              </mc:Choice>
              <mc:Fallback>
                <p:oleObj name="Equation" r:id="rId7" imgW="12065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9942" y="4143364"/>
                        <a:ext cx="1931988" cy="50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808" name="AutoShape 32"/>
          <p:cNvSpPr>
            <a:spLocks/>
          </p:cNvSpPr>
          <p:nvPr/>
        </p:nvSpPr>
        <p:spPr bwMode="auto">
          <a:xfrm rot="5400000">
            <a:off x="4655763" y="1025756"/>
            <a:ext cx="624677" cy="2133600"/>
          </a:xfrm>
          <a:prstGeom prst="rightBrace">
            <a:avLst>
              <a:gd name="adj1" fmla="val 63889"/>
              <a:gd name="adj2" fmla="val 50000"/>
            </a:avLst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31825" name="Freeform 49"/>
          <p:cNvSpPr>
            <a:spLocks/>
          </p:cNvSpPr>
          <p:nvPr/>
        </p:nvSpPr>
        <p:spPr bwMode="auto">
          <a:xfrm>
            <a:off x="4988740" y="2404894"/>
            <a:ext cx="485775" cy="13969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14"/>
              </a:cxn>
            </a:cxnLst>
            <a:rect l="0" t="0" r="r" b="b"/>
            <a:pathLst>
              <a:path w="1" h="414">
                <a:moveTo>
                  <a:pt x="0" y="0"/>
                </a:moveTo>
                <a:lnTo>
                  <a:pt x="0" y="414"/>
                </a:lnTo>
              </a:path>
            </a:pathLst>
          </a:custGeom>
          <a:noFill/>
          <a:ln w="12700" cap="flat" cmpd="sng">
            <a:solidFill>
              <a:srgbClr val="0000FF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31826" name="Rectangle 50"/>
          <p:cNvSpPr>
            <a:spLocks noChangeArrowheads="1"/>
          </p:cNvSpPr>
          <p:nvPr/>
        </p:nvSpPr>
        <p:spPr bwMode="auto">
          <a:xfrm>
            <a:off x="2261415" y="2557294"/>
            <a:ext cx="5068887" cy="914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41200" y="264160"/>
            <a:ext cx="8766000" cy="61102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u="none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TS07D</a:t>
            </a:r>
            <a:r>
              <a:rPr lang="en-US" dirty="0" smtClean="0"/>
              <a:t>: Equatorial Magnetic Field Description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0097" y="2675533"/>
            <a:ext cx="189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Basis Function Expansion:</a:t>
            </a:r>
            <a:endParaRPr lang="en-US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848620"/>
              </p:ext>
            </p:extLst>
          </p:nvPr>
        </p:nvGraphicFramePr>
        <p:xfrm>
          <a:off x="4260046" y="1957198"/>
          <a:ext cx="1404937" cy="389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" name="Equation" r:id="rId9" imgW="647700" imgH="177800" progId="Equation.3">
                  <p:embed/>
                </p:oleObj>
              </mc:Choice>
              <mc:Fallback>
                <p:oleObj name="Equation" r:id="rId9" imgW="6477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60046" y="1957198"/>
                        <a:ext cx="1404937" cy="389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2305" y="4060144"/>
            <a:ext cx="2717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dynamic pressure dependence: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12305" y="5288599"/>
            <a:ext cx="283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dipole tilt angle (</a:t>
            </a:r>
            <a:r>
              <a:rPr lang="en-US" dirty="0" err="1" smtClean="0">
                <a:latin typeface="Times New Roman"/>
                <a:cs typeface="Times New Roman"/>
              </a:rPr>
              <a:t>Ψ</a:t>
            </a:r>
            <a:r>
              <a:rPr lang="en-US" dirty="0" smtClean="0"/>
              <a:t>) dependence:</a:t>
            </a:r>
            <a:endParaRPr lang="en-US" dirty="0"/>
          </a:p>
        </p:txBody>
      </p:sp>
      <p:graphicFrame>
        <p:nvGraphicFramePr>
          <p:cNvPr id="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497505"/>
              </p:ext>
            </p:extLst>
          </p:nvPr>
        </p:nvGraphicFramePr>
        <p:xfrm>
          <a:off x="3123512" y="5389451"/>
          <a:ext cx="250983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" name="Equation" r:id="rId11" imgW="1651000" imgH="292100" progId="Equation.3">
                  <p:embed/>
                </p:oleObj>
              </mc:Choice>
              <mc:Fallback>
                <p:oleObj name="Equation" r:id="rId11" imgW="16510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512" y="5389451"/>
                        <a:ext cx="2509838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58698" y="5309419"/>
            <a:ext cx="287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deforms and warps the current 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0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vs. New Generation of Models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8" y="1154684"/>
            <a:ext cx="3405471" cy="303087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8" y="1153787"/>
            <a:ext cx="3470486" cy="307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943820"/>
            <a:ext cx="115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TS07D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51100" y="943820"/>
            <a:ext cx="93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TS05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27136" y="943820"/>
            <a:ext cx="62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36479" y="4156863"/>
            <a:ext cx="8234062" cy="247432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TS07D is free of restrictions intrinsic to earlier models</a:t>
            </a:r>
          </a:p>
          <a:p>
            <a:pPr lvl="1"/>
            <a:r>
              <a:rPr lang="en-US" dirty="0" smtClean="0"/>
              <a:t>This allows for realistic topology and temporal evolution of storm-time equatorial currents</a:t>
            </a:r>
          </a:p>
          <a:p>
            <a:pPr lvl="1"/>
            <a:r>
              <a:rPr lang="en-US" dirty="0" smtClean="0"/>
              <a:t>Spatial resolution of equatorial currents are bounded by available magnetometer data</a:t>
            </a:r>
          </a:p>
          <a:p>
            <a:r>
              <a:rPr lang="en-US" dirty="0" smtClean="0"/>
              <a:t>This makes it agreeable for scientific studies</a:t>
            </a:r>
          </a:p>
          <a:p>
            <a:pPr lvl="1"/>
            <a:r>
              <a:rPr lang="en-US" dirty="0" smtClean="0"/>
              <a:t>Such as to study storms with different solar wind drivers: CMEs [</a:t>
            </a:r>
            <a:r>
              <a:rPr lang="en-US" i="1" dirty="0" err="1" smtClean="0"/>
              <a:t>Sitnov</a:t>
            </a:r>
            <a:r>
              <a:rPr lang="en-US" i="1" dirty="0" smtClean="0"/>
              <a:t> et al</a:t>
            </a:r>
            <a:r>
              <a:rPr lang="en-US" dirty="0" smtClean="0"/>
              <a:t>. 2008] and CIRs [</a:t>
            </a:r>
            <a:r>
              <a:rPr lang="en-US" i="1" dirty="0" err="1" smtClean="0"/>
              <a:t>Sitnov</a:t>
            </a:r>
            <a:r>
              <a:rPr lang="en-US" i="1" dirty="0" smtClean="0"/>
              <a:t> et al</a:t>
            </a:r>
            <a:r>
              <a:rPr lang="en-US" dirty="0" smtClean="0"/>
              <a:t>. 2010]</a:t>
            </a:r>
          </a:p>
          <a:p>
            <a:pPr lvl="1"/>
            <a:r>
              <a:rPr lang="en-US" dirty="0" smtClean="0"/>
              <a:t>And different convection modes such as SMC </a:t>
            </a:r>
            <a:r>
              <a:rPr lang="en-US" i="1" dirty="0" smtClean="0"/>
              <a:t>[Stephens et al. </a:t>
            </a:r>
            <a:r>
              <a:rPr lang="en-US" dirty="0" smtClean="0"/>
              <a:t>2013]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TS07D: Equatorial Magnetic Field Description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334031"/>
            <a:ext cx="8228542" cy="1122297"/>
          </a:xfrm>
        </p:spPr>
        <p:txBody>
          <a:bodyPr/>
          <a:lstStyle/>
          <a:p>
            <a:r>
              <a:rPr lang="en-US" dirty="0" smtClean="0"/>
              <a:t>Basis Function Expansion representation of equatorial field gives arbitrary spatial resolution</a:t>
            </a:r>
          </a:p>
          <a:p>
            <a:r>
              <a:rPr lang="en-US" dirty="0" smtClean="0"/>
              <a:t>Bounded only by ability to fit magnetometer data to expansion</a:t>
            </a:r>
            <a:endParaRPr lang="en-US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726375"/>
              </p:ext>
            </p:extLst>
          </p:nvPr>
        </p:nvGraphicFramePr>
        <p:xfrm>
          <a:off x="2094712" y="1281523"/>
          <a:ext cx="45561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Equation" r:id="rId3" imgW="2997200" imgH="469900" progId="Equation.3">
                  <p:embed/>
                </p:oleObj>
              </mc:Choice>
              <mc:Fallback>
                <p:oleObj name="Equation" r:id="rId3" imgW="2997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712" y="1281523"/>
                        <a:ext cx="4556125" cy="71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42575"/>
              </p:ext>
            </p:extLst>
          </p:nvPr>
        </p:nvGraphicFramePr>
        <p:xfrm>
          <a:off x="3013075" y="3475038"/>
          <a:ext cx="23558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Equation" r:id="rId5" imgW="1549400" imgH="317500" progId="Equation.3">
                  <p:embed/>
                </p:oleObj>
              </mc:Choice>
              <mc:Fallback>
                <p:oleObj name="Equation" r:id="rId5" imgW="15494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075" y="3475038"/>
                        <a:ext cx="235585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4"/>
          <p:cNvSpPr txBox="1">
            <a:spLocks/>
          </p:cNvSpPr>
          <p:nvPr/>
        </p:nvSpPr>
        <p:spPr>
          <a:xfrm>
            <a:off x="609600" y="4016793"/>
            <a:ext cx="8228542" cy="2063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charset="2"/>
              <a:buChar char="§"/>
              <a:defRPr sz="2000" b="1" kern="1200">
                <a:solidFill>
                  <a:srgbClr val="0A237A"/>
                </a:solidFill>
                <a:latin typeface="+mn-lt"/>
                <a:ea typeface="+mn-ea"/>
                <a:cs typeface="+mn-cs"/>
              </a:defRPr>
            </a:lvl1pPr>
            <a:lvl2pPr marL="627063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5000"/>
              <a:buFont typeface="Wingdings" charset="2"/>
              <a:buChar char="Ø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3463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Lucida Grande"/>
              <a:buChar char="–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0338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Arial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5000"/>
              <a:buFont typeface="Wingdings" charset="2"/>
              <a:buChar char="v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TS07D uses N = 5, M = 4, for 90 equatorial coefficients (current model)</a:t>
            </a:r>
          </a:p>
          <a:p>
            <a:r>
              <a:rPr lang="en-US" dirty="0" smtClean="0"/>
              <a:t>This is too coarse to describe the inner magnetosphere</a:t>
            </a:r>
          </a:p>
          <a:p>
            <a:r>
              <a:rPr lang="en-US" dirty="0" smtClean="0"/>
              <a:t>For N = 20, M = 6, we now have 520 coefficients!</a:t>
            </a:r>
          </a:p>
          <a:p>
            <a:r>
              <a:rPr lang="en-US" dirty="0" smtClean="0"/>
              <a:t>We need more magnetometer data to constrain the model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92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the magnetometer database</a:t>
            </a:r>
            <a:endParaRPr lang="en-US" dirty="0"/>
          </a:p>
        </p:txBody>
      </p:sp>
      <p:pic>
        <p:nvPicPr>
          <p:cNvPr id="4" name="Picture 3" descr="tsspacecraftCover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58" y="1223929"/>
            <a:ext cx="6542299" cy="3348320"/>
          </a:xfrm>
          <a:prstGeom prst="rect">
            <a:avLst/>
          </a:prstGeom>
        </p:spPr>
      </p:pic>
      <p:pic>
        <p:nvPicPr>
          <p:cNvPr id="5" name="Picture 4" descr="ret_7659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3606" r="348" b="1749"/>
          <a:stretch/>
        </p:blipFill>
        <p:spPr>
          <a:xfrm>
            <a:off x="1628721" y="4502252"/>
            <a:ext cx="5577840" cy="1636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36099" y="1223929"/>
            <a:ext cx="3153383" cy="4846858"/>
          </a:xfrm>
          <a:prstGeom prst="rect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0035" y="4685797"/>
            <a:ext cx="1414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Daily Average DST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19213" y="5362915"/>
            <a:ext cx="1341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Daily Average F10.7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231457" y="5097689"/>
            <a:ext cx="128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OMNI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97024" y="1280549"/>
            <a:ext cx="1470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Magnetometer data from </a:t>
            </a:r>
            <a:r>
              <a:rPr lang="en-US" sz="1400" dirty="0" err="1" smtClean="0"/>
              <a:t>CDAWeb</a:t>
            </a:r>
            <a:endParaRPr lang="en-US" sz="1400" dirty="0"/>
          </a:p>
        </p:txBody>
      </p:sp>
      <p:sp>
        <p:nvSpPr>
          <p:cNvPr id="11" name="Right Triangle 10"/>
          <p:cNvSpPr/>
          <p:nvPr/>
        </p:nvSpPr>
        <p:spPr>
          <a:xfrm rot="13500000">
            <a:off x="7098851" y="1459498"/>
            <a:ext cx="137160" cy="137160"/>
          </a:xfrm>
          <a:prstGeom prst="rtTriangle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3500000">
            <a:off x="7095930" y="1814381"/>
            <a:ext cx="137160" cy="137160"/>
          </a:xfrm>
          <a:prstGeom prst="rtTriangl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1416642"/>
            <a:ext cx="1058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Model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69351" y="1738575"/>
            <a:ext cx="1093065" cy="416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16115" y="3435508"/>
            <a:ext cx="1721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New inner magnetosphere data sources</a:t>
            </a:r>
            <a:endParaRPr lang="en-US" sz="1400" dirty="0"/>
          </a:p>
        </p:txBody>
      </p:sp>
      <p:sp>
        <p:nvSpPr>
          <p:cNvPr id="28" name="Right Triangle 27"/>
          <p:cNvSpPr/>
          <p:nvPr/>
        </p:nvSpPr>
        <p:spPr>
          <a:xfrm rot="13500000">
            <a:off x="7096411" y="2893673"/>
            <a:ext cx="137160" cy="137160"/>
          </a:xfrm>
          <a:prstGeom prst="rtTriangl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/>
        </p:nvSpPr>
        <p:spPr>
          <a:xfrm rot="13500000">
            <a:off x="7087463" y="4320514"/>
            <a:ext cx="137160" cy="137160"/>
          </a:xfrm>
          <a:prstGeom prst="rtTriangl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/>
          <p:cNvSpPr/>
          <p:nvPr/>
        </p:nvSpPr>
        <p:spPr>
          <a:xfrm rot="13500000">
            <a:off x="7087464" y="4130014"/>
            <a:ext cx="137160" cy="137160"/>
          </a:xfrm>
          <a:prstGeom prst="rtTriangl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Triangle 30"/>
          <p:cNvSpPr/>
          <p:nvPr/>
        </p:nvSpPr>
        <p:spPr>
          <a:xfrm rot="13500000">
            <a:off x="7087464" y="3600847"/>
            <a:ext cx="137160" cy="137160"/>
          </a:xfrm>
          <a:prstGeom prst="rtTriangl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Triangle 31"/>
          <p:cNvSpPr/>
          <p:nvPr/>
        </p:nvSpPr>
        <p:spPr>
          <a:xfrm rot="13500000">
            <a:off x="7087463" y="3423047"/>
            <a:ext cx="137160" cy="137160"/>
          </a:xfrm>
          <a:prstGeom prst="rtTriangl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Triangle 32"/>
          <p:cNvSpPr/>
          <p:nvPr/>
        </p:nvSpPr>
        <p:spPr>
          <a:xfrm rot="13500000">
            <a:off x="7083230" y="3249480"/>
            <a:ext cx="137160" cy="137160"/>
          </a:xfrm>
          <a:prstGeom prst="rtTriangle">
            <a:avLst/>
          </a:prstGeom>
          <a:gradFill flip="none" rotWithShape="1">
            <a:gsLst>
              <a:gs pos="0">
                <a:srgbClr val="800000"/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106275" y="2946208"/>
            <a:ext cx="2435972" cy="1790628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1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ch_2013_validate_external_rbspb_figur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26" y="873197"/>
            <a:ext cx="6086327" cy="5812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Utilizing Van Allen Probes to reconstruct the inner magnetosphere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94553" y="3532857"/>
            <a:ext cx="209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Eastward Currents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897780" y="3224439"/>
            <a:ext cx="349250" cy="40005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93293" y="3189059"/>
            <a:ext cx="374650" cy="428625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1839" y="1030263"/>
            <a:ext cx="2415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TS07D Model M=4, N=5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906" y="3644520"/>
            <a:ext cx="1947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9E16"/>
                </a:solidFill>
              </a:rPr>
              <a:t>Model fit to VAP with M=6, N=8 </a:t>
            </a:r>
            <a:endParaRPr lang="en-US" sz="2800" dirty="0">
              <a:solidFill>
                <a:srgbClr val="FF9E1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839" y="5052469"/>
            <a:ext cx="1947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Model fit to VAP with M=6, N=20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9906" y="2059441"/>
            <a:ext cx="1947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Model fit to VAP with M=4, N=5 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5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Reconstruction of recovery phase of March 2013 storm</a:t>
            </a:r>
            <a:endParaRPr lang="en-US" dirty="0"/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177800" y="1182564"/>
            <a:ext cx="3031067" cy="5063812"/>
          </a:xfrm>
        </p:spPr>
        <p:txBody>
          <a:bodyPr>
            <a:normAutofit/>
          </a:bodyPr>
          <a:lstStyle/>
          <a:p>
            <a:r>
              <a:rPr lang="en-US" dirty="0" smtClean="0"/>
              <a:t>Sample database using TS07D database +Van Allen Probes and THEMIS</a:t>
            </a:r>
          </a:p>
          <a:p>
            <a:r>
              <a:rPr lang="en-US" dirty="0" smtClean="0"/>
              <a:t>N=20, M=6</a:t>
            </a:r>
          </a:p>
          <a:p>
            <a:r>
              <a:rPr lang="en-US" dirty="0" smtClean="0"/>
              <a:t>Model clearly resolves both the Westward and Eastward ring currents</a:t>
            </a:r>
          </a:p>
          <a:p>
            <a:r>
              <a:rPr lang="en-US" dirty="0" smtClean="0"/>
              <a:t>Also resolves the ‘Banana current’</a:t>
            </a:r>
            <a:r>
              <a:rPr lang="en-US" dirty="0"/>
              <a:t> </a:t>
            </a:r>
            <a:r>
              <a:rPr lang="en-US" dirty="0" smtClean="0"/>
              <a:t>postulated by </a:t>
            </a:r>
            <a:r>
              <a:rPr lang="en-US" i="1" dirty="0" err="1" smtClean="0"/>
              <a:t>Roelof</a:t>
            </a:r>
            <a:r>
              <a:rPr lang="en-US" dirty="0" smtClean="0"/>
              <a:t> 1989 and </a:t>
            </a:r>
            <a:r>
              <a:rPr lang="en-US" i="1" dirty="0" err="1" smtClean="0"/>
              <a:t>Liemohn</a:t>
            </a:r>
            <a:r>
              <a:rPr lang="en-US" i="1" dirty="0" smtClean="0"/>
              <a:t> et al</a:t>
            </a:r>
            <a:r>
              <a:rPr lang="en-US" dirty="0" smtClean="0"/>
              <a:t>., 2013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67300" y="990600"/>
            <a:ext cx="181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2013-076-12:00</a:t>
            </a:r>
            <a:endParaRPr lang="en-US" dirty="0"/>
          </a:p>
        </p:txBody>
      </p:sp>
      <p:pic>
        <p:nvPicPr>
          <p:cNvPr id="3" name="Picture 2" descr="current_2013_076_12_00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3996" r="43773" b="60001"/>
          <a:stretch/>
        </p:blipFill>
        <p:spPr>
          <a:xfrm>
            <a:off x="3136392" y="1340301"/>
            <a:ext cx="5919722" cy="5327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banana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6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768">
            <a:off x="4918149" y="2661354"/>
            <a:ext cx="2616014" cy="2624714"/>
          </a:xfrm>
          <a:prstGeom prst="rect">
            <a:avLst/>
          </a:prstGeom>
          <a:effectLst>
            <a:glow rad="50800">
              <a:schemeClr val="tx1">
                <a:alpha val="46000"/>
              </a:schemeClr>
            </a:glow>
          </a:effectLst>
        </p:spPr>
      </p:pic>
      <p:pic>
        <p:nvPicPr>
          <p:cNvPr id="17" name="Picture 16" descr="banana2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000">
            <a:off x="4919743" y="2659141"/>
            <a:ext cx="2611660" cy="262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7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3-00039 presentation">
  <a:themeElements>
    <a:clrScheme name="APL Branding">
      <a:dk1>
        <a:sysClr val="windowText" lastClr="000000"/>
      </a:dk1>
      <a:lt1>
        <a:sysClr val="window" lastClr="FFFFFF"/>
      </a:lt1>
      <a:dk2>
        <a:srgbClr val="002463"/>
      </a:dk2>
      <a:lt2>
        <a:srgbClr val="EEECE1"/>
      </a:lt2>
      <a:accent1>
        <a:srgbClr val="2C6AC1"/>
      </a:accent1>
      <a:accent2>
        <a:srgbClr val="A0B9EF"/>
      </a:accent2>
      <a:accent3>
        <a:srgbClr val="8C8C8C"/>
      </a:accent3>
      <a:accent4>
        <a:srgbClr val="973505"/>
      </a:accent4>
      <a:accent5>
        <a:srgbClr val="D74C05"/>
      </a:accent5>
      <a:accent6>
        <a:srgbClr val="FD8D16"/>
      </a:accent6>
      <a:hlink>
        <a:srgbClr val="1F63BB"/>
      </a:hlink>
      <a:folHlink>
        <a:srgbClr val="6A346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60000"/>
            <a:lumOff val="40000"/>
          </a:schemeClr>
        </a:solidFill>
        <a:ln w="12700" cmpd="sng"/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>
          <a:tailEnd type="none" w="med" len="lg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13-00039 presentation</Template>
  <TotalTime>13741</TotalTime>
  <Words>1093</Words>
  <Application>Microsoft Macintosh PowerPoint</Application>
  <PresentationFormat>On-screen Show (4:3)</PresentationFormat>
  <Paragraphs>147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13-00039 presentation</vt:lpstr>
      <vt:lpstr>Equation</vt:lpstr>
      <vt:lpstr>Advancements of the TS07D empirical magnetic field model: Increasing resolution of equatorial and Birkeland currents</vt:lpstr>
      <vt:lpstr>TS07D model: the New Generation of Empirical Magnetic Field Modeling</vt:lpstr>
      <vt:lpstr>PowerPoint Presentation</vt:lpstr>
      <vt:lpstr>PowerPoint Presentation</vt:lpstr>
      <vt:lpstr>Classic vs. New Generation of Models</vt:lpstr>
      <vt:lpstr>TS07D: Equatorial Magnetic Field Description</vt:lpstr>
      <vt:lpstr>Expanding the magnetometer database</vt:lpstr>
      <vt:lpstr>Utilizing Van Allen Probes to reconstruct the inner magnetosphere</vt:lpstr>
      <vt:lpstr>Reconstruction of recovery phase of March 2013 storm</vt:lpstr>
      <vt:lpstr>Comparison with other Empirical Studies</vt:lpstr>
      <vt:lpstr>Evolution of Eastward Currents</vt:lpstr>
      <vt:lpstr>Comparison with ENA images and kinetic models</vt:lpstr>
      <vt:lpstr>PowerPoint Presentation</vt:lpstr>
      <vt:lpstr>PowerPoint Presentation</vt:lpstr>
      <vt:lpstr>Using TS07D: Dynamic Inputs</vt:lpstr>
      <vt:lpstr>Using TS07D</vt:lpstr>
      <vt:lpstr>Using TS07D</vt:lpstr>
      <vt:lpstr>Accessing Coefficients</vt:lpstr>
      <vt:lpstr>Future Products</vt:lpstr>
      <vt:lpstr>Conclusions</vt:lpstr>
      <vt:lpstr>PowerPoint Presentation</vt:lpstr>
      <vt:lpstr>Using TS07D</vt:lpstr>
      <vt:lpstr>Using TS07D</vt:lpstr>
      <vt:lpstr>Complementing First-principles models</vt:lpstr>
      <vt:lpstr>PowerPoint Presentation</vt:lpstr>
      <vt:lpstr>PowerPoint Presentation</vt:lpstr>
      <vt:lpstr>Comparison with HEIDI simulations</vt:lpstr>
      <vt:lpstr>Complementing First-principles models</vt:lpstr>
    </vt:vector>
  </TitlesOfParts>
  <Company>JHU/APL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Jones, Terri L.</dc:creator>
  <cp:lastModifiedBy>Grant K. Stephens</cp:lastModifiedBy>
  <cp:revision>270</cp:revision>
  <cp:lastPrinted>2014-06-13T20:42:54Z</cp:lastPrinted>
  <dcterms:created xsi:type="dcterms:W3CDTF">2013-05-10T14:15:06Z</dcterms:created>
  <dcterms:modified xsi:type="dcterms:W3CDTF">2015-10-16T15:25:15Z</dcterms:modified>
</cp:coreProperties>
</file>