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268" r:id="rId2"/>
    <p:sldId id="269" r:id="rId3"/>
    <p:sldId id="270" r:id="rId4"/>
    <p:sldId id="271" r:id="rId5"/>
    <p:sldId id="395" r:id="rId6"/>
    <p:sldId id="273" r:id="rId7"/>
    <p:sldId id="274" r:id="rId8"/>
    <p:sldId id="446" r:id="rId9"/>
    <p:sldId id="445" r:id="rId10"/>
    <p:sldId id="440" r:id="rId11"/>
    <p:sldId id="442" r:id="rId12"/>
    <p:sldId id="276" r:id="rId13"/>
    <p:sldId id="278" r:id="rId14"/>
    <p:sldId id="397" r:id="rId15"/>
    <p:sldId id="459" r:id="rId16"/>
    <p:sldId id="460" r:id="rId17"/>
    <p:sldId id="461" r:id="rId18"/>
    <p:sldId id="462" r:id="rId19"/>
    <p:sldId id="444" r:id="rId20"/>
    <p:sldId id="394" r:id="rId21"/>
    <p:sldId id="458" r:id="rId22"/>
    <p:sldId id="443" r:id="rId23"/>
    <p:sldId id="293" r:id="rId24"/>
    <p:sldId id="383" r:id="rId2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E0FE18C7-CD7A-4346-9AD9-9C7209417C0B}">
          <p14:sldIdLst>
            <p14:sldId id="268"/>
            <p14:sldId id="269"/>
            <p14:sldId id="270"/>
            <p14:sldId id="271"/>
            <p14:sldId id="395"/>
            <p14:sldId id="273"/>
            <p14:sldId id="274"/>
            <p14:sldId id="446"/>
            <p14:sldId id="445"/>
            <p14:sldId id="440"/>
            <p14:sldId id="442"/>
            <p14:sldId id="276"/>
            <p14:sldId id="278"/>
          </p14:sldIdLst>
        </p14:section>
        <p14:section name="Hiss" id="{E7EDCBA1-8DCD-4EA4-854A-609619470C17}">
          <p14:sldIdLst>
            <p14:sldId id="397"/>
          </p14:sldIdLst>
        </p14:section>
        <p14:section name="Backup" id="{D38FE5A5-45EE-416D-BAC9-B5E544E24682}">
          <p14:sldIdLst>
            <p14:sldId id="459"/>
            <p14:sldId id="460"/>
            <p14:sldId id="461"/>
            <p14:sldId id="462"/>
            <p14:sldId id="444"/>
            <p14:sldId id="394"/>
            <p14:sldId id="458"/>
            <p14:sldId id="443"/>
            <p14:sldId id="293"/>
            <p14:sldId id="3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Kellerman" initials="AK" lastIdx="1" clrIdx="0">
    <p:extLst/>
  </p:cmAuthor>
  <p:cmAuthor id="2" name="Adam Kellerman" initials="AK [2]" lastIdx="1" clrIdx="1">
    <p:extLst/>
  </p:cmAuthor>
  <p:cmAuthor id="3" name="Adam Kellerman" initials="AK [3]" lastIdx="1" clrIdx="2">
    <p:extLst/>
  </p:cmAuthor>
  <p:cmAuthor id="4" name="Adam Kellerman" initials="AK [4]" lastIdx="1" clrIdx="3">
    <p:extLst/>
  </p:cmAuthor>
  <p:cmAuthor id="5" name="Adam Kellerman" initials="AK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99CCFF"/>
    <a:srgbClr val="FFCC00"/>
    <a:srgbClr val="FFFF99"/>
    <a:srgbClr val="0070C0"/>
    <a:srgbClr val="BC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3045" autoAdjust="0"/>
  </p:normalViewPr>
  <p:slideViewPr>
    <p:cSldViewPr>
      <p:cViewPr varScale="1">
        <p:scale>
          <a:sx n="73" d="100"/>
          <a:sy n="73" d="100"/>
        </p:scale>
        <p:origin x="49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358"/>
    </p:cViewPr>
  </p:sorterViewPr>
  <p:notesViewPr>
    <p:cSldViewPr>
      <p:cViewPr varScale="1">
        <p:scale>
          <a:sx n="98" d="100"/>
          <a:sy n="98" d="100"/>
        </p:scale>
        <p:origin x="-3516" y="-96"/>
      </p:cViewPr>
      <p:guideLst>
        <p:guide orient="horz" pos="2880"/>
        <p:guide pos="2160"/>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283C8F8-D877-4A1E-AA60-4D0C6DC9D816}" type="datetimeFigureOut">
              <a:rPr lang="en-US" smtClean="0"/>
              <a:t>5/29/2019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8EDF376-369A-4250-B716-17D67B58A23F}" type="slidenum">
              <a:rPr lang="en-US" smtClean="0"/>
              <a:t>‹#›</a:t>
            </a:fld>
            <a:endParaRPr lang="en-US"/>
          </a:p>
        </p:txBody>
      </p:sp>
    </p:spTree>
    <p:extLst>
      <p:ext uri="{BB962C8B-B14F-4D97-AF65-F5344CB8AC3E}">
        <p14:creationId xmlns:p14="http://schemas.microsoft.com/office/powerpoint/2010/main" val="146933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55B4A40-0FFA-4E54-BF70-E494E6D84C09}" type="datetimeFigureOut">
              <a:rPr lang="en-US" smtClean="0"/>
              <a:t>5/29/2019</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7C92C25-4AA1-4BE1-833D-3296791CC18B}" type="slidenum">
              <a:rPr lang="en-US" smtClean="0"/>
              <a:t>‹#›</a:t>
            </a:fld>
            <a:endParaRPr lang="en-US"/>
          </a:p>
        </p:txBody>
      </p:sp>
    </p:spTree>
    <p:extLst>
      <p:ext uri="{BB962C8B-B14F-4D97-AF65-F5344CB8AC3E}">
        <p14:creationId xmlns:p14="http://schemas.microsoft.com/office/powerpoint/2010/main" val="248791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92C25-4AA1-4BE1-833D-3296791CC18B}" type="slidenum">
              <a:rPr lang="en-US" smtClean="0"/>
              <a:t>21</a:t>
            </a:fld>
            <a:endParaRPr lang="en-US"/>
          </a:p>
        </p:txBody>
      </p:sp>
    </p:spTree>
    <p:extLst>
      <p:ext uri="{BB962C8B-B14F-4D97-AF65-F5344CB8AC3E}">
        <p14:creationId xmlns:p14="http://schemas.microsoft.com/office/powerpoint/2010/main" val="150568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1"/>
            <a:ext cx="10363200" cy="1470025"/>
          </a:xfrm>
        </p:spPr>
        <p:txBody>
          <a:bodyPr>
            <a:normAutofit/>
          </a:bodyPr>
          <a:lstStyle>
            <a:lvl1pPr>
              <a:defRPr sz="3600" cap="small"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4290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A1388B-9D5F-4308-B84F-7F1ABC764488}"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363F-2D8D-476B-B7EB-3058468E3B42}" type="slidenum">
              <a:rPr lang="en-US" smtClean="0"/>
              <a:t>‹#›</a:t>
            </a:fld>
            <a:endParaRPr lang="en-US"/>
          </a:p>
        </p:txBody>
      </p:sp>
    </p:spTree>
    <p:extLst>
      <p:ext uri="{BB962C8B-B14F-4D97-AF65-F5344CB8AC3E}">
        <p14:creationId xmlns:p14="http://schemas.microsoft.com/office/powerpoint/2010/main" val="296450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A1388B-9D5F-4308-B84F-7F1ABC764488}"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2363F-2D8D-476B-B7EB-3058468E3B42}" type="slidenum">
              <a:rPr lang="en-US" smtClean="0"/>
              <a:t>‹#›</a:t>
            </a:fld>
            <a:endParaRPr lang="en-US"/>
          </a:p>
        </p:txBody>
      </p:sp>
      <p:cxnSp>
        <p:nvCxnSpPr>
          <p:cNvPr id="6" name="Straight Connector 5"/>
          <p:cNvCxnSpPr/>
          <p:nvPr userDrawn="1"/>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117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A1388B-9D5F-4308-B84F-7F1ABC764488}"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363F-2D8D-476B-B7EB-3058468E3B42}" type="slidenum">
              <a:rPr lang="en-US" smtClean="0"/>
              <a:t>‹#›</a:t>
            </a:fld>
            <a:endParaRPr lang="en-US"/>
          </a:p>
        </p:txBody>
      </p:sp>
    </p:spTree>
    <p:extLst>
      <p:ext uri="{BB962C8B-B14F-4D97-AF65-F5344CB8AC3E}">
        <p14:creationId xmlns:p14="http://schemas.microsoft.com/office/powerpoint/2010/main" val="266898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A1388B-9D5F-4308-B84F-7F1ABC764488}"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363F-2D8D-476B-B7EB-3058468E3B42}" type="slidenum">
              <a:rPr lang="en-US" smtClean="0"/>
              <a:t>‹#›</a:t>
            </a:fld>
            <a:endParaRPr lang="en-US"/>
          </a:p>
        </p:txBody>
      </p:sp>
    </p:spTree>
    <p:extLst>
      <p:ext uri="{BB962C8B-B14F-4D97-AF65-F5344CB8AC3E}">
        <p14:creationId xmlns:p14="http://schemas.microsoft.com/office/powerpoint/2010/main" val="90950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A1388B-9D5F-4308-B84F-7F1ABC764488}"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363F-2D8D-476B-B7EB-3058468E3B42}" type="slidenum">
              <a:rPr lang="en-US" smtClean="0"/>
              <a:t>‹#›</a:t>
            </a:fld>
            <a:endParaRPr lang="en-US"/>
          </a:p>
        </p:txBody>
      </p:sp>
    </p:spTree>
    <p:extLst>
      <p:ext uri="{BB962C8B-B14F-4D97-AF65-F5344CB8AC3E}">
        <p14:creationId xmlns:p14="http://schemas.microsoft.com/office/powerpoint/2010/main" val="346349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A1388B-9D5F-4308-B84F-7F1ABC764488}"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363F-2D8D-476B-B7EB-3058468E3B42}" type="slidenum">
              <a:rPr lang="en-US" smtClean="0"/>
              <a:t>‹#›</a:t>
            </a:fld>
            <a:endParaRPr lang="en-US"/>
          </a:p>
        </p:txBody>
      </p:sp>
    </p:spTree>
    <p:extLst>
      <p:ext uri="{BB962C8B-B14F-4D97-AF65-F5344CB8AC3E}">
        <p14:creationId xmlns:p14="http://schemas.microsoft.com/office/powerpoint/2010/main" val="90558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 Layout 1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10817A9-5746-4ABF-9751-3898B4847D54}" type="datetime1">
              <a:rPr lang="en-US" smtClean="0"/>
              <a:pPr>
                <a:defRPr/>
              </a:pPr>
              <a:t>5/29/2019</a:t>
            </a:fld>
            <a:endParaRPr lang="en-US" dirty="0"/>
          </a:p>
        </p:txBody>
      </p:sp>
      <p:sp>
        <p:nvSpPr>
          <p:cNvPr id="4" name="Footer Placeholder 3"/>
          <p:cNvSpPr>
            <a:spLocks noGrp="1"/>
          </p:cNvSpPr>
          <p:nvPr>
            <p:ph type="ftr" sz="quarter" idx="11"/>
          </p:nvPr>
        </p:nvSpPr>
        <p:spPr/>
        <p:txBody>
          <a:bodyPr/>
          <a:lstStyle/>
          <a:p>
            <a:pPr>
              <a:defRPr/>
            </a:pPr>
            <a:r>
              <a:rPr lang="en-US" dirty="0"/>
              <a:t>Radiation Belts</a:t>
            </a:r>
          </a:p>
        </p:txBody>
      </p:sp>
      <p:sp>
        <p:nvSpPr>
          <p:cNvPr id="6" name="Content Placeholder 5"/>
          <p:cNvSpPr>
            <a:spLocks noGrp="1"/>
          </p:cNvSpPr>
          <p:nvPr>
            <p:ph sz="quarter" idx="12"/>
          </p:nvPr>
        </p:nvSpPr>
        <p:spPr>
          <a:xfrm>
            <a:off x="508000" y="1524000"/>
            <a:ext cx="11277600" cy="4191000"/>
          </a:xfrm>
          <a:prstGeom prst="rect">
            <a:avLst/>
          </a:prstGeom>
        </p:spPr>
        <p:txBody>
          <a:bodyPr/>
          <a:lstStyle>
            <a:lvl1pPr marL="0" indent="0" algn="ct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endParaRPr lang="en-US" dirty="0"/>
          </a:p>
        </p:txBody>
      </p:sp>
      <p:cxnSp>
        <p:nvCxnSpPr>
          <p:cNvPr id="7" name="Straight Connector 6"/>
          <p:cNvCxnSpPr/>
          <p:nvPr userDrawn="1"/>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0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85800"/>
          </a:xfrm>
        </p:spPr>
        <p:txBody>
          <a:bodyPr>
            <a:normAutofit/>
          </a:bodyPr>
          <a:lstStyle>
            <a:lvl1pPr>
              <a:defRPr sz="280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914401"/>
            <a:ext cx="10972800" cy="52117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A1388B-9D5F-4308-B84F-7F1ABC764488}"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363F-2D8D-476B-B7EB-3058468E3B42}" type="slidenum">
              <a:rPr lang="en-US" smtClean="0"/>
              <a:t>‹#›</a:t>
            </a:fld>
            <a:endParaRPr lang="en-US"/>
          </a:p>
        </p:txBody>
      </p:sp>
      <p:cxnSp>
        <p:nvCxnSpPr>
          <p:cNvPr id="8" name="Straight Connector 7"/>
          <p:cNvCxnSpPr/>
          <p:nvPr/>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1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6197600" y="5715000"/>
            <a:ext cx="5384800" cy="457200"/>
          </a:xfrm>
        </p:spPr>
        <p:txBody>
          <a:bodyPr>
            <a:normAutofit/>
          </a:bodyPr>
          <a:lstStyle>
            <a:lvl1pPr marL="0" indent="0" algn="r">
              <a:buNone/>
              <a:defRPr sz="1400"/>
            </a:lvl1pPr>
          </a:lstStyle>
          <a:p>
            <a:pPr lvl="0"/>
            <a:r>
              <a:rPr lang="en-US"/>
              <a:t>Click to edit Master text styles</a:t>
            </a:r>
          </a:p>
        </p:txBody>
      </p:sp>
      <p:sp>
        <p:nvSpPr>
          <p:cNvPr id="4" name="Content Placeholder 3"/>
          <p:cNvSpPr>
            <a:spLocks noGrp="1"/>
          </p:cNvSpPr>
          <p:nvPr>
            <p:ph sz="half" idx="2"/>
          </p:nvPr>
        </p:nvSpPr>
        <p:spPr>
          <a:xfrm>
            <a:off x="6197600" y="914401"/>
            <a:ext cx="5384800" cy="47244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914401"/>
            <a:ext cx="5384800" cy="52117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29A1388B-9D5F-4308-B84F-7F1ABC764488}" type="datetimeFigureOut">
              <a:rPr lang="en-US" smtClean="0"/>
              <a:t>5/29/2019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7092363F-2D8D-476B-B7EB-3058468E3B42}" type="slidenum">
              <a:rPr lang="en-US" smtClean="0"/>
              <a:t>‹#›</a:t>
            </a:fld>
            <a:endParaRPr lang="en-US"/>
          </a:p>
        </p:txBody>
      </p: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043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A1388B-9D5F-4308-B84F-7F1ABC764488}"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2363F-2D8D-476B-B7EB-3058468E3B42}" type="slidenum">
              <a:rPr lang="en-US" smtClean="0"/>
              <a:t>‹#›</a:t>
            </a:fld>
            <a:endParaRPr lang="en-US"/>
          </a:p>
        </p:txBody>
      </p:sp>
      <p:sp>
        <p:nvSpPr>
          <p:cNvPr id="6" name="Content Placeholder 2"/>
          <p:cNvSpPr>
            <a:spLocks noGrp="1"/>
          </p:cNvSpPr>
          <p:nvPr>
            <p:ph sz="half" idx="1"/>
          </p:nvPr>
        </p:nvSpPr>
        <p:spPr>
          <a:xfrm>
            <a:off x="609600" y="914400"/>
            <a:ext cx="5384800" cy="52578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197600" y="914400"/>
            <a:ext cx="5384800" cy="2514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6197600" y="3657600"/>
            <a:ext cx="5384800" cy="2514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8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A1388B-9D5F-4308-B84F-7F1ABC764488}"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2363F-2D8D-476B-B7EB-3058468E3B42}" type="slidenum">
              <a:rPr lang="en-US" smtClean="0"/>
              <a:t>‹#›</a:t>
            </a:fld>
            <a:endParaRPr lang="en-US"/>
          </a:p>
        </p:txBody>
      </p:sp>
      <p:sp>
        <p:nvSpPr>
          <p:cNvPr id="6" name="Content Placeholder 2"/>
          <p:cNvSpPr>
            <a:spLocks noGrp="1"/>
          </p:cNvSpPr>
          <p:nvPr>
            <p:ph sz="half" idx="1"/>
          </p:nvPr>
        </p:nvSpPr>
        <p:spPr>
          <a:xfrm>
            <a:off x="609600" y="3657600"/>
            <a:ext cx="5384800" cy="2514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197600" y="914400"/>
            <a:ext cx="5384800" cy="2514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6197600" y="3657600"/>
            <a:ext cx="5384800" cy="2514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09600" y="914400"/>
            <a:ext cx="5384800" cy="2514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0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0">
              <a:schemeClr val="accent1">
                <a:lumMod val="59000"/>
              </a:schemeClr>
            </a:gs>
            <a:gs pos="19000">
              <a:schemeClr val="tx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0"/>
            <a:ext cx="10972800" cy="685800"/>
          </a:xfrm>
        </p:spPr>
        <p:txBody>
          <a:bodyPr>
            <a:normAutofit/>
          </a:bodyPr>
          <a:lstStyle>
            <a:lvl1pPr>
              <a:defRPr sz="2800" baseline="0">
                <a:solidFill>
                  <a:schemeClr val="bg1"/>
                </a:solidFill>
                <a:effectLst>
                  <a:outerShdw blurRad="38100" dist="38100" dir="2700000" algn="tl">
                    <a:srgbClr val="000000">
                      <a:alpha val="43137"/>
                    </a:srgbClr>
                  </a:outerShdw>
                </a:effectLst>
              </a:defRPr>
            </a:lvl1pPr>
          </a:lstStyle>
          <a:p>
            <a:r>
              <a:rPr lang="en-US" dirty="0"/>
              <a:t>Click to Video Master title style</a:t>
            </a:r>
          </a:p>
        </p:txBody>
      </p:sp>
      <p:sp>
        <p:nvSpPr>
          <p:cNvPr id="3" name="Content Placeholder 2"/>
          <p:cNvSpPr>
            <a:spLocks noGrp="1"/>
          </p:cNvSpPr>
          <p:nvPr>
            <p:ph idx="1" hasCustomPrompt="1"/>
          </p:nvPr>
        </p:nvSpPr>
        <p:spPr>
          <a:xfrm>
            <a:off x="609600" y="914401"/>
            <a:ext cx="10972800" cy="5211763"/>
          </a:xfrm>
        </p:spPr>
        <p:txBody>
          <a:bodyPr>
            <a:normAutofit/>
          </a:bodyPr>
          <a:lstStyle>
            <a:lvl1pPr>
              <a:defRPr sz="2000">
                <a:solidFill>
                  <a:schemeClr val="bg1"/>
                </a:solidFill>
              </a:defRPr>
            </a:lvl1pPr>
            <a:lvl2pPr>
              <a:defRPr sz="1800"/>
            </a:lvl2pPr>
            <a:lvl3pPr>
              <a:defRPr sz="1600"/>
            </a:lvl3pPr>
            <a:lvl4pPr>
              <a:defRPr sz="1400"/>
            </a:lvl4pPr>
            <a:lvl5pPr>
              <a:defRPr sz="1400"/>
            </a:lvl5pPr>
          </a:lstStyle>
          <a:p>
            <a:pPr lvl="0"/>
            <a:r>
              <a:rPr lang="en-US" dirty="0"/>
              <a:t>Insert the video</a:t>
            </a:r>
          </a:p>
        </p:txBody>
      </p:sp>
      <p:sp>
        <p:nvSpPr>
          <p:cNvPr id="4" name="Date Placeholder 3"/>
          <p:cNvSpPr>
            <a:spLocks noGrp="1"/>
          </p:cNvSpPr>
          <p:nvPr>
            <p:ph type="dt" sz="half" idx="10"/>
          </p:nvPr>
        </p:nvSpPr>
        <p:spPr/>
        <p:txBody>
          <a:bodyPr/>
          <a:lstStyle/>
          <a:p>
            <a:fld id="{29A1388B-9D5F-4308-B84F-7F1ABC764488}"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363F-2D8D-476B-B7EB-3058468E3B42}" type="slidenum">
              <a:rPr lang="en-US" smtClean="0"/>
              <a:t>‹#›</a:t>
            </a:fld>
            <a:endParaRPr lang="en-US"/>
          </a:p>
        </p:txBody>
      </p:sp>
      <p:cxnSp>
        <p:nvCxnSpPr>
          <p:cNvPr id="8" name="Straight Connector 7"/>
          <p:cNvCxnSpPr/>
          <p:nvPr/>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914400"/>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00201"/>
            <a:ext cx="5386917" cy="45259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914400"/>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00201"/>
            <a:ext cx="5389033" cy="45259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A1388B-9D5F-4308-B84F-7F1ABC764488}"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2363F-2D8D-476B-B7EB-3058468E3B42}" type="slidenum">
              <a:rPr lang="en-US" smtClean="0"/>
              <a:t>‹#›</a:t>
            </a:fld>
            <a:endParaRPr lang="en-US"/>
          </a:p>
        </p:txBody>
      </p:sp>
      <p:cxnSp>
        <p:nvCxnSpPr>
          <p:cNvPr id="11" name="Straight Connector 10"/>
          <p:cNvCxnSpPr/>
          <p:nvPr/>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22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A1388B-9D5F-4308-B84F-7F1ABC764488}"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2363F-2D8D-476B-B7EB-3058468E3B42}" type="slidenum">
              <a:rPr lang="en-US" smtClean="0"/>
              <a:t>‹#›</a:t>
            </a:fld>
            <a:endParaRPr lang="en-US"/>
          </a:p>
        </p:txBody>
      </p:sp>
      <p:cxnSp>
        <p:nvCxnSpPr>
          <p:cNvPr id="5" name="Straight Connector 4"/>
          <p:cNvCxnSpPr/>
          <p:nvPr userDrawn="1"/>
        </p:nvCxnSpPr>
        <p:spPr>
          <a:xfrm>
            <a:off x="0" y="685800"/>
            <a:ext cx="12192000"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47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A1388B-9D5F-4308-B84F-7F1ABC764488}"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363F-2D8D-476B-B7EB-3058468E3B42}" type="slidenum">
              <a:rPr lang="en-US" smtClean="0"/>
              <a:t>‹#›</a:t>
            </a:fld>
            <a:endParaRPr lang="en-US"/>
          </a:p>
        </p:txBody>
      </p:sp>
    </p:spTree>
    <p:extLst>
      <p:ext uri="{BB962C8B-B14F-4D97-AF65-F5344CB8AC3E}">
        <p14:creationId xmlns:p14="http://schemas.microsoft.com/office/powerpoint/2010/main" val="205934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3000"/>
                <a:lumOff val="57000"/>
              </a:schemeClr>
            </a:gs>
            <a:gs pos="19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1388B-9D5F-4308-B84F-7F1ABC764488}" type="datetimeFigureOut">
              <a:rPr lang="en-US" smtClean="0"/>
              <a:t>5/29/2019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2363F-2D8D-476B-B7EB-3058468E3B42}" type="slidenum">
              <a:rPr lang="en-US" smtClean="0"/>
              <a:t>‹#›</a:t>
            </a:fld>
            <a:endParaRPr lang="en-US"/>
          </a:p>
        </p:txBody>
      </p:sp>
    </p:spTree>
    <p:extLst>
      <p:ext uri="{BB962C8B-B14F-4D97-AF65-F5344CB8AC3E}">
        <p14:creationId xmlns:p14="http://schemas.microsoft.com/office/powerpoint/2010/main" val="281215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2" r:id="rId15"/>
  </p:sldLayoutIdLst>
  <p:txStyles>
    <p:titleStyle>
      <a:lvl1pPr algn="ctr" defTabSz="914400" rtl="0" eaLnBrk="1" latinLnBrk="0" hangingPunct="1">
        <a:spcBef>
          <a:spcPct val="0"/>
        </a:spcBef>
        <a:buNone/>
        <a:defRPr sz="28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31.png"/><Relationship Id="rId9" Type="http://schemas.openxmlformats.org/officeDocument/2006/relationships/image" Target="../media/image1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2.xml"/><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90.png"/><Relationship Id="rId4" Type="http://schemas.openxmlformats.org/officeDocument/2006/relationships/image" Target="../media/image80.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09600" y="381001"/>
            <a:ext cx="10972800" cy="2819399"/>
          </a:xfrm>
        </p:spPr>
        <p:txBody>
          <a:bodyPr wrap="square" anchor="ctr">
            <a:noAutofit/>
          </a:bodyPr>
          <a:lstStyle/>
          <a:p>
            <a:pPr>
              <a:lnSpc>
                <a:spcPct val="100000"/>
              </a:lnSpc>
            </a:pPr>
            <a:r>
              <a:rPr lang="en-US" sz="3200" b="1" dirty="0"/>
              <a:t>Depletion of multi-MeV electrons </a:t>
            </a:r>
            <a:br>
              <a:rPr lang="en-US" sz="3200" b="1" dirty="0"/>
            </a:br>
            <a:r>
              <a:rPr lang="en-US" sz="3200" b="1" dirty="0"/>
              <a:t>and its relation to the minima in phase space density </a:t>
            </a:r>
          </a:p>
        </p:txBody>
      </p:sp>
      <p:sp>
        <p:nvSpPr>
          <p:cNvPr id="2" name="Subtitle 1"/>
          <p:cNvSpPr>
            <a:spLocks noGrp="1"/>
          </p:cNvSpPr>
          <p:nvPr>
            <p:ph type="subTitle" idx="1"/>
          </p:nvPr>
        </p:nvSpPr>
        <p:spPr>
          <a:xfrm>
            <a:off x="2209800" y="2895600"/>
            <a:ext cx="7543800" cy="3124200"/>
          </a:xfrm>
        </p:spPr>
        <p:txBody>
          <a:bodyPr>
            <a:noAutofit/>
          </a:bodyPr>
          <a:lstStyle/>
          <a:p>
            <a:pPr>
              <a:lnSpc>
                <a:spcPct val="145000"/>
              </a:lnSpc>
            </a:pPr>
            <a:r>
              <a:rPr lang="en-US" sz="1800" b="1" dirty="0"/>
              <a:t>Drozdov A. Y.</a:t>
            </a:r>
            <a:r>
              <a:rPr lang="en-US" sz="1800" b="1" baseline="30000" dirty="0"/>
              <a:t>1</a:t>
            </a:r>
            <a:r>
              <a:rPr lang="en-US" sz="1800" b="1" dirty="0"/>
              <a:t>, </a:t>
            </a:r>
            <a:r>
              <a:rPr lang="en-US" sz="1800" dirty="0" err="1"/>
              <a:t>Aseev</a:t>
            </a:r>
            <a:r>
              <a:rPr lang="en-US" sz="1800" dirty="0"/>
              <a:t>, N. A.</a:t>
            </a:r>
            <a:r>
              <a:rPr lang="en-US" sz="1800" baseline="30000" dirty="0"/>
              <a:t>2</a:t>
            </a:r>
            <a:r>
              <a:rPr lang="en-US" sz="1800" dirty="0"/>
              <a:t>, </a:t>
            </a:r>
            <a:r>
              <a:rPr lang="en-US" sz="1800" dirty="0" err="1"/>
              <a:t>Shprits</a:t>
            </a:r>
            <a:r>
              <a:rPr lang="en-US" sz="1800" dirty="0"/>
              <a:t>, Y. Y.</a:t>
            </a:r>
            <a:r>
              <a:rPr lang="en-US" sz="1800" baseline="30000" dirty="0"/>
              <a:t>2,3,1</a:t>
            </a:r>
            <a:r>
              <a:rPr lang="en-US" sz="1800" dirty="0"/>
              <a:t>,</a:t>
            </a:r>
            <a:br>
              <a:rPr lang="en-US" sz="1800" dirty="0"/>
            </a:br>
            <a:r>
              <a:rPr lang="en-US" sz="1800" dirty="0"/>
              <a:t>M. Usanova</a:t>
            </a:r>
            <a:r>
              <a:rPr lang="en-US" sz="1800" baseline="30000" dirty="0"/>
              <a:t>4</a:t>
            </a:r>
            <a:r>
              <a:rPr lang="en-US" sz="1800" dirty="0"/>
              <a:t>,</a:t>
            </a:r>
            <a:r>
              <a:rPr lang="en-US" sz="1800" baseline="30000" dirty="0"/>
              <a:t> </a:t>
            </a:r>
            <a:r>
              <a:rPr lang="en-US" sz="1800" dirty="0"/>
              <a:t>F. Effenberger</a:t>
            </a:r>
            <a:r>
              <a:rPr lang="en-US" sz="1800" baseline="30000" dirty="0"/>
              <a:t>2</a:t>
            </a:r>
            <a:r>
              <a:rPr lang="en-US" sz="1800" dirty="0"/>
              <a:t> , D. Turner</a:t>
            </a:r>
            <a:r>
              <a:rPr lang="en-US" sz="1800" baseline="30000" dirty="0"/>
              <a:t> 5</a:t>
            </a:r>
            <a:r>
              <a:rPr lang="en-US" sz="1800" dirty="0"/>
              <a:t> , A. Saikin</a:t>
            </a:r>
            <a:r>
              <a:rPr lang="en-US" sz="1800" baseline="30000" dirty="0"/>
              <a:t>1 </a:t>
            </a:r>
          </a:p>
          <a:p>
            <a:pPr marL="457200" indent="-457200" algn="l" fontAlgn="base">
              <a:lnSpc>
                <a:spcPct val="145000"/>
              </a:lnSpc>
              <a:buFont typeface="+mj-lt"/>
              <a:buAutoNum type="arabicPeriod"/>
            </a:pPr>
            <a:r>
              <a:rPr lang="en-US" sz="1600" dirty="0"/>
              <a:t>University of California, Los Angeles, CA, USA</a:t>
            </a:r>
          </a:p>
          <a:p>
            <a:pPr marL="457200" indent="-457200" algn="l" fontAlgn="base">
              <a:lnSpc>
                <a:spcPct val="145000"/>
              </a:lnSpc>
              <a:buFont typeface="+mj-lt"/>
              <a:buAutoNum type="arabicPeriod"/>
            </a:pPr>
            <a:r>
              <a:rPr lang="en-US" sz="1600" dirty="0"/>
              <a:t>GFZ German Research Centre For Geosciences, Germany</a:t>
            </a:r>
          </a:p>
          <a:p>
            <a:pPr marL="457200" indent="-457200" algn="l" fontAlgn="base">
              <a:lnSpc>
                <a:spcPct val="145000"/>
              </a:lnSpc>
              <a:buFont typeface="+mj-lt"/>
              <a:buAutoNum type="arabicPeriod"/>
            </a:pPr>
            <a:r>
              <a:rPr lang="en-US" sz="1600" dirty="0"/>
              <a:t>University of Potsdam, Germany</a:t>
            </a:r>
          </a:p>
          <a:p>
            <a:pPr marL="457200" indent="-457200" algn="l" fontAlgn="base">
              <a:lnSpc>
                <a:spcPct val="145000"/>
              </a:lnSpc>
              <a:buFont typeface="+mj-lt"/>
              <a:buAutoNum type="arabicPeriod"/>
            </a:pPr>
            <a:r>
              <a:rPr lang="en-US" sz="1600" dirty="0"/>
              <a:t>University of Colorado at Boulder, CO, USA</a:t>
            </a:r>
          </a:p>
          <a:p>
            <a:pPr marL="457200" indent="-457200" algn="l" fontAlgn="base">
              <a:lnSpc>
                <a:spcPct val="145000"/>
              </a:lnSpc>
              <a:buFont typeface="+mj-lt"/>
              <a:buAutoNum type="arabicPeriod"/>
            </a:pPr>
            <a:r>
              <a:rPr lang="en-US" sz="1600" dirty="0"/>
              <a:t>The Aerospace Corporation, CA, USA</a:t>
            </a:r>
          </a:p>
        </p:txBody>
      </p:sp>
      <p:sp>
        <p:nvSpPr>
          <p:cNvPr id="4" name="Subtitle 1"/>
          <p:cNvSpPr txBox="1">
            <a:spLocks/>
          </p:cNvSpPr>
          <p:nvPr/>
        </p:nvSpPr>
        <p:spPr>
          <a:xfrm>
            <a:off x="3962400" y="5867400"/>
            <a:ext cx="8001000" cy="9822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lnSpc>
                <a:spcPct val="145000"/>
              </a:lnSpc>
            </a:pPr>
            <a:r>
              <a:rPr lang="en-US" sz="1600" b="1" dirty="0">
                <a:solidFill>
                  <a:schemeClr val="tx1"/>
                </a:solidFill>
              </a:rPr>
              <a:t>Acknowledgments</a:t>
            </a:r>
          </a:p>
          <a:p>
            <a:pPr algn="r">
              <a:lnSpc>
                <a:spcPct val="145000"/>
              </a:lnSpc>
            </a:pPr>
            <a:r>
              <a:rPr lang="en-US" sz="1500" dirty="0"/>
              <a:t>RBSP ECT Team, </a:t>
            </a:r>
            <a:r>
              <a:rPr lang="en-US" sz="1500" dirty="0" err="1"/>
              <a:t>OMNIWeb</a:t>
            </a:r>
            <a:r>
              <a:rPr lang="en-US" sz="1500" dirty="0"/>
              <a:t>, NASA #80NSSC18K0663, #80NSSC18K1034, Hoffman 2</a:t>
            </a:r>
          </a:p>
        </p:txBody>
      </p:sp>
    </p:spTree>
    <p:extLst>
      <p:ext uri="{BB962C8B-B14F-4D97-AF65-F5344CB8AC3E}">
        <p14:creationId xmlns:p14="http://schemas.microsoft.com/office/powerpoint/2010/main" val="175495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Local minimum in PSD and narrow pitch angle distributions </a:t>
            </a:r>
            <a:br>
              <a:rPr lang="en-US" b="1" dirty="0"/>
            </a:br>
            <a:r>
              <a:rPr lang="en-US" b="1" dirty="0"/>
              <a:t> associated with EMIC waves</a:t>
            </a:r>
          </a:p>
        </p:txBody>
      </p:sp>
      <p:pic>
        <p:nvPicPr>
          <p:cNvPr id="4" name="Content Placeholder 3"/>
          <p:cNvPicPr>
            <a:picLocks noGrp="1" noChangeAspect="1"/>
          </p:cNvPicPr>
          <p:nvPr>
            <p:ph idx="1"/>
          </p:nvPr>
        </p:nvPicPr>
        <p:blipFill>
          <a:blip r:embed="rId2"/>
          <a:stretch>
            <a:fillRect/>
          </a:stretch>
        </p:blipFill>
        <p:spPr>
          <a:xfrm>
            <a:off x="1684842" y="685800"/>
            <a:ext cx="8822315" cy="6172200"/>
          </a:xfrm>
          <a:prstGeom prst="rect">
            <a:avLst/>
          </a:prstGeom>
        </p:spPr>
      </p:pic>
      <p:sp>
        <p:nvSpPr>
          <p:cNvPr id="5" name="TextBox 4"/>
          <p:cNvSpPr txBox="1"/>
          <p:nvPr/>
        </p:nvSpPr>
        <p:spPr>
          <a:xfrm>
            <a:off x="8686800" y="6477000"/>
            <a:ext cx="2743200" cy="307777"/>
          </a:xfrm>
          <a:prstGeom prst="rect">
            <a:avLst/>
          </a:prstGeom>
          <a:noFill/>
        </p:spPr>
        <p:txBody>
          <a:bodyPr wrap="square" rtlCol="0">
            <a:spAutoFit/>
          </a:bodyPr>
          <a:lstStyle/>
          <a:p>
            <a:pPr algn="r"/>
            <a:r>
              <a:rPr lang="en-US" sz="1400" i="1" dirty="0" err="1">
                <a:latin typeface="+mj-lt"/>
              </a:rPr>
              <a:t>Aseev</a:t>
            </a:r>
            <a:r>
              <a:rPr lang="en-US" sz="1400" i="1" dirty="0">
                <a:latin typeface="+mj-lt"/>
              </a:rPr>
              <a:t> et al., 2017</a:t>
            </a:r>
          </a:p>
        </p:txBody>
      </p:sp>
    </p:spTree>
    <p:extLst>
      <p:ext uri="{BB962C8B-B14F-4D97-AF65-F5344CB8AC3E}">
        <p14:creationId xmlns:p14="http://schemas.microsoft.com/office/powerpoint/2010/main" val="23560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5B5984C-3039-4F82-BEA9-98BE8FBE8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14400"/>
            <a:ext cx="9326879" cy="5181600"/>
          </a:xfrm>
          <a:prstGeom prst="rect">
            <a:avLst/>
          </a:prstGeom>
        </p:spPr>
      </p:pic>
      <p:pic>
        <p:nvPicPr>
          <p:cNvPr id="12" name="Picture 11">
            <a:extLst>
              <a:ext uri="{FF2B5EF4-FFF2-40B4-BE49-F238E27FC236}">
                <a16:creationId xmlns:a16="http://schemas.microsoft.com/office/drawing/2014/main" id="{25B71517-3E91-4F8D-9AD2-79659C8DD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 y="899159"/>
            <a:ext cx="9354315" cy="5196841"/>
          </a:xfrm>
          <a:prstGeom prst="rect">
            <a:avLst/>
          </a:prstGeom>
        </p:spPr>
      </p:pic>
      <p:sp>
        <p:nvSpPr>
          <p:cNvPr id="2" name="Title 1"/>
          <p:cNvSpPr>
            <a:spLocks noGrp="1"/>
          </p:cNvSpPr>
          <p:nvPr>
            <p:ph type="title"/>
          </p:nvPr>
        </p:nvSpPr>
        <p:spPr/>
        <p:txBody>
          <a:bodyPr/>
          <a:lstStyle/>
          <a:p>
            <a:r>
              <a:rPr lang="en-US" b="1" dirty="0"/>
              <a:t>Search of the PSD minima</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BB46F84-BBDB-4FBF-8A2A-508BF7C52C04}"/>
                  </a:ext>
                </a:extLst>
              </p:cNvPr>
              <p:cNvSpPr/>
              <p:nvPr/>
            </p:nvSpPr>
            <p:spPr>
              <a:xfrm>
                <a:off x="9062977" y="1066800"/>
                <a:ext cx="3129023" cy="1477328"/>
              </a:xfrm>
              <a:prstGeom prst="rect">
                <a:avLst/>
              </a:prstGeom>
            </p:spPr>
            <p:txBody>
              <a:bodyPr wrap="square">
                <a:spAutoFit/>
              </a:bodyPr>
              <a:lstStyle/>
              <a:p>
                <a:r>
                  <a:rPr lang="en-US" dirty="0">
                    <a:solidFill>
                      <a:srgbClr val="000000"/>
                    </a:solidFill>
                  </a:rPr>
                  <a:t>We attempt to identify PSD minima using derivative of the PSD profile. </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∈(3.0, 5.6)</m:t>
                    </m:r>
                  </m:oMath>
                </a14:m>
                <a:r>
                  <a:rPr lang="en-US" dirty="0"/>
                  <a:t> </a:t>
                </a:r>
                <a:br>
                  <a:rPr lang="en-US" dirty="0"/>
                </a:br>
                <a:endParaRPr lang="en-US" dirty="0"/>
              </a:p>
            </p:txBody>
          </p:sp>
        </mc:Choice>
        <mc:Fallback xmlns="">
          <p:sp>
            <p:nvSpPr>
              <p:cNvPr id="8" name="Rectangle 7">
                <a:extLst>
                  <a:ext uri="{FF2B5EF4-FFF2-40B4-BE49-F238E27FC236}">
                    <a16:creationId xmlns:a16="http://schemas.microsoft.com/office/drawing/2014/main" id="{ABB46F84-BBDB-4FBF-8A2A-508BF7C52C04}"/>
                  </a:ext>
                </a:extLst>
              </p:cNvPr>
              <p:cNvSpPr>
                <a:spLocks noRot="1" noChangeAspect="1" noMove="1" noResize="1" noEditPoints="1" noAdjustHandles="1" noChangeArrowheads="1" noChangeShapeType="1" noTextEdit="1"/>
              </p:cNvSpPr>
              <p:nvPr/>
            </p:nvSpPr>
            <p:spPr>
              <a:xfrm>
                <a:off x="9062977" y="1066800"/>
                <a:ext cx="3129023" cy="1477328"/>
              </a:xfrm>
              <a:prstGeom prst="rect">
                <a:avLst/>
              </a:prstGeom>
              <a:blipFill>
                <a:blip r:embed="rId4"/>
                <a:stretch>
                  <a:fillRect l="-1754" t="-2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F6D0107-775A-4602-8DD8-8C05E598B240}"/>
                  </a:ext>
                </a:extLst>
              </p:cNvPr>
              <p:cNvSpPr/>
              <p:nvPr/>
            </p:nvSpPr>
            <p:spPr>
              <a:xfrm>
                <a:off x="8991600" y="2777880"/>
                <a:ext cx="3088741" cy="923330"/>
              </a:xfrm>
              <a:prstGeom prst="rect">
                <a:avLst/>
              </a:prstGeom>
            </p:spPr>
            <p:txBody>
              <a:bodyPr wrap="square">
                <a:spAutoFit/>
              </a:bodyPr>
              <a:lstStyle/>
              <a:p>
                <a:r>
                  <a:rPr lang="en-US" dirty="0">
                    <a:solidFill>
                      <a:srgbClr val="000000"/>
                    </a:solidFill>
                  </a:rPr>
                  <a:t>Drop rate of PSD </a:t>
                </a:r>
                <a:r>
                  <a:rPr lang="en-US" i="1" dirty="0">
                    <a:solidFill>
                      <a:srgbClr val="000000"/>
                    </a:solidFill>
                  </a:rPr>
                  <a:t>∼ </a:t>
                </a:r>
                <a:r>
                  <a:rPr lang="en-US" dirty="0">
                    <a:solidFill>
                      <a:srgbClr val="000000"/>
                    </a:solidFill>
                  </a:rPr>
                  <a:t>1 order over </a:t>
                </a:r>
                <a14:m>
                  <m:oMath xmlns:m="http://schemas.openxmlformats.org/officeDocument/2006/math">
                    <m:r>
                      <m:rPr>
                        <m:sty m:val="p"/>
                      </m:rPr>
                      <a:rPr lang="en-US" b="0" i="0" smtClean="0">
                        <a:solidFill>
                          <a:srgbClr val="000000"/>
                        </a:solidFill>
                        <a:latin typeface="Cambria Math" panose="02040503050406030204" pitchFamily="18" charset="0"/>
                      </a:rPr>
                      <m:t>Δ</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𝐿</m:t>
                        </m:r>
                      </m:e>
                      <m:sup>
                        <m:r>
                          <a:rPr lang="en-US" b="0" i="1" smtClean="0">
                            <a:solidFill>
                              <a:srgbClr val="000000"/>
                            </a:solidFill>
                            <a:latin typeface="Cambria Math" panose="02040503050406030204" pitchFamily="18" charset="0"/>
                          </a:rPr>
                          <m:t>∗</m:t>
                        </m:r>
                      </m:sup>
                    </m:sSup>
                    <m:r>
                      <a:rPr lang="en-US" b="0" i="1" smtClean="0">
                        <a:solidFill>
                          <a:srgbClr val="000000"/>
                        </a:solidFill>
                        <a:latin typeface="Cambria Math" panose="02040503050406030204" pitchFamily="18" charset="0"/>
                      </a:rPr>
                      <m:t>=1</m:t>
                    </m:r>
                  </m:oMath>
                </a14:m>
                <a:br>
                  <a:rPr lang="en-US" dirty="0"/>
                </a:br>
                <a:endParaRPr lang="en-US" dirty="0"/>
              </a:p>
            </p:txBody>
          </p:sp>
        </mc:Choice>
        <mc:Fallback xmlns="">
          <p:sp>
            <p:nvSpPr>
              <p:cNvPr id="10" name="Rectangle 9">
                <a:extLst>
                  <a:ext uri="{FF2B5EF4-FFF2-40B4-BE49-F238E27FC236}">
                    <a16:creationId xmlns:a16="http://schemas.microsoft.com/office/drawing/2014/main" id="{1F6D0107-775A-4602-8DD8-8C05E598B240}"/>
                  </a:ext>
                </a:extLst>
              </p:cNvPr>
              <p:cNvSpPr>
                <a:spLocks noRot="1" noChangeAspect="1" noMove="1" noResize="1" noEditPoints="1" noAdjustHandles="1" noChangeArrowheads="1" noChangeShapeType="1" noTextEdit="1"/>
              </p:cNvSpPr>
              <p:nvPr/>
            </p:nvSpPr>
            <p:spPr>
              <a:xfrm>
                <a:off x="8991600" y="2777880"/>
                <a:ext cx="3088741" cy="923330"/>
              </a:xfrm>
              <a:prstGeom prst="rect">
                <a:avLst/>
              </a:prstGeom>
              <a:blipFill>
                <a:blip r:embed="rId5"/>
                <a:stretch>
                  <a:fillRect l="-1578" t="-5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21B12C7-1261-458F-A775-163CBDC16747}"/>
                  </a:ext>
                </a:extLst>
              </p:cNvPr>
              <p:cNvSpPr txBox="1"/>
              <p:nvPr/>
            </p:nvSpPr>
            <p:spPr>
              <a:xfrm>
                <a:off x="9092878" y="3690511"/>
                <a:ext cx="2947916" cy="893258"/>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r>
                                        <a:rPr lang="en-US" i="1">
                                          <a:latin typeface="Cambria Math" panose="02040503050406030204" pitchFamily="18" charset="0"/>
                                        </a:rPr>
                                        <m:t>𝑃𝑆</m:t>
                                      </m:r>
                                      <m:sSub>
                                        <m:sSubPr>
                                          <m:ctrlPr>
                                            <a:rPr lang="en-US" i="1">
                                              <a:latin typeface="Cambria Math" panose="02040503050406030204" pitchFamily="18" charset="0"/>
                                            </a:rPr>
                                          </m:ctrlPr>
                                        </m:sSubPr>
                                        <m:e>
                                          <m:r>
                                            <a:rPr lang="en-US" i="1">
                                              <a:latin typeface="Cambria Math" panose="02040503050406030204" pitchFamily="18" charset="0"/>
                                            </a:rPr>
                                            <m:t>𝐷</m:t>
                                          </m:r>
                                        </m:e>
                                        <m: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−1</m:t>
                                              </m:r>
                                            </m:sub>
                                          </m:sSub>
                                        </m:sub>
                                      </m:sSub>
                                      <m:r>
                                        <a:rPr lang="en-US" i="1">
                                          <a:latin typeface="Cambria Math" panose="02040503050406030204" pitchFamily="18" charset="0"/>
                                        </a:rPr>
                                        <m:t> </m:t>
                                      </m:r>
                                    </m:e>
                                  </m:d>
                                  <m:r>
                                    <a:rPr lang="en-US" i="1">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r>
                                            <a:rPr lang="en-US" i="1">
                                              <a:latin typeface="Cambria Math" panose="02040503050406030204" pitchFamily="18" charset="0"/>
                                            </a:rPr>
                                            <m:t>𝑃𝑆</m:t>
                                          </m:r>
                                          <m:sSub>
                                            <m:sSubPr>
                                              <m:ctrlPr>
                                                <a:rPr lang="en-US" i="1">
                                                  <a:latin typeface="Cambria Math" panose="02040503050406030204" pitchFamily="18" charset="0"/>
                                                </a:rPr>
                                              </m:ctrlPr>
                                            </m:sSubPr>
                                            <m:e>
                                              <m:r>
                                                <a:rPr lang="en-US" i="1">
                                                  <a:latin typeface="Cambria Math" panose="02040503050406030204" pitchFamily="18" charset="0"/>
                                                </a:rPr>
                                                <m:t>𝐷</m:t>
                                              </m:r>
                                            </m:e>
                                            <m:sub>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0</m:t>
                                                  </m:r>
                                                </m:sub>
                                              </m:sSub>
                                            </m:sub>
                                          </m:sSub>
                                        </m:e>
                                      </m:d>
                                    </m:e>
                                  </m:func>
                                </m:e>
                              </m:func>
                            </m:num>
                            <m:den>
                              <m:r>
                                <m:rPr>
                                  <m:sty m:val="p"/>
                                </m:rPr>
                                <a:rPr lang="en-US">
                                  <a:latin typeface="Cambria Math" panose="02040503050406030204" pitchFamily="18" charset="0"/>
                                </a:rPr>
                                <m:t>Δ</m:t>
                              </m:r>
                              <m:r>
                                <a:rPr lang="en-US" i="1">
                                  <a:latin typeface="Cambria Math" panose="02040503050406030204" pitchFamily="18" charset="0"/>
                                </a:rPr>
                                <m:t>𝐿</m:t>
                              </m:r>
                            </m:den>
                          </m:f>
                        </m:e>
                      </m:d>
                    </m:oMath>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0.3</m:t>
                      </m:r>
                    </m:oMath>
                  </m:oMathPara>
                </a14:m>
                <a:endParaRPr lang="en-US" dirty="0"/>
              </a:p>
            </p:txBody>
          </p:sp>
        </mc:Choice>
        <mc:Fallback xmlns="">
          <p:sp>
            <p:nvSpPr>
              <p:cNvPr id="11" name="TextBox 10">
                <a:extLst>
                  <a:ext uri="{FF2B5EF4-FFF2-40B4-BE49-F238E27FC236}">
                    <a16:creationId xmlns:a16="http://schemas.microsoft.com/office/drawing/2014/main" id="{821B12C7-1261-458F-A775-163CBDC16747}"/>
                  </a:ext>
                </a:extLst>
              </p:cNvPr>
              <p:cNvSpPr txBox="1">
                <a:spLocks noRot="1" noChangeAspect="1" noMove="1" noResize="1" noEditPoints="1" noAdjustHandles="1" noChangeArrowheads="1" noChangeShapeType="1" noTextEdit="1"/>
              </p:cNvSpPr>
              <p:nvPr/>
            </p:nvSpPr>
            <p:spPr>
              <a:xfrm>
                <a:off x="9092878" y="3690511"/>
                <a:ext cx="2947916" cy="893258"/>
              </a:xfrm>
              <a:prstGeom prst="rect">
                <a:avLst/>
              </a:prstGeom>
              <a:blipFill>
                <a:blip r:embed="rId6"/>
                <a:stretch>
                  <a:fillRect l="-4141" r="-2692" b="-2721"/>
                </a:stretch>
              </a:blipFill>
            </p:spPr>
            <p:txBody>
              <a:bodyPr/>
              <a:lstStyle/>
              <a:p>
                <a:r>
                  <a:rPr lang="en-US">
                    <a:noFill/>
                  </a:rPr>
                  <a:t> </a:t>
                </a:r>
              </a:p>
            </p:txBody>
          </p:sp>
        </mc:Fallback>
      </mc:AlternateContent>
    </p:spTree>
    <p:extLst>
      <p:ext uri="{BB962C8B-B14F-4D97-AF65-F5344CB8AC3E}">
        <p14:creationId xmlns:p14="http://schemas.microsoft.com/office/powerpoint/2010/main" val="202994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Search of the PSD minima</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BB46F84-BBDB-4FBF-8A2A-508BF7C52C04}"/>
                  </a:ext>
                </a:extLst>
              </p:cNvPr>
              <p:cNvSpPr/>
              <p:nvPr/>
            </p:nvSpPr>
            <p:spPr>
              <a:xfrm>
                <a:off x="5677288" y="721527"/>
                <a:ext cx="3129023" cy="1477328"/>
              </a:xfrm>
              <a:prstGeom prst="rect">
                <a:avLst/>
              </a:prstGeom>
            </p:spPr>
            <p:txBody>
              <a:bodyPr wrap="square">
                <a:spAutoFit/>
              </a:bodyPr>
              <a:lstStyle/>
              <a:p>
                <a:r>
                  <a:rPr lang="en-US" dirty="0">
                    <a:solidFill>
                      <a:srgbClr val="000000"/>
                    </a:solidFill>
                  </a:rPr>
                  <a:t>We attempt to identify PSD minima using derivative of the PSD profile. </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∈(3.0, 5.6)</m:t>
                    </m:r>
                  </m:oMath>
                </a14:m>
                <a:r>
                  <a:rPr lang="en-US" dirty="0"/>
                  <a:t> </a:t>
                </a:r>
                <a:br>
                  <a:rPr lang="en-US" dirty="0"/>
                </a:br>
                <a:endParaRPr lang="en-US" dirty="0"/>
              </a:p>
            </p:txBody>
          </p:sp>
        </mc:Choice>
        <mc:Fallback xmlns="">
          <p:sp>
            <p:nvSpPr>
              <p:cNvPr id="8" name="Rectangle 7">
                <a:extLst>
                  <a:ext uri="{FF2B5EF4-FFF2-40B4-BE49-F238E27FC236}">
                    <a16:creationId xmlns:a16="http://schemas.microsoft.com/office/drawing/2014/main" id="{ABB46F84-BBDB-4FBF-8A2A-508BF7C52C04}"/>
                  </a:ext>
                </a:extLst>
              </p:cNvPr>
              <p:cNvSpPr>
                <a:spLocks noRot="1" noChangeAspect="1" noMove="1" noResize="1" noEditPoints="1" noAdjustHandles="1" noChangeArrowheads="1" noChangeShapeType="1" noTextEdit="1"/>
              </p:cNvSpPr>
              <p:nvPr/>
            </p:nvSpPr>
            <p:spPr>
              <a:xfrm>
                <a:off x="5677288" y="721527"/>
                <a:ext cx="3129023" cy="1477328"/>
              </a:xfrm>
              <a:prstGeom prst="rect">
                <a:avLst/>
              </a:prstGeom>
              <a:blipFill>
                <a:blip r:embed="rId2"/>
                <a:stretch>
                  <a:fillRect l="-1556" t="-2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F6D0107-775A-4602-8DD8-8C05E598B240}"/>
                  </a:ext>
                </a:extLst>
              </p:cNvPr>
              <p:cNvSpPr/>
              <p:nvPr/>
            </p:nvSpPr>
            <p:spPr>
              <a:xfrm>
                <a:off x="5677288" y="1932732"/>
                <a:ext cx="3088741" cy="923330"/>
              </a:xfrm>
              <a:prstGeom prst="rect">
                <a:avLst/>
              </a:prstGeom>
            </p:spPr>
            <p:txBody>
              <a:bodyPr wrap="square">
                <a:spAutoFit/>
              </a:bodyPr>
              <a:lstStyle/>
              <a:p>
                <a:r>
                  <a:rPr lang="en-US" dirty="0">
                    <a:solidFill>
                      <a:srgbClr val="000000"/>
                    </a:solidFill>
                  </a:rPr>
                  <a:t>Drop rate of PSD </a:t>
                </a:r>
                <a:r>
                  <a:rPr lang="en-US" i="1" dirty="0">
                    <a:solidFill>
                      <a:srgbClr val="000000"/>
                    </a:solidFill>
                  </a:rPr>
                  <a:t>∼ </a:t>
                </a:r>
                <a:r>
                  <a:rPr lang="en-US" dirty="0">
                    <a:solidFill>
                      <a:srgbClr val="000000"/>
                    </a:solidFill>
                  </a:rPr>
                  <a:t>1 order over </a:t>
                </a:r>
                <a14:m>
                  <m:oMath xmlns:m="http://schemas.openxmlformats.org/officeDocument/2006/math">
                    <m:r>
                      <m:rPr>
                        <m:sty m:val="p"/>
                      </m:rPr>
                      <a:rPr lang="en-US" b="0" i="0" smtClean="0">
                        <a:solidFill>
                          <a:srgbClr val="000000"/>
                        </a:solidFill>
                        <a:latin typeface="Cambria Math" panose="02040503050406030204" pitchFamily="18" charset="0"/>
                      </a:rPr>
                      <m:t>Δ</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𝐿</m:t>
                        </m:r>
                      </m:e>
                      <m:sup>
                        <m:r>
                          <a:rPr lang="en-US" b="0" i="1" smtClean="0">
                            <a:solidFill>
                              <a:srgbClr val="000000"/>
                            </a:solidFill>
                            <a:latin typeface="Cambria Math" panose="02040503050406030204" pitchFamily="18" charset="0"/>
                          </a:rPr>
                          <m:t>∗</m:t>
                        </m:r>
                      </m:sup>
                    </m:sSup>
                    <m:r>
                      <a:rPr lang="en-US" b="0" i="1" smtClean="0">
                        <a:solidFill>
                          <a:srgbClr val="000000"/>
                        </a:solidFill>
                        <a:latin typeface="Cambria Math" panose="02040503050406030204" pitchFamily="18" charset="0"/>
                      </a:rPr>
                      <m:t>=1</m:t>
                    </m:r>
                  </m:oMath>
                </a14:m>
                <a:br>
                  <a:rPr lang="en-US" dirty="0"/>
                </a:br>
                <a:endParaRPr lang="en-US" dirty="0"/>
              </a:p>
            </p:txBody>
          </p:sp>
        </mc:Choice>
        <mc:Fallback xmlns="">
          <p:sp>
            <p:nvSpPr>
              <p:cNvPr id="10" name="Rectangle 9">
                <a:extLst>
                  <a:ext uri="{FF2B5EF4-FFF2-40B4-BE49-F238E27FC236}">
                    <a16:creationId xmlns:a16="http://schemas.microsoft.com/office/drawing/2014/main" id="{1F6D0107-775A-4602-8DD8-8C05E598B240}"/>
                  </a:ext>
                </a:extLst>
              </p:cNvPr>
              <p:cNvSpPr>
                <a:spLocks noRot="1" noChangeAspect="1" noMove="1" noResize="1" noEditPoints="1" noAdjustHandles="1" noChangeArrowheads="1" noChangeShapeType="1" noTextEdit="1"/>
              </p:cNvSpPr>
              <p:nvPr/>
            </p:nvSpPr>
            <p:spPr>
              <a:xfrm>
                <a:off x="5677288" y="1932732"/>
                <a:ext cx="3088741" cy="923330"/>
              </a:xfrm>
              <a:prstGeom prst="rect">
                <a:avLst/>
              </a:prstGeom>
              <a:blipFill>
                <a:blip r:embed="rId3"/>
                <a:stretch>
                  <a:fillRect l="-1578" t="-46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21B12C7-1261-458F-A775-163CBDC16747}"/>
                  </a:ext>
                </a:extLst>
              </p:cNvPr>
              <p:cNvSpPr txBox="1"/>
              <p:nvPr/>
            </p:nvSpPr>
            <p:spPr>
              <a:xfrm>
                <a:off x="5562600" y="2925450"/>
                <a:ext cx="2947916" cy="721031"/>
              </a:xfrm>
              <a:prstGeom prst="rect">
                <a:avLst/>
              </a:prstGeom>
              <a:noFill/>
            </p:spPr>
            <p:txBody>
              <a:bodyPr wrap="square" lIns="0" tIns="0" rIns="0" bIns="0" rtlCol="0">
                <a:spAutoFit/>
              </a:bodyPr>
              <a:lstStyle/>
              <a:p>
                <a:pPr algn="ctr"/>
                <a14:m>
                  <m:oMathPara xmlns:m="http://schemas.openxmlformats.org/officeDocument/2006/math">
                    <m:oMathParaPr>
                      <m:jc m:val="center"/>
                    </m:oMathParaPr>
                    <m:oMath xmlns:m="http://schemas.openxmlformats.org/officeDocument/2006/math">
                      <m:d>
                        <m:dPr>
                          <m:begChr m:val="|"/>
                          <m:endChr m:val="|"/>
                          <m:ctrlPr>
                            <a:rPr lang="en-US" sz="1400" b="0" i="1" smtClean="0">
                              <a:latin typeface="Cambria Math" panose="02040503050406030204" pitchFamily="18" charset="0"/>
                            </a:rPr>
                          </m:ctrlPr>
                        </m:dPr>
                        <m:e>
                          <m:f>
                            <m:fPr>
                              <m:ctrlPr>
                                <a:rPr lang="en-US" sz="1400" i="1">
                                  <a:latin typeface="Cambria Math" panose="02040503050406030204" pitchFamily="18" charset="0"/>
                                </a:rPr>
                              </m:ctrlPr>
                            </m:fPr>
                            <m:num>
                              <m:func>
                                <m:funcPr>
                                  <m:ctrlPr>
                                    <a:rPr lang="en-US" sz="1400" i="1">
                                      <a:latin typeface="Cambria Math" panose="02040503050406030204" pitchFamily="18" charset="0"/>
                                    </a:rPr>
                                  </m:ctrlPr>
                                </m:funcPr>
                                <m:fName>
                                  <m:sSub>
                                    <m:sSubPr>
                                      <m:ctrlPr>
                                        <a:rPr lang="en-US" sz="1400" i="1">
                                          <a:latin typeface="Cambria Math" panose="02040503050406030204" pitchFamily="18" charset="0"/>
                                        </a:rPr>
                                      </m:ctrlPr>
                                    </m:sSubPr>
                                    <m:e>
                                      <m:r>
                                        <m:rPr>
                                          <m:sty m:val="p"/>
                                        </m:rPr>
                                        <a:rPr lang="en-US" sz="1400">
                                          <a:latin typeface="Cambria Math" panose="02040503050406030204" pitchFamily="18" charset="0"/>
                                        </a:rPr>
                                        <m:t>log</m:t>
                                      </m:r>
                                    </m:e>
                                    <m:sub>
                                      <m:r>
                                        <a:rPr lang="en-US" sz="1400" i="1">
                                          <a:latin typeface="Cambria Math" panose="02040503050406030204" pitchFamily="18" charset="0"/>
                                        </a:rPr>
                                        <m:t>10</m:t>
                                      </m:r>
                                    </m:sub>
                                  </m:sSub>
                                </m:fName>
                                <m:e>
                                  <m:d>
                                    <m:dPr>
                                      <m:ctrlPr>
                                        <a:rPr lang="en-US" sz="1400" i="1">
                                          <a:latin typeface="Cambria Math" panose="02040503050406030204" pitchFamily="18" charset="0"/>
                                        </a:rPr>
                                      </m:ctrlPr>
                                    </m:dPr>
                                    <m:e>
                                      <m:r>
                                        <a:rPr lang="en-US" sz="1400" i="1">
                                          <a:latin typeface="Cambria Math" panose="02040503050406030204" pitchFamily="18" charset="0"/>
                                        </a:rPr>
                                        <m:t>𝑃𝑆</m:t>
                                      </m:r>
                                      <m:sSub>
                                        <m:sSubPr>
                                          <m:ctrlPr>
                                            <a:rPr lang="en-US" sz="1400" i="1">
                                              <a:latin typeface="Cambria Math" panose="02040503050406030204" pitchFamily="18" charset="0"/>
                                            </a:rPr>
                                          </m:ctrlPr>
                                        </m:sSubPr>
                                        <m:e>
                                          <m:r>
                                            <a:rPr lang="en-US" sz="1400" i="1">
                                              <a:latin typeface="Cambria Math" panose="02040503050406030204" pitchFamily="18" charset="0"/>
                                            </a:rPr>
                                            <m:t>𝐷</m:t>
                                          </m:r>
                                        </m:e>
                                        <m:sub>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−1</m:t>
                                              </m:r>
                                            </m:sub>
                                          </m:sSub>
                                        </m:sub>
                                      </m:sSub>
                                      <m:r>
                                        <a:rPr lang="en-US" sz="1400" i="1">
                                          <a:latin typeface="Cambria Math" panose="02040503050406030204" pitchFamily="18" charset="0"/>
                                        </a:rPr>
                                        <m:t> </m:t>
                                      </m:r>
                                    </m:e>
                                  </m:d>
                                  <m:r>
                                    <a:rPr lang="en-US" sz="1400" i="1">
                                      <a:latin typeface="Cambria Math" panose="02040503050406030204" pitchFamily="18" charset="0"/>
                                    </a:rPr>
                                    <m:t>−</m:t>
                                  </m:r>
                                  <m:func>
                                    <m:funcPr>
                                      <m:ctrlPr>
                                        <a:rPr lang="en-US" sz="1400" i="1">
                                          <a:latin typeface="Cambria Math" panose="02040503050406030204" pitchFamily="18" charset="0"/>
                                        </a:rPr>
                                      </m:ctrlPr>
                                    </m:funcPr>
                                    <m:fName>
                                      <m:sSub>
                                        <m:sSubPr>
                                          <m:ctrlPr>
                                            <a:rPr lang="en-US" sz="1400" i="1">
                                              <a:latin typeface="Cambria Math" panose="02040503050406030204" pitchFamily="18" charset="0"/>
                                            </a:rPr>
                                          </m:ctrlPr>
                                        </m:sSubPr>
                                        <m:e>
                                          <m:r>
                                            <m:rPr>
                                              <m:sty m:val="p"/>
                                            </m:rPr>
                                            <a:rPr lang="en-US" sz="1400">
                                              <a:latin typeface="Cambria Math" panose="02040503050406030204" pitchFamily="18" charset="0"/>
                                            </a:rPr>
                                            <m:t>log</m:t>
                                          </m:r>
                                        </m:e>
                                        <m:sub>
                                          <m:r>
                                            <a:rPr lang="en-US" sz="1400" i="1">
                                              <a:latin typeface="Cambria Math" panose="02040503050406030204" pitchFamily="18" charset="0"/>
                                            </a:rPr>
                                            <m:t>10</m:t>
                                          </m:r>
                                        </m:sub>
                                      </m:sSub>
                                    </m:fName>
                                    <m:e>
                                      <m:d>
                                        <m:dPr>
                                          <m:ctrlPr>
                                            <a:rPr lang="en-US" sz="1400" i="1">
                                              <a:latin typeface="Cambria Math" panose="02040503050406030204" pitchFamily="18" charset="0"/>
                                            </a:rPr>
                                          </m:ctrlPr>
                                        </m:dPr>
                                        <m:e>
                                          <m:r>
                                            <a:rPr lang="en-US" sz="1400" i="1">
                                              <a:latin typeface="Cambria Math" panose="02040503050406030204" pitchFamily="18" charset="0"/>
                                            </a:rPr>
                                            <m:t>𝑃𝑆</m:t>
                                          </m:r>
                                          <m:sSub>
                                            <m:sSubPr>
                                              <m:ctrlPr>
                                                <a:rPr lang="en-US" sz="1400" i="1">
                                                  <a:latin typeface="Cambria Math" panose="02040503050406030204" pitchFamily="18" charset="0"/>
                                                </a:rPr>
                                              </m:ctrlPr>
                                            </m:sSubPr>
                                            <m:e>
                                              <m:r>
                                                <a:rPr lang="en-US" sz="1400" i="1">
                                                  <a:latin typeface="Cambria Math" panose="02040503050406030204" pitchFamily="18" charset="0"/>
                                                </a:rPr>
                                                <m:t>𝐷</m:t>
                                              </m:r>
                                            </m:e>
                                            <m:sub>
                                              <m:sSub>
                                                <m:sSubPr>
                                                  <m:ctrlPr>
                                                    <a:rPr lang="en-US" sz="1400" i="1">
                                                      <a:latin typeface="Cambria Math" panose="02040503050406030204" pitchFamily="18" charset="0"/>
                                                    </a:rPr>
                                                  </m:ctrlPr>
                                                </m:sSubPr>
                                                <m:e>
                                                  <m:r>
                                                    <a:rPr lang="en-US" sz="1400" i="1">
                                                      <a:latin typeface="Cambria Math" panose="02040503050406030204" pitchFamily="18" charset="0"/>
                                                    </a:rPr>
                                                    <m:t>𝐿</m:t>
                                                  </m:r>
                                                </m:e>
                                                <m:sub>
                                                  <m:r>
                                                    <a:rPr lang="en-US" sz="1400" i="1">
                                                      <a:latin typeface="Cambria Math" panose="02040503050406030204" pitchFamily="18" charset="0"/>
                                                    </a:rPr>
                                                    <m:t>0</m:t>
                                                  </m:r>
                                                </m:sub>
                                              </m:sSub>
                                            </m:sub>
                                          </m:sSub>
                                        </m:e>
                                      </m:d>
                                    </m:e>
                                  </m:func>
                                </m:e>
                              </m:func>
                            </m:num>
                            <m:den>
                              <m:r>
                                <m:rPr>
                                  <m:sty m:val="p"/>
                                </m:rPr>
                                <a:rPr lang="en-US" sz="1400">
                                  <a:latin typeface="Cambria Math" panose="02040503050406030204" pitchFamily="18" charset="0"/>
                                </a:rPr>
                                <m:t>Δ</m:t>
                              </m:r>
                              <m:r>
                                <a:rPr lang="en-US" sz="1400" i="1">
                                  <a:latin typeface="Cambria Math" panose="02040503050406030204" pitchFamily="18" charset="0"/>
                                </a:rPr>
                                <m:t>𝐿</m:t>
                              </m:r>
                            </m:den>
                          </m:f>
                        </m:e>
                      </m:d>
                    </m:oMath>
                    <m:oMath xmlns:m="http://schemas.openxmlformats.org/officeDocument/2006/math">
                      <m:r>
                        <a:rPr lang="en-US" sz="1400" i="1">
                          <a:latin typeface="Cambria Math" panose="02040503050406030204" pitchFamily="18" charset="0"/>
                        </a:rPr>
                        <m:t>≥</m:t>
                      </m:r>
                      <m:r>
                        <a:rPr lang="en-US" sz="1400" b="0" i="1" smtClean="0">
                          <a:latin typeface="Cambria Math" panose="02040503050406030204" pitchFamily="18" charset="0"/>
                        </a:rPr>
                        <m:t>0.3</m:t>
                      </m:r>
                    </m:oMath>
                  </m:oMathPara>
                </a14:m>
                <a:endParaRPr lang="en-US" sz="1400" dirty="0"/>
              </a:p>
            </p:txBody>
          </p:sp>
        </mc:Choice>
        <mc:Fallback xmlns="">
          <p:sp>
            <p:nvSpPr>
              <p:cNvPr id="11" name="TextBox 10">
                <a:extLst>
                  <a:ext uri="{FF2B5EF4-FFF2-40B4-BE49-F238E27FC236}">
                    <a16:creationId xmlns:a16="http://schemas.microsoft.com/office/drawing/2014/main" id="{821B12C7-1261-458F-A775-163CBDC16747}"/>
                  </a:ext>
                </a:extLst>
              </p:cNvPr>
              <p:cNvSpPr txBox="1">
                <a:spLocks noRot="1" noChangeAspect="1" noMove="1" noResize="1" noEditPoints="1" noAdjustHandles="1" noChangeArrowheads="1" noChangeShapeType="1" noTextEdit="1"/>
              </p:cNvSpPr>
              <p:nvPr/>
            </p:nvSpPr>
            <p:spPr>
              <a:xfrm>
                <a:off x="5562600" y="2925450"/>
                <a:ext cx="2947916" cy="721031"/>
              </a:xfrm>
              <a:prstGeom prst="rect">
                <a:avLst/>
              </a:prstGeom>
              <a:blipFill>
                <a:blip r:embed="rId4"/>
                <a:stretch>
                  <a:fillRect b="-2542"/>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35B5984C-3039-4F82-BEA9-98BE8FBE8DBA}"/>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3350" t="69535" b="10162"/>
          <a:stretch/>
        </p:blipFill>
        <p:spPr>
          <a:xfrm>
            <a:off x="23884" y="4356016"/>
            <a:ext cx="9056035" cy="1052041"/>
          </a:xfrm>
          <a:prstGeom prst="rect">
            <a:avLst/>
          </a:prstGeom>
        </p:spPr>
      </p:pic>
      <p:pic>
        <p:nvPicPr>
          <p:cNvPr id="5" name="Picture 4">
            <a:extLst>
              <a:ext uri="{FF2B5EF4-FFF2-40B4-BE49-F238E27FC236}">
                <a16:creationId xmlns:a16="http://schemas.microsoft.com/office/drawing/2014/main" id="{1AC16A99-8820-4C71-B8CA-054C6A69E8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420" r="4129"/>
          <a:stretch/>
        </p:blipFill>
        <p:spPr>
          <a:xfrm>
            <a:off x="23884" y="735660"/>
            <a:ext cx="5696715" cy="3386667"/>
          </a:xfrm>
          <a:prstGeom prst="rect">
            <a:avLst/>
          </a:prstGeom>
        </p:spPr>
      </p:pic>
      <p:sp>
        <p:nvSpPr>
          <p:cNvPr id="15" name="Rectangle 14">
            <a:extLst>
              <a:ext uri="{FF2B5EF4-FFF2-40B4-BE49-F238E27FC236}">
                <a16:creationId xmlns:a16="http://schemas.microsoft.com/office/drawing/2014/main" id="{1C987466-58BD-42DB-8B1D-68BF70E2656D}"/>
              </a:ext>
            </a:extLst>
          </p:cNvPr>
          <p:cNvSpPr/>
          <p:nvPr/>
        </p:nvSpPr>
        <p:spPr>
          <a:xfrm>
            <a:off x="8630483" y="815516"/>
            <a:ext cx="3329760" cy="1200329"/>
          </a:xfrm>
          <a:prstGeom prst="rect">
            <a:avLst/>
          </a:prstGeom>
          <a:solidFill>
            <a:srgbClr val="99CCFF"/>
          </a:solidFill>
        </p:spPr>
        <p:txBody>
          <a:bodyPr wrap="square">
            <a:spAutoFit/>
          </a:bodyPr>
          <a:lstStyle/>
          <a:p>
            <a:r>
              <a:rPr lang="en-US" dirty="0">
                <a:solidFill>
                  <a:srgbClr val="000000"/>
                </a:solidFill>
              </a:rPr>
              <a:t>The histograms on the right show that PSD minima is commonly observed during a depletion of the electron flux.</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9CA2768-0205-4C89-AE12-7B628C61B0A8}"/>
                  </a:ext>
                </a:extLst>
              </p:cNvPr>
              <p:cNvSpPr txBox="1"/>
              <p:nvPr/>
            </p:nvSpPr>
            <p:spPr>
              <a:xfrm>
                <a:off x="8902388" y="4812253"/>
                <a:ext cx="2128853"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=0.01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𝐺</m:t>
                          </m:r>
                        </m:e>
                        <m:sup>
                          <m:r>
                            <a:rPr lang="en-US" sz="2400" b="0" i="1" smtClean="0">
                              <a:latin typeface="Cambria Math" panose="02040503050406030204" pitchFamily="18" charset="0"/>
                            </a:rPr>
                            <m:t>0.5</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𝑒</m:t>
                          </m:r>
                        </m:sub>
                      </m:sSub>
                    </m:oMath>
                  </m:oMathPara>
                </a14:m>
                <a:endParaRPr lang="en-US" sz="2400" dirty="0"/>
              </a:p>
            </p:txBody>
          </p:sp>
        </mc:Choice>
        <mc:Fallback xmlns="">
          <p:sp>
            <p:nvSpPr>
              <p:cNvPr id="9" name="TextBox 8">
                <a:extLst>
                  <a:ext uri="{FF2B5EF4-FFF2-40B4-BE49-F238E27FC236}">
                    <a16:creationId xmlns:a16="http://schemas.microsoft.com/office/drawing/2014/main" id="{89CA2768-0205-4C89-AE12-7B628C61B0A8}"/>
                  </a:ext>
                </a:extLst>
              </p:cNvPr>
              <p:cNvSpPr txBox="1">
                <a:spLocks noRot="1" noChangeAspect="1" noMove="1" noResize="1" noEditPoints="1" noAdjustHandles="1" noChangeArrowheads="1" noChangeShapeType="1" noTextEdit="1"/>
              </p:cNvSpPr>
              <p:nvPr/>
            </p:nvSpPr>
            <p:spPr>
              <a:xfrm>
                <a:off x="8902388" y="4812253"/>
                <a:ext cx="2128853" cy="373500"/>
              </a:xfrm>
              <a:prstGeom prst="rect">
                <a:avLst/>
              </a:prstGeom>
              <a:blipFill>
                <a:blip r:embed="rId8"/>
                <a:stretch>
                  <a:fillRect l="-2857"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C494818-962E-4B08-88B2-52974F885CFD}"/>
                  </a:ext>
                </a:extLst>
              </p:cNvPr>
              <p:cNvSpPr txBox="1"/>
              <p:nvPr/>
            </p:nvSpPr>
            <p:spPr>
              <a:xfrm>
                <a:off x="8868960" y="5616633"/>
                <a:ext cx="1958934" cy="373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𝐾</m:t>
                      </m:r>
                      <m:r>
                        <a:rPr lang="en-US" sz="2400" b="0" i="1" smtClean="0">
                          <a:latin typeface="Cambria Math" panose="02040503050406030204" pitchFamily="18" charset="0"/>
                        </a:rPr>
                        <m:t>=0.1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𝐺</m:t>
                          </m:r>
                        </m:e>
                        <m:sup>
                          <m:r>
                            <a:rPr lang="en-US" sz="2400" b="0" i="1" smtClean="0">
                              <a:latin typeface="Cambria Math" panose="02040503050406030204" pitchFamily="18" charset="0"/>
                            </a:rPr>
                            <m:t>0.5</m:t>
                          </m:r>
                        </m:sup>
                      </m:sSup>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𝑒</m:t>
                          </m:r>
                        </m:sub>
                      </m:sSub>
                    </m:oMath>
                  </m:oMathPara>
                </a14:m>
                <a:endParaRPr lang="en-US" sz="2400" dirty="0"/>
              </a:p>
            </p:txBody>
          </p:sp>
        </mc:Choice>
        <mc:Fallback xmlns="">
          <p:sp>
            <p:nvSpPr>
              <p:cNvPr id="16" name="TextBox 15">
                <a:extLst>
                  <a:ext uri="{FF2B5EF4-FFF2-40B4-BE49-F238E27FC236}">
                    <a16:creationId xmlns:a16="http://schemas.microsoft.com/office/drawing/2014/main" id="{9C494818-962E-4B08-88B2-52974F885CFD}"/>
                  </a:ext>
                </a:extLst>
              </p:cNvPr>
              <p:cNvSpPr txBox="1">
                <a:spLocks noRot="1" noChangeAspect="1" noMove="1" noResize="1" noEditPoints="1" noAdjustHandles="1" noChangeArrowheads="1" noChangeShapeType="1" noTextEdit="1"/>
              </p:cNvSpPr>
              <p:nvPr/>
            </p:nvSpPr>
            <p:spPr>
              <a:xfrm>
                <a:off x="8868960" y="5616633"/>
                <a:ext cx="1958934" cy="373500"/>
              </a:xfrm>
              <a:prstGeom prst="rect">
                <a:avLst/>
              </a:prstGeom>
              <a:blipFill>
                <a:blip r:embed="rId9"/>
                <a:stretch>
                  <a:fillRect l="-3427" b="-967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5EF366C-5661-4923-A1C1-093937BB686D}"/>
              </a:ext>
            </a:extLst>
          </p:cNvPr>
          <p:cNvGrpSpPr/>
          <p:nvPr/>
        </p:nvGrpSpPr>
        <p:grpSpPr>
          <a:xfrm>
            <a:off x="8074882" y="2234582"/>
            <a:ext cx="4136712" cy="4569979"/>
            <a:chOff x="8068632" y="2297840"/>
            <a:chExt cx="4136712" cy="4569979"/>
          </a:xfrm>
        </p:grpSpPr>
        <p:pic>
          <p:nvPicPr>
            <p:cNvPr id="13" name="Picture 12">
              <a:extLst>
                <a:ext uri="{FF2B5EF4-FFF2-40B4-BE49-F238E27FC236}">
                  <a16:creationId xmlns:a16="http://schemas.microsoft.com/office/drawing/2014/main" id="{F9262B3E-86F8-4CDE-9380-2506C2EDD2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68632" y="3417896"/>
              <a:ext cx="4136712" cy="3449923"/>
            </a:xfrm>
            <a:prstGeom prst="rect">
              <a:avLst/>
            </a:prstGeom>
          </p:spPr>
        </p:pic>
        <p:sp>
          <p:nvSpPr>
            <p:cNvPr id="14" name="Rectangle 13">
              <a:extLst>
                <a:ext uri="{FF2B5EF4-FFF2-40B4-BE49-F238E27FC236}">
                  <a16:creationId xmlns:a16="http://schemas.microsoft.com/office/drawing/2014/main" id="{D5FE940F-F71C-42EB-AA66-78F591845C6A}"/>
                </a:ext>
              </a:extLst>
            </p:cNvPr>
            <p:cNvSpPr/>
            <p:nvPr/>
          </p:nvSpPr>
          <p:spPr>
            <a:xfrm>
              <a:off x="8578451" y="2297840"/>
              <a:ext cx="3429000" cy="1200329"/>
            </a:xfrm>
            <a:prstGeom prst="rect">
              <a:avLst/>
            </a:prstGeom>
          </p:spPr>
          <p:txBody>
            <a:bodyPr wrap="square">
              <a:spAutoFit/>
            </a:bodyPr>
            <a:lstStyle/>
            <a:p>
              <a:r>
                <a:rPr lang="en-US" b="1" dirty="0">
                  <a:solidFill>
                    <a:srgbClr val="00275B"/>
                  </a:solidFill>
                </a:rPr>
                <a:t>The histogram of identified depletion events in conjunction with identified PSD minima at different </a:t>
              </a:r>
              <a:r>
                <a:rPr lang="en-US" b="1" i="1" dirty="0">
                  <a:solidFill>
                    <a:srgbClr val="00275B"/>
                  </a:solidFill>
                </a:rPr>
                <a:t>K</a:t>
              </a:r>
              <a:r>
                <a:rPr lang="en-US" b="1" dirty="0"/>
                <a:t> </a:t>
              </a:r>
            </a:p>
          </p:txBody>
        </p:sp>
      </p:grpSp>
      <p:pic>
        <p:nvPicPr>
          <p:cNvPr id="17" name="Picture 16">
            <a:extLst>
              <a:ext uri="{FF2B5EF4-FFF2-40B4-BE49-F238E27FC236}">
                <a16:creationId xmlns:a16="http://schemas.microsoft.com/office/drawing/2014/main" id="{CB192FD3-22FA-4D7B-B8BF-54A023CD545E}"/>
              </a:ext>
            </a:extLst>
          </p:cNvPr>
          <p:cNvPicPr>
            <a:picLocks noChangeAspect="1"/>
          </p:cNvPicPr>
          <p:nvPr/>
        </p:nvPicPr>
        <p:blipFill rotWithShape="1">
          <a:blip r:embed="rId11">
            <a:extLst>
              <a:ext uri="{28A0092B-C50C-407E-A947-70E740481C1C}">
                <a14:useLocalDpi xmlns:a14="http://schemas.microsoft.com/office/drawing/2010/main" val="0"/>
              </a:ext>
            </a:extLst>
          </a:blip>
          <a:srcRect l="3350" t="71572" r="11190" b="5012"/>
          <a:stretch/>
        </p:blipFill>
        <p:spPr>
          <a:xfrm>
            <a:off x="23883" y="5412527"/>
            <a:ext cx="8007521" cy="1216873"/>
          </a:xfrm>
          <a:prstGeom prst="rect">
            <a:avLst/>
          </a:prstGeom>
        </p:spPr>
      </p:pic>
    </p:spTree>
    <p:extLst>
      <p:ext uri="{BB962C8B-B14F-4D97-AF65-F5344CB8AC3E}">
        <p14:creationId xmlns:p14="http://schemas.microsoft.com/office/powerpoint/2010/main" val="90617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p>
        </p:txBody>
      </p:sp>
      <p:sp>
        <p:nvSpPr>
          <p:cNvPr id="3" name="Content Placeholder 2"/>
          <p:cNvSpPr>
            <a:spLocks noGrp="1"/>
          </p:cNvSpPr>
          <p:nvPr>
            <p:ph idx="1"/>
          </p:nvPr>
        </p:nvSpPr>
        <p:spPr>
          <a:xfrm>
            <a:off x="419100" y="914400"/>
            <a:ext cx="11353800" cy="5715000"/>
          </a:xfrm>
          <a:solidFill>
            <a:srgbClr val="FFCC00"/>
          </a:solidFill>
        </p:spPr>
        <p:txBody>
          <a:bodyPr>
            <a:noAutofit/>
          </a:bodyPr>
          <a:lstStyle/>
          <a:p>
            <a:r>
              <a:rPr lang="en-US" sz="2400" dirty="0"/>
              <a:t>Almost half of the storms result in a depletion of multi-MeV electrons, and majority of depletions are produced by EMIC waves</a:t>
            </a:r>
          </a:p>
          <a:p>
            <a:r>
              <a:rPr lang="en-US" sz="2400" dirty="0"/>
              <a:t>Probability of observed storm depletions of multi-MeV electrons depends on the pitch angle</a:t>
            </a:r>
          </a:p>
          <a:p>
            <a:r>
              <a:rPr lang="en-US" sz="2400" dirty="0"/>
              <a:t>Up to 15% more storms result in multi-MeV electron depletion at low pitch angle which may be a result of the EMIC waves activity. </a:t>
            </a:r>
          </a:p>
          <a:p>
            <a:r>
              <a:rPr lang="en-US" sz="2400" dirty="0"/>
              <a:t>The analysis of the depletion events (regardless of the storms) during 2013 showed a that there are significantly more events at high equatorial pitch angles and high L*, which is an indication of the magnetopause shadowing effect. </a:t>
            </a:r>
          </a:p>
          <a:p>
            <a:r>
              <a:rPr lang="en-US" sz="2400" dirty="0"/>
              <a:t>Many flux depletion events are detected at low equatorial pitch angles (signature of EMIC wave scattering) . </a:t>
            </a:r>
          </a:p>
          <a:p>
            <a:r>
              <a:rPr lang="en-US" sz="2400" dirty="0"/>
              <a:t>The observation of the localized PSD minimum (signature of EMIC wave scattering) during an electron depletion is not uncommon. There are more events associated with the PSD minima at high adiabatic invariant K (low equatorial pitch angle).</a:t>
            </a:r>
          </a:p>
        </p:txBody>
      </p:sp>
    </p:spTree>
    <p:extLst>
      <p:ext uri="{BB962C8B-B14F-4D97-AF65-F5344CB8AC3E}">
        <p14:creationId xmlns:p14="http://schemas.microsoft.com/office/powerpoint/2010/main" val="73196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353D-4F78-4ADF-A1F8-ADBFFEEF29AD}"/>
              </a:ext>
            </a:extLst>
          </p:cNvPr>
          <p:cNvSpPr>
            <a:spLocks noGrp="1"/>
          </p:cNvSpPr>
          <p:nvPr>
            <p:ph type="title"/>
          </p:nvPr>
        </p:nvSpPr>
        <p:spPr>
          <a:xfrm>
            <a:off x="5367128" y="0"/>
            <a:ext cx="6824872" cy="685800"/>
          </a:xfrm>
        </p:spPr>
        <p:txBody>
          <a:bodyPr>
            <a:normAutofit/>
          </a:bodyPr>
          <a:lstStyle/>
          <a:p>
            <a:r>
              <a:rPr lang="en-US" b="1" dirty="0"/>
              <a:t>EMIC waves work together with other waves</a:t>
            </a:r>
          </a:p>
        </p:txBody>
      </p:sp>
      <p:pic>
        <p:nvPicPr>
          <p:cNvPr id="9" name="Content Placeholder 8">
            <a:extLst>
              <a:ext uri="{FF2B5EF4-FFF2-40B4-BE49-F238E27FC236}">
                <a16:creationId xmlns:a16="http://schemas.microsoft.com/office/drawing/2014/main" id="{C7B9A0B5-A20E-4BDC-9902-1DACE401507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99" t="4445" r="3457" b="5556"/>
          <a:stretch/>
        </p:blipFill>
        <p:spPr>
          <a:xfrm>
            <a:off x="-1" y="0"/>
            <a:ext cx="5274733" cy="6781800"/>
          </a:xfrm>
        </p:spPr>
      </p:pic>
      <p:sp>
        <p:nvSpPr>
          <p:cNvPr id="10" name="Rectangle 9">
            <a:extLst>
              <a:ext uri="{FF2B5EF4-FFF2-40B4-BE49-F238E27FC236}">
                <a16:creationId xmlns:a16="http://schemas.microsoft.com/office/drawing/2014/main" id="{0847A959-08A5-4A55-A609-0279EE03DBF2}"/>
              </a:ext>
            </a:extLst>
          </p:cNvPr>
          <p:cNvSpPr/>
          <p:nvPr/>
        </p:nvSpPr>
        <p:spPr>
          <a:xfrm>
            <a:off x="5284257" y="3059668"/>
            <a:ext cx="971309" cy="369332"/>
          </a:xfrm>
          <a:prstGeom prst="rect">
            <a:avLst/>
          </a:prstGeom>
        </p:spPr>
        <p:txBody>
          <a:bodyPr wrap="square">
            <a:spAutoFit/>
          </a:bodyPr>
          <a:lstStyle/>
          <a:p>
            <a:r>
              <a:rPr lang="en-US" dirty="0">
                <a:solidFill>
                  <a:srgbClr val="00275B"/>
                </a:solidFill>
              </a:rPr>
              <a:t>+ EMIC</a:t>
            </a:r>
            <a:endParaRPr lang="en-US" dirty="0"/>
          </a:p>
        </p:txBody>
      </p:sp>
      <p:sp>
        <p:nvSpPr>
          <p:cNvPr id="13" name="Rectangle 12">
            <a:extLst>
              <a:ext uri="{FF2B5EF4-FFF2-40B4-BE49-F238E27FC236}">
                <a16:creationId xmlns:a16="http://schemas.microsoft.com/office/drawing/2014/main" id="{EA968BFF-EFE3-4F3D-A779-2E3D365612C7}"/>
              </a:ext>
            </a:extLst>
          </p:cNvPr>
          <p:cNvSpPr/>
          <p:nvPr/>
        </p:nvSpPr>
        <p:spPr>
          <a:xfrm>
            <a:off x="5265207" y="4387334"/>
            <a:ext cx="1109872" cy="646331"/>
          </a:xfrm>
          <a:prstGeom prst="rect">
            <a:avLst/>
          </a:prstGeom>
        </p:spPr>
        <p:txBody>
          <a:bodyPr wrap="square">
            <a:spAutoFit/>
          </a:bodyPr>
          <a:lstStyle/>
          <a:p>
            <a:r>
              <a:rPr lang="en-US" dirty="0">
                <a:solidFill>
                  <a:srgbClr val="00275B"/>
                </a:solidFill>
              </a:rPr>
              <a:t>+ EMIC</a:t>
            </a:r>
          </a:p>
          <a:p>
            <a:r>
              <a:rPr lang="en-US" dirty="0">
                <a:solidFill>
                  <a:srgbClr val="00275B"/>
                </a:solidFill>
              </a:rPr>
              <a:t>+ Chorus </a:t>
            </a:r>
            <a:endParaRPr lang="en-US" dirty="0"/>
          </a:p>
        </p:txBody>
      </p:sp>
      <p:sp>
        <p:nvSpPr>
          <p:cNvPr id="14" name="Rectangle 13">
            <a:extLst>
              <a:ext uri="{FF2B5EF4-FFF2-40B4-BE49-F238E27FC236}">
                <a16:creationId xmlns:a16="http://schemas.microsoft.com/office/drawing/2014/main" id="{239C9FDC-43A5-4E20-9FA8-C5D60F905E03}"/>
              </a:ext>
            </a:extLst>
          </p:cNvPr>
          <p:cNvSpPr/>
          <p:nvPr/>
        </p:nvSpPr>
        <p:spPr>
          <a:xfrm>
            <a:off x="5274732" y="5489138"/>
            <a:ext cx="1109872" cy="923330"/>
          </a:xfrm>
          <a:prstGeom prst="rect">
            <a:avLst/>
          </a:prstGeom>
        </p:spPr>
        <p:txBody>
          <a:bodyPr wrap="square">
            <a:spAutoFit/>
          </a:bodyPr>
          <a:lstStyle/>
          <a:p>
            <a:r>
              <a:rPr lang="en-US" dirty="0">
                <a:solidFill>
                  <a:srgbClr val="00275B"/>
                </a:solidFill>
              </a:rPr>
              <a:t>+ EMIC</a:t>
            </a:r>
          </a:p>
          <a:p>
            <a:r>
              <a:rPr lang="en-US" dirty="0">
                <a:solidFill>
                  <a:srgbClr val="00275B"/>
                </a:solidFill>
              </a:rPr>
              <a:t>+ Chorus</a:t>
            </a:r>
          </a:p>
          <a:p>
            <a:r>
              <a:rPr lang="en-US" dirty="0">
                <a:solidFill>
                  <a:srgbClr val="00275B"/>
                </a:solidFill>
              </a:rPr>
              <a:t>+ Hiss </a:t>
            </a:r>
            <a:endParaRPr lang="en-US" dirty="0"/>
          </a:p>
        </p:txBody>
      </p:sp>
      <p:sp>
        <p:nvSpPr>
          <p:cNvPr id="15" name="Rectangle 14">
            <a:extLst>
              <a:ext uri="{FF2B5EF4-FFF2-40B4-BE49-F238E27FC236}">
                <a16:creationId xmlns:a16="http://schemas.microsoft.com/office/drawing/2014/main" id="{E597C033-1C96-4FFB-AB7D-282190D3D28F}"/>
              </a:ext>
            </a:extLst>
          </p:cNvPr>
          <p:cNvSpPr/>
          <p:nvPr/>
        </p:nvSpPr>
        <p:spPr>
          <a:xfrm>
            <a:off x="5284257" y="1590496"/>
            <a:ext cx="1109872" cy="923330"/>
          </a:xfrm>
          <a:prstGeom prst="rect">
            <a:avLst/>
          </a:prstGeom>
        </p:spPr>
        <p:txBody>
          <a:bodyPr wrap="square">
            <a:spAutoFit/>
          </a:bodyPr>
          <a:lstStyle/>
          <a:p>
            <a:r>
              <a:rPr lang="en-US" dirty="0">
                <a:solidFill>
                  <a:srgbClr val="00275B"/>
                </a:solidFill>
              </a:rPr>
              <a:t>Radial diffusion only</a:t>
            </a:r>
            <a:endParaRPr lang="en-US" dirty="0"/>
          </a:p>
        </p:txBody>
      </p:sp>
      <p:pic>
        <p:nvPicPr>
          <p:cNvPr id="3" name="Picture 2">
            <a:extLst>
              <a:ext uri="{FF2B5EF4-FFF2-40B4-BE49-F238E27FC236}">
                <a16:creationId xmlns:a16="http://schemas.microsoft.com/office/drawing/2014/main" id="{F29BE2BC-4FCE-449B-9CD8-D83134696A8C}"/>
              </a:ext>
            </a:extLst>
          </p:cNvPr>
          <p:cNvPicPr>
            <a:picLocks noChangeAspect="1"/>
          </p:cNvPicPr>
          <p:nvPr/>
        </p:nvPicPr>
        <p:blipFill rotWithShape="1">
          <a:blip r:embed="rId3"/>
          <a:srcRect b="1439"/>
          <a:stretch/>
        </p:blipFill>
        <p:spPr>
          <a:xfrm>
            <a:off x="6553200" y="819150"/>
            <a:ext cx="5352372" cy="5219700"/>
          </a:xfrm>
          <a:prstGeom prst="rect">
            <a:avLst/>
          </a:prstGeom>
        </p:spPr>
      </p:pic>
      <p:sp>
        <p:nvSpPr>
          <p:cNvPr id="16" name="TextBox 15">
            <a:extLst>
              <a:ext uri="{FF2B5EF4-FFF2-40B4-BE49-F238E27FC236}">
                <a16:creationId xmlns:a16="http://schemas.microsoft.com/office/drawing/2014/main" id="{13795D95-0B45-46E1-A99C-6C459E0645C5}"/>
              </a:ext>
            </a:extLst>
          </p:cNvPr>
          <p:cNvSpPr txBox="1"/>
          <p:nvPr/>
        </p:nvSpPr>
        <p:spPr>
          <a:xfrm>
            <a:off x="9677400" y="6445974"/>
            <a:ext cx="2312267" cy="307777"/>
          </a:xfrm>
          <a:prstGeom prst="rect">
            <a:avLst/>
          </a:prstGeom>
          <a:noFill/>
        </p:spPr>
        <p:txBody>
          <a:bodyPr wrap="square" rtlCol="0">
            <a:spAutoFit/>
          </a:bodyPr>
          <a:lstStyle/>
          <a:p>
            <a:pPr algn="r"/>
            <a:r>
              <a:rPr lang="en-US" sz="1400" i="1" dirty="0" err="1">
                <a:latin typeface="+mj-lt"/>
              </a:rPr>
              <a:t>Shprits</a:t>
            </a:r>
            <a:r>
              <a:rPr lang="en-US" sz="1400" i="1" dirty="0">
                <a:latin typeface="+mj-lt"/>
              </a:rPr>
              <a:t> et al. 2006</a:t>
            </a:r>
          </a:p>
        </p:txBody>
      </p:sp>
    </p:spTree>
    <p:extLst>
      <p:ext uri="{BB962C8B-B14F-4D97-AF65-F5344CB8AC3E}">
        <p14:creationId xmlns:p14="http://schemas.microsoft.com/office/powerpoint/2010/main" val="3207362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Pitch angle dependence of depletion events during storms</a:t>
            </a:r>
          </a:p>
        </p:txBody>
      </p:sp>
      <p:pic>
        <p:nvPicPr>
          <p:cNvPr id="4" name="Picture 3">
            <a:extLst>
              <a:ext uri="{FF2B5EF4-FFF2-40B4-BE49-F238E27FC236}">
                <a16:creationId xmlns:a16="http://schemas.microsoft.com/office/drawing/2014/main" id="{C0D1C4F2-246F-489B-A777-7CB36598D661}"/>
              </a:ext>
            </a:extLst>
          </p:cNvPr>
          <p:cNvPicPr>
            <a:picLocks noChangeAspect="1"/>
          </p:cNvPicPr>
          <p:nvPr/>
        </p:nvPicPr>
        <p:blipFill rotWithShape="1">
          <a:blip r:embed="rId2">
            <a:extLst>
              <a:ext uri="{28A0092B-C50C-407E-A947-70E740481C1C}">
                <a14:useLocalDpi xmlns:a14="http://schemas.microsoft.com/office/drawing/2010/main" val="0"/>
              </a:ext>
            </a:extLst>
          </a:blip>
          <a:srcRect l="5000" r="6875"/>
          <a:stretch>
            <a:fillRect/>
          </a:stretch>
        </p:blipFill>
        <p:spPr>
          <a:xfrm>
            <a:off x="2438400" y="1116702"/>
            <a:ext cx="9669780" cy="36261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2A904B-E589-4FCC-91E2-12C88BF12D68}"/>
                  </a:ext>
                </a:extLst>
              </p:cNvPr>
              <p:cNvSpPr txBox="1"/>
              <p:nvPr/>
            </p:nvSpPr>
            <p:spPr>
              <a:xfrm>
                <a:off x="104076" y="3657600"/>
                <a:ext cx="2680349" cy="575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𝑑𝑖𝑓𝑓𝑒𝑟𝑒𝑛𝑐𝑒</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𝑒𝑞</m:t>
                        </m:r>
                      </m:sub>
                    </m:sSub>
                    <m:r>
                      <a:rPr lang="en-US" b="0" i="1" smtClean="0">
                        <a:latin typeface="Cambria Math" panose="02040503050406030204" pitchFamily="18" charset="0"/>
                      </a:rPr>
                      <m:t>)</m:t>
                    </m:r>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𝑒𝑞</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75</m:t>
                        </m:r>
                      </m:e>
                      <m:sup>
                        <m:r>
                          <a:rPr lang="en-US" b="0" i="1" smtClean="0">
                            <a:latin typeface="Cambria Math" panose="02040503050406030204" pitchFamily="18" charset="0"/>
                          </a:rPr>
                          <m:t>∘</m:t>
                        </m:r>
                      </m:sup>
                    </m:sSup>
                    <m:r>
                      <a:rPr lang="en-US" i="1">
                        <a:latin typeface="Cambria Math" panose="02040503050406030204" pitchFamily="18" charset="0"/>
                      </a:rPr>
                      <m:t>)</m:t>
                    </m:r>
                  </m:oMath>
                </a14:m>
                <a:endParaRPr lang="en-US" dirty="0"/>
              </a:p>
            </p:txBody>
          </p:sp>
        </mc:Choice>
        <mc:Fallback xmlns="">
          <p:sp>
            <p:nvSpPr>
              <p:cNvPr id="5" name="TextBox 4">
                <a:extLst>
                  <a:ext uri="{FF2B5EF4-FFF2-40B4-BE49-F238E27FC236}">
                    <a16:creationId xmlns:a16="http://schemas.microsoft.com/office/drawing/2014/main" id="{3B2A904B-E589-4FCC-91E2-12C88BF12D68}"/>
                  </a:ext>
                </a:extLst>
              </p:cNvPr>
              <p:cNvSpPr txBox="1">
                <a:spLocks noRot="1" noChangeAspect="1" noMove="1" noResize="1" noEditPoints="1" noAdjustHandles="1" noChangeArrowheads="1" noChangeShapeType="1" noTextEdit="1"/>
              </p:cNvSpPr>
              <p:nvPr/>
            </p:nvSpPr>
            <p:spPr>
              <a:xfrm>
                <a:off x="104076" y="3657600"/>
                <a:ext cx="2680349" cy="575414"/>
              </a:xfrm>
              <a:prstGeom prst="rect">
                <a:avLst/>
              </a:prstGeom>
              <a:blipFill>
                <a:blip r:embed="rId8"/>
                <a:stretch>
                  <a:fillRect l="-2955"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A13879E-6D18-4512-9BAE-C2722B1EE7C5}"/>
                  </a:ext>
                </a:extLst>
              </p:cNvPr>
              <p:cNvSpPr/>
              <p:nvPr/>
            </p:nvSpPr>
            <p:spPr>
              <a:xfrm>
                <a:off x="936803" y="1702985"/>
                <a:ext cx="1014893" cy="390748"/>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𝑒𝑞</m:t>
                        </m:r>
                      </m:sub>
                    </m:sSub>
                    <m:r>
                      <a:rPr lang="en-US" i="1">
                        <a:latin typeface="Cambria Math" panose="02040503050406030204" pitchFamily="18" charset="0"/>
                      </a:rPr>
                      <m:t>)</m:t>
                    </m:r>
                  </m:oMath>
                </a14:m>
                <a:r>
                  <a:rPr lang="en-US" dirty="0"/>
                  <a:t> </a:t>
                </a:r>
              </a:p>
            </p:txBody>
          </p:sp>
        </mc:Choice>
        <mc:Fallback xmlns="">
          <p:sp>
            <p:nvSpPr>
              <p:cNvPr id="6" name="Rectangle 5">
                <a:extLst>
                  <a:ext uri="{FF2B5EF4-FFF2-40B4-BE49-F238E27FC236}">
                    <a16:creationId xmlns:a16="http://schemas.microsoft.com/office/drawing/2014/main" id="{6A13879E-6D18-4512-9BAE-C2722B1EE7C5}"/>
                  </a:ext>
                </a:extLst>
              </p:cNvPr>
              <p:cNvSpPr>
                <a:spLocks noRot="1" noChangeAspect="1" noMove="1" noResize="1" noEditPoints="1" noAdjustHandles="1" noChangeArrowheads="1" noChangeShapeType="1" noTextEdit="1"/>
              </p:cNvSpPr>
              <p:nvPr/>
            </p:nvSpPr>
            <p:spPr>
              <a:xfrm>
                <a:off x="936803" y="1702985"/>
                <a:ext cx="1014893" cy="390748"/>
              </a:xfrm>
              <a:prstGeom prst="rect">
                <a:avLst/>
              </a:prstGeom>
              <a:blipFill>
                <a:blip r:embed="rId9"/>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1841610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Pitch angle dependence of depletion events during storms (72 hours)</a:t>
            </a:r>
          </a:p>
        </p:txBody>
      </p:sp>
      <p:pic>
        <p:nvPicPr>
          <p:cNvPr id="4" name="Picture 3">
            <a:extLst>
              <a:ext uri="{FF2B5EF4-FFF2-40B4-BE49-F238E27FC236}">
                <a16:creationId xmlns:a16="http://schemas.microsoft.com/office/drawing/2014/main" id="{C0D1C4F2-246F-489B-A777-7CB36598D661}"/>
              </a:ext>
            </a:extLst>
          </p:cNvPr>
          <p:cNvPicPr>
            <a:picLocks noChangeAspect="1"/>
          </p:cNvPicPr>
          <p:nvPr/>
        </p:nvPicPr>
        <p:blipFill rotWithShape="1">
          <a:blip r:embed="rId2">
            <a:extLst>
              <a:ext uri="{28A0092B-C50C-407E-A947-70E740481C1C}">
                <a14:useLocalDpi xmlns:a14="http://schemas.microsoft.com/office/drawing/2010/main" val="0"/>
              </a:ext>
            </a:extLst>
          </a:blip>
          <a:srcRect l="5000" r="6875"/>
          <a:stretch>
            <a:fillRect/>
          </a:stretch>
        </p:blipFill>
        <p:spPr>
          <a:xfrm>
            <a:off x="2438401" y="1116702"/>
            <a:ext cx="9669778" cy="36261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2A904B-E589-4FCC-91E2-12C88BF12D68}"/>
                  </a:ext>
                </a:extLst>
              </p:cNvPr>
              <p:cNvSpPr txBox="1"/>
              <p:nvPr/>
            </p:nvSpPr>
            <p:spPr>
              <a:xfrm>
                <a:off x="104076" y="3657600"/>
                <a:ext cx="2680349" cy="575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𝑑𝑖𝑓𝑓𝑒𝑟𝑒𝑛𝑐𝑒</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𝑒𝑞</m:t>
                        </m:r>
                      </m:sub>
                    </m:sSub>
                    <m:r>
                      <a:rPr lang="en-US" b="0" i="1" smtClean="0">
                        <a:latin typeface="Cambria Math" panose="02040503050406030204" pitchFamily="18" charset="0"/>
                      </a:rPr>
                      <m:t>)</m:t>
                    </m:r>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𝑒𝑞</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75</m:t>
                        </m:r>
                      </m:e>
                      <m:sup>
                        <m:r>
                          <a:rPr lang="en-US" b="0" i="1" smtClean="0">
                            <a:latin typeface="Cambria Math" panose="02040503050406030204" pitchFamily="18" charset="0"/>
                          </a:rPr>
                          <m:t>∘</m:t>
                        </m:r>
                      </m:sup>
                    </m:sSup>
                    <m:r>
                      <a:rPr lang="en-US" i="1">
                        <a:latin typeface="Cambria Math" panose="02040503050406030204" pitchFamily="18" charset="0"/>
                      </a:rPr>
                      <m:t>)</m:t>
                    </m:r>
                  </m:oMath>
                </a14:m>
                <a:endParaRPr lang="en-US" dirty="0"/>
              </a:p>
            </p:txBody>
          </p:sp>
        </mc:Choice>
        <mc:Fallback xmlns="">
          <p:sp>
            <p:nvSpPr>
              <p:cNvPr id="5" name="TextBox 4">
                <a:extLst>
                  <a:ext uri="{FF2B5EF4-FFF2-40B4-BE49-F238E27FC236}">
                    <a16:creationId xmlns:a16="http://schemas.microsoft.com/office/drawing/2014/main" id="{3B2A904B-E589-4FCC-91E2-12C88BF12D68}"/>
                  </a:ext>
                </a:extLst>
              </p:cNvPr>
              <p:cNvSpPr txBox="1">
                <a:spLocks noRot="1" noChangeAspect="1" noMove="1" noResize="1" noEditPoints="1" noAdjustHandles="1" noChangeArrowheads="1" noChangeShapeType="1" noTextEdit="1"/>
              </p:cNvSpPr>
              <p:nvPr/>
            </p:nvSpPr>
            <p:spPr>
              <a:xfrm>
                <a:off x="104076" y="3657600"/>
                <a:ext cx="2680349" cy="575414"/>
              </a:xfrm>
              <a:prstGeom prst="rect">
                <a:avLst/>
              </a:prstGeom>
              <a:blipFill>
                <a:blip r:embed="rId8"/>
                <a:stretch>
                  <a:fillRect l="-2955"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A13879E-6D18-4512-9BAE-C2722B1EE7C5}"/>
                  </a:ext>
                </a:extLst>
              </p:cNvPr>
              <p:cNvSpPr/>
              <p:nvPr/>
            </p:nvSpPr>
            <p:spPr>
              <a:xfrm>
                <a:off x="936803" y="1702985"/>
                <a:ext cx="1014893" cy="390748"/>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𝑒𝑞</m:t>
                        </m:r>
                      </m:sub>
                    </m:sSub>
                    <m:r>
                      <a:rPr lang="en-US" i="1">
                        <a:latin typeface="Cambria Math" panose="02040503050406030204" pitchFamily="18" charset="0"/>
                      </a:rPr>
                      <m:t>)</m:t>
                    </m:r>
                  </m:oMath>
                </a14:m>
                <a:r>
                  <a:rPr lang="en-US" dirty="0"/>
                  <a:t> </a:t>
                </a:r>
              </a:p>
            </p:txBody>
          </p:sp>
        </mc:Choice>
        <mc:Fallback xmlns="">
          <p:sp>
            <p:nvSpPr>
              <p:cNvPr id="6" name="Rectangle 5">
                <a:extLst>
                  <a:ext uri="{FF2B5EF4-FFF2-40B4-BE49-F238E27FC236}">
                    <a16:creationId xmlns:a16="http://schemas.microsoft.com/office/drawing/2014/main" id="{6A13879E-6D18-4512-9BAE-C2722B1EE7C5}"/>
                  </a:ext>
                </a:extLst>
              </p:cNvPr>
              <p:cNvSpPr>
                <a:spLocks noRot="1" noChangeAspect="1" noMove="1" noResize="1" noEditPoints="1" noAdjustHandles="1" noChangeArrowheads="1" noChangeShapeType="1" noTextEdit="1"/>
              </p:cNvSpPr>
              <p:nvPr/>
            </p:nvSpPr>
            <p:spPr>
              <a:xfrm>
                <a:off x="936803" y="1702985"/>
                <a:ext cx="1014893" cy="390748"/>
              </a:xfrm>
              <a:prstGeom prst="rect">
                <a:avLst/>
              </a:prstGeom>
              <a:blipFill>
                <a:blip r:embed="rId9"/>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118589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7889-7C63-4B40-A172-242C9C3FF716}"/>
              </a:ext>
            </a:extLst>
          </p:cNvPr>
          <p:cNvSpPr>
            <a:spLocks noGrp="1"/>
          </p:cNvSpPr>
          <p:nvPr>
            <p:ph type="title"/>
          </p:nvPr>
        </p:nvSpPr>
        <p:spPr/>
        <p:txBody>
          <a:bodyPr/>
          <a:lstStyle/>
          <a:p>
            <a:r>
              <a:rPr lang="en-US" dirty="0"/>
              <a:t>Depletion evens, background corrected</a:t>
            </a:r>
          </a:p>
        </p:txBody>
      </p:sp>
      <p:pic>
        <p:nvPicPr>
          <p:cNvPr id="5" name="Content Placeholder 4">
            <a:extLst>
              <a:ext uri="{FF2B5EF4-FFF2-40B4-BE49-F238E27FC236}">
                <a16:creationId xmlns:a16="http://schemas.microsoft.com/office/drawing/2014/main" id="{C71518D0-8335-4ECD-AA18-851C5CA25D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3673" y="701693"/>
            <a:ext cx="7118327" cy="4572000"/>
          </a:xfrm>
        </p:spPr>
      </p:pic>
      <p:pic>
        <p:nvPicPr>
          <p:cNvPr id="7" name="Picture 6" descr="A close up of a map&#10;&#10;Description automatically generated">
            <a:extLst>
              <a:ext uri="{FF2B5EF4-FFF2-40B4-BE49-F238E27FC236}">
                <a16:creationId xmlns:a16="http://schemas.microsoft.com/office/drawing/2014/main" id="{F4887B3B-84E1-4D55-BD59-2B4247BB7BCE}"/>
              </a:ext>
            </a:extLst>
          </p:cNvPr>
          <p:cNvPicPr>
            <a:picLocks noChangeAspect="1"/>
          </p:cNvPicPr>
          <p:nvPr/>
        </p:nvPicPr>
        <p:blipFill rotWithShape="1">
          <a:blip r:embed="rId3">
            <a:extLst>
              <a:ext uri="{28A0092B-C50C-407E-A947-70E740481C1C}">
                <a14:useLocalDpi xmlns:a14="http://schemas.microsoft.com/office/drawing/2010/main" val="0"/>
              </a:ext>
            </a:extLst>
          </a:blip>
          <a:srcRect l="10000" r="47500"/>
          <a:stretch/>
        </p:blipFill>
        <p:spPr>
          <a:xfrm>
            <a:off x="0" y="701693"/>
            <a:ext cx="5181600" cy="2286000"/>
          </a:xfrm>
          <a:prstGeom prst="rect">
            <a:avLst/>
          </a:prstGeom>
        </p:spPr>
      </p:pic>
      <p:pic>
        <p:nvPicPr>
          <p:cNvPr id="8" name="Picture 7" descr="A close up of a map&#10;&#10;Description automatically generated">
            <a:extLst>
              <a:ext uri="{FF2B5EF4-FFF2-40B4-BE49-F238E27FC236}">
                <a16:creationId xmlns:a16="http://schemas.microsoft.com/office/drawing/2014/main" id="{942C22D4-1535-45FA-ADBA-B36C326A2E31}"/>
              </a:ext>
            </a:extLst>
          </p:cNvPr>
          <p:cNvPicPr>
            <a:picLocks noChangeAspect="1"/>
          </p:cNvPicPr>
          <p:nvPr/>
        </p:nvPicPr>
        <p:blipFill rotWithShape="1">
          <a:blip r:embed="rId3">
            <a:extLst>
              <a:ext uri="{28A0092B-C50C-407E-A947-70E740481C1C}">
                <a14:useLocalDpi xmlns:a14="http://schemas.microsoft.com/office/drawing/2010/main" val="0"/>
              </a:ext>
            </a:extLst>
          </a:blip>
          <a:srcRect l="52500" r="6250"/>
          <a:stretch/>
        </p:blipFill>
        <p:spPr>
          <a:xfrm>
            <a:off x="152400" y="2942626"/>
            <a:ext cx="5029200" cy="2286000"/>
          </a:xfrm>
          <a:prstGeom prst="rect">
            <a:avLst/>
          </a:prstGeom>
        </p:spPr>
      </p:pic>
    </p:spTree>
    <p:extLst>
      <p:ext uri="{BB962C8B-B14F-4D97-AF65-F5344CB8AC3E}">
        <p14:creationId xmlns:p14="http://schemas.microsoft.com/office/powerpoint/2010/main" val="335308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2E04-51A2-40D2-A92B-E84A8F1EE470}"/>
              </a:ext>
            </a:extLst>
          </p:cNvPr>
          <p:cNvSpPr>
            <a:spLocks noGrp="1"/>
          </p:cNvSpPr>
          <p:nvPr>
            <p:ph type="title"/>
          </p:nvPr>
        </p:nvSpPr>
        <p:spPr/>
        <p:txBody>
          <a:bodyPr/>
          <a:lstStyle/>
          <a:p>
            <a:r>
              <a:rPr lang="en-US" dirty="0"/>
              <a:t>Selection of the range of L* and pitch angle</a:t>
            </a:r>
          </a:p>
        </p:txBody>
      </p:sp>
      <p:pic>
        <p:nvPicPr>
          <p:cNvPr id="5" name="Content Placeholder 4">
            <a:extLst>
              <a:ext uri="{FF2B5EF4-FFF2-40B4-BE49-F238E27FC236}">
                <a16:creationId xmlns:a16="http://schemas.microsoft.com/office/drawing/2014/main" id="{91796E0D-8157-4FC6-BBB4-10B8019A5A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61" r="6944"/>
          <a:stretch/>
        </p:blipFill>
        <p:spPr>
          <a:xfrm>
            <a:off x="0" y="1143000"/>
            <a:ext cx="12192000" cy="2592000"/>
          </a:xfrm>
        </p:spPr>
      </p:pic>
    </p:spTree>
    <p:extLst>
      <p:ext uri="{BB962C8B-B14F-4D97-AF65-F5344CB8AC3E}">
        <p14:creationId xmlns:p14="http://schemas.microsoft.com/office/powerpoint/2010/main" val="355505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Multi-MeV electron flux depletion events </a:t>
            </a:r>
            <a:br>
              <a:rPr lang="en-US" dirty="0">
                <a:effectLst/>
              </a:rPr>
            </a:br>
            <a:r>
              <a:rPr lang="en-US" dirty="0">
                <a:effectLst/>
              </a:rPr>
              <a:t>from January 1, 2013 until January 1, 2014 </a:t>
            </a:r>
            <a:endParaRPr lang="en-US" dirty="0"/>
          </a:p>
        </p:txBody>
      </p:sp>
      <p:pic>
        <p:nvPicPr>
          <p:cNvPr id="8" name="Content Placeholder 7">
            <a:extLst>
              <a:ext uri="{FF2B5EF4-FFF2-40B4-BE49-F238E27FC236}">
                <a16:creationId xmlns:a16="http://schemas.microsoft.com/office/drawing/2014/main" id="{C7665D67-72BA-47DD-9E04-ED44D33CB6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65" y="838200"/>
            <a:ext cx="9875520" cy="54864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189BD9-8729-411D-9A01-FFE680BEFB28}"/>
                  </a:ext>
                </a:extLst>
              </p:cNvPr>
              <p:cNvSpPr txBox="1"/>
              <p:nvPr/>
            </p:nvSpPr>
            <p:spPr>
              <a:xfrm>
                <a:off x="9654098" y="4267200"/>
                <a:ext cx="2460737" cy="149682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oMath>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func>
                            <m:func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log</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fName>
                            <m:e>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bar>
                                    <m:barPr>
                                      <m:pos m:val="top"/>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bar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ub>
                                      </m:sSub>
                                    </m:e>
                                  </m:ba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unc>
                                <m:func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log</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sub>
                                  </m:sSub>
                                </m:fName>
                                <m:e>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bar>
                                        <m:barPr>
                                          <m:pos m:val="top"/>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bar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e>
                                            <m: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ub>
                                          </m:sSub>
                                        </m:e>
                                      </m:bar>
                                    </m:e>
                                  </m:d>
                                </m:e>
                              </m:func>
                            </m:e>
                          </m:func>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den>
                      </m:f>
                    </m:oMath>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uncPr>
                        <m:fNa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log</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sub>
                          </m:sSub>
                        </m:fName>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e>
                          </m:d>
                        </m:e>
                      </m:func>
                    </m:oMath>
                  </m:oMathPara>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9" name="TextBox 8">
                <a:extLst>
                  <a:ext uri="{FF2B5EF4-FFF2-40B4-BE49-F238E27FC236}">
                    <a16:creationId xmlns:a16="http://schemas.microsoft.com/office/drawing/2014/main" id="{8A189BD9-8729-411D-9A01-FFE680BEFB28}"/>
                  </a:ext>
                </a:extLst>
              </p:cNvPr>
              <p:cNvSpPr txBox="1">
                <a:spLocks noRot="1" noChangeAspect="1" noMove="1" noResize="1" noEditPoints="1" noAdjustHandles="1" noChangeArrowheads="1" noChangeShapeType="1" noTextEdit="1"/>
              </p:cNvSpPr>
              <p:nvPr/>
            </p:nvSpPr>
            <p:spPr>
              <a:xfrm>
                <a:off x="9654098" y="4267200"/>
                <a:ext cx="2460737" cy="1496820"/>
              </a:xfrm>
              <a:prstGeom prst="rect">
                <a:avLst/>
              </a:prstGeom>
              <a:blipFill>
                <a:blip r:embed="rId4"/>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E77F1B1-9247-4553-B1FB-6B389BAA5FCE}"/>
              </a:ext>
            </a:extLst>
          </p:cNvPr>
          <p:cNvSpPr/>
          <p:nvPr/>
        </p:nvSpPr>
        <p:spPr>
          <a:xfrm>
            <a:off x="9714796" y="3106455"/>
            <a:ext cx="233934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We identified a flux depletion by following criteria</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29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90931" y="6095999"/>
            <a:ext cx="11430000" cy="512267"/>
          </a:xfrm>
          <a:prstGeom prst="rect">
            <a:avLst/>
          </a:prstGeom>
          <a:solidFill>
            <a:schemeClr val="accent1">
              <a:lumMod val="20000"/>
              <a:lumOff val="80000"/>
            </a:schemeClr>
          </a:solidFill>
        </p:spPr>
        <p:txBody>
          <a:bodyPr wrap="square" rtlCol="0">
            <a:noAutofit/>
          </a:bodyPr>
          <a:lstStyle/>
          <a:p>
            <a:pPr algn="r"/>
            <a:endParaRPr lang="en-US" dirty="0">
              <a:solidFill>
                <a:schemeClr val="accent6">
                  <a:lumMod val="75000"/>
                </a:schemeClr>
              </a:solidFill>
            </a:endParaRPr>
          </a:p>
        </p:txBody>
      </p:sp>
      <p:sp>
        <p:nvSpPr>
          <p:cNvPr id="9" name="TextBox 8"/>
          <p:cNvSpPr txBox="1"/>
          <p:nvPr/>
        </p:nvSpPr>
        <p:spPr>
          <a:xfrm>
            <a:off x="590931" y="4419600"/>
            <a:ext cx="11430000" cy="1295400"/>
          </a:xfrm>
          <a:prstGeom prst="rect">
            <a:avLst/>
          </a:prstGeom>
          <a:solidFill>
            <a:schemeClr val="accent1">
              <a:lumMod val="20000"/>
              <a:lumOff val="80000"/>
            </a:schemeClr>
          </a:solidFill>
        </p:spPr>
        <p:txBody>
          <a:bodyPr wrap="square" rtlCol="0">
            <a:noAutofit/>
          </a:bodyPr>
          <a:lstStyle/>
          <a:p>
            <a:pPr algn="r"/>
            <a:r>
              <a:rPr lang="en-US" sz="2800" dirty="0">
                <a:solidFill>
                  <a:schemeClr val="accent6">
                    <a:lumMod val="75000"/>
                  </a:schemeClr>
                </a:solidFill>
              </a:rPr>
              <a:t>Not only storms and PSD min</a:t>
            </a:r>
            <a:endParaRPr lang="en-US" dirty="0">
              <a:solidFill>
                <a:schemeClr val="accent6">
                  <a:lumMod val="75000"/>
                </a:schemeClr>
              </a:solidFill>
            </a:endParaRPr>
          </a:p>
        </p:txBody>
      </p:sp>
      <p:sp>
        <p:nvSpPr>
          <p:cNvPr id="8" name="TextBox 7"/>
          <p:cNvSpPr txBox="1"/>
          <p:nvPr/>
        </p:nvSpPr>
        <p:spPr>
          <a:xfrm>
            <a:off x="566928" y="3079557"/>
            <a:ext cx="11430000" cy="968188"/>
          </a:xfrm>
          <a:prstGeom prst="rect">
            <a:avLst/>
          </a:prstGeom>
          <a:solidFill>
            <a:schemeClr val="accent1">
              <a:lumMod val="20000"/>
              <a:lumOff val="80000"/>
            </a:schemeClr>
          </a:solidFill>
        </p:spPr>
        <p:txBody>
          <a:bodyPr wrap="square" rtlCol="0">
            <a:noAutofit/>
          </a:bodyPr>
          <a:lstStyle/>
          <a:p>
            <a:pPr algn="r"/>
            <a:r>
              <a:rPr lang="en-US" sz="2800" dirty="0">
                <a:solidFill>
                  <a:schemeClr val="accent6">
                    <a:lumMod val="75000"/>
                  </a:schemeClr>
                </a:solidFill>
              </a:rPr>
              <a:t>Storms</a:t>
            </a:r>
            <a:endParaRPr lang="en-US" dirty="0">
              <a:solidFill>
                <a:schemeClr val="accent6">
                  <a:lumMod val="75000"/>
                </a:schemeClr>
              </a:solidFill>
            </a:endParaRPr>
          </a:p>
        </p:txBody>
      </p:sp>
      <p:sp>
        <p:nvSpPr>
          <p:cNvPr id="5" name="TextBox 4"/>
          <p:cNvSpPr txBox="1"/>
          <p:nvPr/>
        </p:nvSpPr>
        <p:spPr>
          <a:xfrm>
            <a:off x="609600" y="914400"/>
            <a:ext cx="11430000" cy="1793302"/>
          </a:xfrm>
          <a:prstGeom prst="rect">
            <a:avLst/>
          </a:prstGeom>
          <a:solidFill>
            <a:schemeClr val="accent1">
              <a:lumMod val="20000"/>
              <a:lumOff val="80000"/>
            </a:schemeClr>
          </a:solidFill>
        </p:spPr>
        <p:txBody>
          <a:bodyPr wrap="square" rtlCol="0">
            <a:noAutofit/>
          </a:bodyPr>
          <a:lstStyle/>
          <a:p>
            <a:pPr algn="r"/>
            <a:r>
              <a:rPr lang="en-US" sz="2800" dirty="0">
                <a:solidFill>
                  <a:schemeClr val="accent6">
                    <a:lumMod val="75000"/>
                  </a:schemeClr>
                </a:solidFill>
              </a:rPr>
              <a:t>Introduction</a:t>
            </a:r>
            <a:endParaRPr lang="en-US" dirty="0">
              <a:solidFill>
                <a:schemeClr val="accent6">
                  <a:lumMod val="75000"/>
                </a:schemeClr>
              </a:solidFill>
            </a:endParaRPr>
          </a:p>
        </p:txBody>
      </p:sp>
      <p:sp>
        <p:nvSpPr>
          <p:cNvPr id="7" name="Title 6"/>
          <p:cNvSpPr>
            <a:spLocks noGrp="1"/>
          </p:cNvSpPr>
          <p:nvPr>
            <p:ph type="title"/>
          </p:nvPr>
        </p:nvSpPr>
        <p:spPr>
          <a:xfrm>
            <a:off x="1981200" y="-13855"/>
            <a:ext cx="8229600" cy="699655"/>
          </a:xfrm>
        </p:spPr>
        <p:txBody>
          <a:bodyPr wrap="square">
            <a:noAutofit/>
          </a:bodyPr>
          <a:lstStyle/>
          <a:p>
            <a:pPr>
              <a:lnSpc>
                <a:spcPct val="100000"/>
              </a:lnSpc>
            </a:pPr>
            <a:r>
              <a:rPr lang="en-US" b="1" dirty="0"/>
              <a:t>Outline</a:t>
            </a:r>
            <a:endParaRPr lang="en-US" sz="2400" b="1" dirty="0"/>
          </a:p>
        </p:txBody>
      </p:sp>
      <p:sp>
        <p:nvSpPr>
          <p:cNvPr id="3" name="TextBox 2"/>
          <p:cNvSpPr txBox="1"/>
          <p:nvPr/>
        </p:nvSpPr>
        <p:spPr>
          <a:xfrm>
            <a:off x="593979" y="914400"/>
            <a:ext cx="9159621" cy="5693866"/>
          </a:xfrm>
          <a:prstGeom prst="rect">
            <a:avLst/>
          </a:prstGeom>
          <a:noFill/>
        </p:spPr>
        <p:txBody>
          <a:bodyPr wrap="square" rtlCol="0">
            <a:spAutoFit/>
          </a:bodyPr>
          <a:lstStyle/>
          <a:p>
            <a:pPr marL="342900" indent="-342900">
              <a:buFont typeface="+mj-lt"/>
              <a:buAutoNum type="arabicPeriod"/>
            </a:pPr>
            <a:r>
              <a:rPr lang="en-US" sz="2800" dirty="0"/>
              <a:t>Goal of the study</a:t>
            </a:r>
          </a:p>
          <a:p>
            <a:pPr marL="342900" indent="-342900">
              <a:buFont typeface="+mj-lt"/>
              <a:buAutoNum type="arabicPeriod"/>
            </a:pPr>
            <a:r>
              <a:rPr lang="en-US" sz="2800" dirty="0"/>
              <a:t>Signatures of EMIC wave scattering</a:t>
            </a:r>
          </a:p>
          <a:p>
            <a:pPr marL="914400" lvl="1" indent="-457200">
              <a:buFont typeface="Arial" panose="020B0604020202020204" pitchFamily="34" charset="0"/>
              <a:buChar char="•"/>
            </a:pPr>
            <a:r>
              <a:rPr lang="en-US" sz="2800" dirty="0"/>
              <a:t>Narrow pitch angle distribution</a:t>
            </a:r>
          </a:p>
          <a:p>
            <a:pPr marL="914400" lvl="1" indent="-457200">
              <a:buFont typeface="Arial" panose="020B0604020202020204" pitchFamily="34" charset="0"/>
              <a:buChar char="•"/>
            </a:pPr>
            <a:r>
              <a:rPr lang="en-US" sz="2800" dirty="0"/>
              <a:t>Minima in PSD profiles</a:t>
            </a:r>
          </a:p>
          <a:p>
            <a:pPr lvl="1"/>
            <a:endParaRPr lang="en-US" sz="2800" dirty="0"/>
          </a:p>
          <a:p>
            <a:pPr marL="342900" indent="-342900">
              <a:buFont typeface="+mj-lt"/>
              <a:buAutoNum type="arabicPeriod"/>
            </a:pPr>
            <a:r>
              <a:rPr lang="en-US" sz="2800" dirty="0"/>
              <a:t>Deletions during storms</a:t>
            </a:r>
          </a:p>
          <a:p>
            <a:pPr marL="342900" indent="-342900">
              <a:buFont typeface="+mj-lt"/>
              <a:buAutoNum type="arabicPeriod"/>
            </a:pPr>
            <a:r>
              <a:rPr lang="en-US" sz="2800" dirty="0"/>
              <a:t>Pitch angle dependence of depletion events during storms</a:t>
            </a:r>
          </a:p>
          <a:p>
            <a:pPr marL="342900" indent="-342900">
              <a:buFont typeface="+mj-lt"/>
              <a:buAutoNum type="arabicPeriod"/>
            </a:pPr>
            <a:endParaRPr lang="en-US" sz="2800" dirty="0"/>
          </a:p>
          <a:p>
            <a:pPr marL="342900" indent="-342900">
              <a:buFont typeface="+mj-lt"/>
              <a:buAutoNum type="arabicPeriod"/>
            </a:pPr>
            <a:r>
              <a:rPr lang="en-US" sz="2800" dirty="0"/>
              <a:t>Search of electron flux depletion</a:t>
            </a:r>
          </a:p>
          <a:p>
            <a:pPr marL="342900" indent="-342900">
              <a:buFont typeface="+mj-lt"/>
              <a:buAutoNum type="arabicPeriod"/>
            </a:pPr>
            <a:r>
              <a:rPr lang="en-US" sz="2800" dirty="0"/>
              <a:t>EMIC waves and minima in PSD profiles</a:t>
            </a:r>
          </a:p>
          <a:p>
            <a:pPr marL="342900" indent="-342900">
              <a:buFont typeface="+mj-lt"/>
              <a:buAutoNum type="arabicPeriod"/>
            </a:pPr>
            <a:r>
              <a:rPr lang="en-US" sz="2800" dirty="0"/>
              <a:t>Search of the PSD minima</a:t>
            </a:r>
          </a:p>
          <a:p>
            <a:pPr marL="342900" indent="-342900">
              <a:buFont typeface="+mj-lt"/>
              <a:buAutoNum type="arabicPeriod"/>
            </a:pPr>
            <a:endParaRPr lang="en-US" sz="2800" dirty="0"/>
          </a:p>
          <a:p>
            <a:pPr marL="342900" indent="-342900">
              <a:buFont typeface="+mj-lt"/>
              <a:buAutoNum type="arabicPeriod"/>
            </a:pPr>
            <a:r>
              <a:rPr lang="en-US" sz="2800" dirty="0">
                <a:solidFill>
                  <a:schemeClr val="accent6">
                    <a:lumMod val="75000"/>
                  </a:schemeClr>
                </a:solidFill>
              </a:rPr>
              <a:t>Conclusions</a:t>
            </a:r>
          </a:p>
        </p:txBody>
      </p:sp>
    </p:spTree>
    <p:extLst>
      <p:ext uri="{BB962C8B-B14F-4D97-AF65-F5344CB8AC3E}">
        <p14:creationId xmlns:p14="http://schemas.microsoft.com/office/powerpoint/2010/main" val="2004694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txBody>
          <a:bodyPr/>
          <a:lstStyle/>
          <a:p>
            <a:r>
              <a:rPr lang="en-US" b="1" dirty="0">
                <a:effectLst/>
              </a:rPr>
              <a:t>	 Effects of EMIC waves (long-term)</a:t>
            </a:r>
          </a:p>
        </p:txBody>
      </p:sp>
      <p:sp>
        <p:nvSpPr>
          <p:cNvPr id="6" name="TextBox 5"/>
          <p:cNvSpPr txBox="1"/>
          <p:nvPr/>
        </p:nvSpPr>
        <p:spPr>
          <a:xfrm>
            <a:off x="870148" y="5105400"/>
            <a:ext cx="1440051" cy="1015663"/>
          </a:xfrm>
          <a:prstGeom prst="rect">
            <a:avLst/>
          </a:prstGeom>
          <a:noFill/>
        </p:spPr>
        <p:txBody>
          <a:bodyPr wrap="square">
            <a:spAutoFit/>
          </a:bodyPr>
          <a:lstStyle/>
          <a:p>
            <a:pPr algn="ctr">
              <a:defRPr/>
            </a:pPr>
            <a:r>
              <a:rPr lang="en-US" sz="2000" b="1" dirty="0">
                <a:solidFill>
                  <a:schemeClr val="accent1"/>
                </a:solidFill>
              </a:rPr>
              <a:t>Model</a:t>
            </a:r>
          </a:p>
          <a:p>
            <a:pPr algn="ctr">
              <a:defRPr/>
            </a:pPr>
            <a:r>
              <a:rPr lang="en-US" sz="2000" b="1" dirty="0">
                <a:solidFill>
                  <a:schemeClr val="accent1"/>
                </a:solidFill>
              </a:rPr>
              <a:t>without EMIC</a:t>
            </a:r>
          </a:p>
        </p:txBody>
      </p:sp>
      <p:sp>
        <p:nvSpPr>
          <p:cNvPr id="8" name="TextBox 7"/>
          <p:cNvSpPr txBox="1"/>
          <p:nvPr/>
        </p:nvSpPr>
        <p:spPr>
          <a:xfrm>
            <a:off x="332873" y="3223647"/>
            <a:ext cx="2514600" cy="707886"/>
          </a:xfrm>
          <a:prstGeom prst="rect">
            <a:avLst/>
          </a:prstGeom>
          <a:noFill/>
        </p:spPr>
        <p:txBody>
          <a:bodyPr wrap="square">
            <a:spAutoFit/>
          </a:bodyPr>
          <a:lstStyle/>
          <a:p>
            <a:pPr algn="ctr">
              <a:defRPr/>
            </a:pPr>
            <a:r>
              <a:rPr lang="en-US" sz="2000" b="1" dirty="0">
                <a:solidFill>
                  <a:schemeClr val="accent1"/>
                </a:solidFill>
              </a:rPr>
              <a:t>Model</a:t>
            </a:r>
          </a:p>
          <a:p>
            <a:pPr algn="ctr">
              <a:defRPr/>
            </a:pPr>
            <a:r>
              <a:rPr lang="en-US" sz="2000" b="1" dirty="0">
                <a:solidFill>
                  <a:schemeClr val="accent1"/>
                </a:solidFill>
              </a:rPr>
              <a:t>with EMIC</a:t>
            </a:r>
          </a:p>
        </p:txBody>
      </p:sp>
      <p:sp>
        <p:nvSpPr>
          <p:cNvPr id="9" name="TextBox 8"/>
          <p:cNvSpPr txBox="1"/>
          <p:nvPr/>
        </p:nvSpPr>
        <p:spPr>
          <a:xfrm>
            <a:off x="5143075" y="693746"/>
            <a:ext cx="2743200" cy="400110"/>
          </a:xfrm>
          <a:prstGeom prst="rect">
            <a:avLst/>
          </a:prstGeom>
          <a:noFill/>
        </p:spPr>
        <p:txBody>
          <a:bodyPr wrap="square">
            <a:spAutoFit/>
          </a:bodyPr>
          <a:lstStyle/>
          <a:p>
            <a:pPr algn="ctr">
              <a:defRPr/>
            </a:pPr>
            <a:r>
              <a:rPr lang="en-US" sz="2000" b="1">
                <a:solidFill>
                  <a:schemeClr val="accent1"/>
                </a:solidFill>
              </a:rPr>
              <a:t>Oct. 2012 – Oct. 2013</a:t>
            </a:r>
          </a:p>
        </p:txBody>
      </p:sp>
      <p:sp>
        <p:nvSpPr>
          <p:cNvPr id="10" name="TextBox 9"/>
          <p:cNvSpPr txBox="1"/>
          <p:nvPr/>
        </p:nvSpPr>
        <p:spPr>
          <a:xfrm>
            <a:off x="790074" y="1787765"/>
            <a:ext cx="1600200" cy="400110"/>
          </a:xfrm>
          <a:prstGeom prst="rect">
            <a:avLst/>
          </a:prstGeom>
          <a:noFill/>
        </p:spPr>
        <p:txBody>
          <a:bodyPr wrap="square">
            <a:spAutoFit/>
          </a:bodyPr>
          <a:lstStyle/>
          <a:p>
            <a:pPr algn="ctr">
              <a:defRPr/>
            </a:pPr>
            <a:r>
              <a:rPr lang="en-US" sz="2000" b="1">
                <a:solidFill>
                  <a:schemeClr val="accent1"/>
                </a:solidFill>
              </a:rPr>
              <a:t>Observations</a:t>
            </a:r>
          </a:p>
        </p:txBody>
      </p:sp>
      <p:pic>
        <p:nvPicPr>
          <p:cNvPr id="1027" name="Picture 3" descr="E:\Travel\17.01 EGU and Germany\presentation\Figure_LvT_2_P.pn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49"/>
          <a:stretch/>
        </p:blipFill>
        <p:spPr bwMode="auto">
          <a:xfrm>
            <a:off x="2895600" y="1012971"/>
            <a:ext cx="8284029" cy="58450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772400" y="6488668"/>
            <a:ext cx="2743200" cy="369332"/>
          </a:xfrm>
          <a:prstGeom prst="rect">
            <a:avLst/>
          </a:prstGeom>
          <a:noFill/>
        </p:spPr>
        <p:txBody>
          <a:bodyPr wrap="square" rtlCol="0">
            <a:spAutoFit/>
          </a:bodyPr>
          <a:lstStyle/>
          <a:p>
            <a:pPr algn="r"/>
            <a:r>
              <a:rPr lang="en-US" i="1" dirty="0">
                <a:latin typeface="+mj-lt"/>
              </a:rPr>
              <a:t>[Drozdov et al., 2017]</a:t>
            </a:r>
          </a:p>
        </p:txBody>
      </p:sp>
    </p:spTree>
    <p:extLst>
      <p:ext uri="{BB962C8B-B14F-4D97-AF65-F5344CB8AC3E}">
        <p14:creationId xmlns:p14="http://schemas.microsoft.com/office/powerpoint/2010/main" val="59180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PSD local minimum</a:t>
            </a:r>
          </a:p>
        </p:txBody>
      </p:sp>
      <p:pic>
        <p:nvPicPr>
          <p:cNvPr id="4098" name="Picture 2" descr="E:\Travel\17.01 EGU and Germany\presentation\Figure_PSD_5.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723038"/>
            <a:ext cx="7044918" cy="6121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17509" y="1398657"/>
            <a:ext cx="1120820" cy="707886"/>
          </a:xfrm>
          <a:prstGeom prst="rect">
            <a:avLst/>
          </a:prstGeom>
          <a:noFill/>
        </p:spPr>
        <p:txBody>
          <a:bodyPr wrap="square">
            <a:spAutoFit/>
          </a:bodyPr>
          <a:lstStyle/>
          <a:p>
            <a:pPr algn="ctr">
              <a:defRPr/>
            </a:pPr>
            <a:r>
              <a:rPr lang="en-US" sz="2000" b="1" dirty="0"/>
              <a:t>Inverted </a:t>
            </a:r>
            <a:r>
              <a:rPr lang="en-US" sz="2000" b="1" dirty="0" err="1"/>
              <a:t>colorbar</a:t>
            </a:r>
            <a:endParaRPr lang="en-US" sz="2000" b="1" dirty="0"/>
          </a:p>
        </p:txBody>
      </p:sp>
      <p:sp>
        <p:nvSpPr>
          <p:cNvPr id="3" name="Rectangle 2"/>
          <p:cNvSpPr/>
          <p:nvPr/>
        </p:nvSpPr>
        <p:spPr>
          <a:xfrm>
            <a:off x="7517509" y="2259686"/>
            <a:ext cx="1120820" cy="369332"/>
          </a:xfrm>
          <a:prstGeom prst="rect">
            <a:avLst/>
          </a:prstGeom>
        </p:spPr>
        <p:txBody>
          <a:bodyPr wrap="none">
            <a:spAutoFit/>
          </a:bodyPr>
          <a:lstStyle/>
          <a:p>
            <a:r>
              <a:rPr lang="en-US" b="1" dirty="0">
                <a:solidFill>
                  <a:srgbClr val="FF0000"/>
                </a:solidFill>
              </a:rPr>
              <a:t>Minimum</a:t>
            </a:r>
            <a:endParaRPr lang="en-US" dirty="0">
              <a:solidFill>
                <a:srgbClr val="FF0000"/>
              </a:solidFill>
            </a:endParaRPr>
          </a:p>
        </p:txBody>
      </p:sp>
      <p:sp>
        <p:nvSpPr>
          <p:cNvPr id="9" name="Rectangle 8"/>
          <p:cNvSpPr/>
          <p:nvPr/>
        </p:nvSpPr>
        <p:spPr>
          <a:xfrm>
            <a:off x="7517509" y="876182"/>
            <a:ext cx="1158779" cy="369332"/>
          </a:xfrm>
          <a:prstGeom prst="rect">
            <a:avLst/>
          </a:prstGeom>
        </p:spPr>
        <p:txBody>
          <a:bodyPr wrap="none">
            <a:spAutoFit/>
          </a:bodyPr>
          <a:lstStyle/>
          <a:p>
            <a:r>
              <a:rPr lang="en-US" b="1" dirty="0">
                <a:solidFill>
                  <a:schemeClr val="accent1"/>
                </a:solidFill>
              </a:rPr>
              <a:t>Maximum</a:t>
            </a:r>
            <a:endParaRPr lang="en-US" dirty="0"/>
          </a:p>
        </p:txBody>
      </p:sp>
      <p:cxnSp>
        <p:nvCxnSpPr>
          <p:cNvPr id="5" name="Straight Arrow Connector 4"/>
          <p:cNvCxnSpPr>
            <a:stCxn id="3" idx="1"/>
          </p:cNvCxnSpPr>
          <p:nvPr/>
        </p:nvCxnSpPr>
        <p:spPr>
          <a:xfrm flipH="1">
            <a:off x="6781800" y="2444352"/>
            <a:ext cx="735709" cy="315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1"/>
          </p:cNvCxnSpPr>
          <p:nvPr/>
        </p:nvCxnSpPr>
        <p:spPr>
          <a:xfrm flipH="1" flipV="1">
            <a:off x="5432380" y="1953399"/>
            <a:ext cx="2085129" cy="4909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p:cNvCxnSpPr>
          <p:nvPr/>
        </p:nvCxnSpPr>
        <p:spPr>
          <a:xfrm flipH="1">
            <a:off x="5715000" y="1060848"/>
            <a:ext cx="1802509" cy="463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1"/>
          </p:cNvCxnSpPr>
          <p:nvPr/>
        </p:nvCxnSpPr>
        <p:spPr>
          <a:xfrm flipH="1" flipV="1">
            <a:off x="7086600" y="990600"/>
            <a:ext cx="430909" cy="702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28467" y="5405489"/>
            <a:ext cx="1440051" cy="523220"/>
          </a:xfrm>
          <a:prstGeom prst="rect">
            <a:avLst/>
          </a:prstGeom>
          <a:noFill/>
        </p:spPr>
        <p:txBody>
          <a:bodyPr wrap="square">
            <a:spAutoFit/>
          </a:bodyPr>
          <a:lstStyle/>
          <a:p>
            <a:pPr algn="ctr">
              <a:defRPr/>
            </a:pPr>
            <a:r>
              <a:rPr lang="en-US" sz="1400" b="1">
                <a:solidFill>
                  <a:schemeClr val="tx2"/>
                </a:solidFill>
              </a:rPr>
              <a:t>Model</a:t>
            </a:r>
          </a:p>
          <a:p>
            <a:pPr algn="ctr">
              <a:defRPr/>
            </a:pPr>
            <a:r>
              <a:rPr lang="en-US" sz="1400" b="1">
                <a:solidFill>
                  <a:schemeClr val="tx2"/>
                </a:solidFill>
              </a:rPr>
              <a:t>without EMICs</a:t>
            </a:r>
          </a:p>
        </p:txBody>
      </p:sp>
      <mc:AlternateContent xmlns:mc="http://schemas.openxmlformats.org/markup-compatibility/2006" xmlns:a14="http://schemas.microsoft.com/office/drawing/2010/main">
        <mc:Choice Requires="a14">
          <p:sp>
            <p:nvSpPr>
              <p:cNvPr id="17" name="TextBox 16"/>
              <p:cNvSpPr txBox="1"/>
              <p:nvPr/>
            </p:nvSpPr>
            <p:spPr>
              <a:xfrm>
                <a:off x="7105691" y="3131986"/>
                <a:ext cx="2514600" cy="1189300"/>
              </a:xfrm>
              <a:prstGeom prst="rect">
                <a:avLst/>
              </a:prstGeom>
              <a:noFill/>
            </p:spPr>
            <p:txBody>
              <a:bodyPr wrap="square">
                <a:spAutoFit/>
              </a:bodyPr>
              <a:lstStyle/>
              <a:p>
                <a:pPr algn="ctr">
                  <a:defRPr/>
                </a:pPr>
                <a:r>
                  <a:rPr lang="en-US" sz="1400" b="1" dirty="0">
                    <a:solidFill>
                      <a:schemeClr val="tx2"/>
                    </a:solidFill>
                  </a:rPr>
                  <a:t>Model</a:t>
                </a:r>
              </a:p>
              <a:p>
                <a:pPr algn="ctr">
                  <a:defRPr/>
                </a:pPr>
                <a:r>
                  <a:rPr lang="en-US" sz="1400" b="1" dirty="0">
                    <a:solidFill>
                      <a:schemeClr val="tx2"/>
                    </a:solidFill>
                  </a:rPr>
                  <a:t>with 0.4 nT</a:t>
                </a:r>
                <a:r>
                  <a:rPr lang="en-US" sz="1400" b="1" baseline="30000" dirty="0">
                    <a:solidFill>
                      <a:schemeClr val="tx2"/>
                    </a:solidFill>
                  </a:rPr>
                  <a:t>2</a:t>
                </a:r>
                <a:r>
                  <a:rPr lang="en-US" sz="1400" b="1" dirty="0">
                    <a:solidFill>
                      <a:schemeClr val="tx2"/>
                    </a:solidFill>
                  </a:rPr>
                  <a:t> EMIC parameterized with </a:t>
                </a:r>
                <a:br>
                  <a:rPr lang="en-US" sz="1400" b="1" dirty="0">
                    <a:solidFill>
                      <a:schemeClr val="tx2"/>
                    </a:solidFill>
                  </a:rPr>
                </a:br>
                <a14:m>
                  <m:oMath xmlns:m="http://schemas.openxmlformats.org/officeDocument/2006/math">
                    <m:sSub>
                      <m:sSubPr>
                        <m:ctrlPr>
                          <a:rPr lang="en-US" sz="1400" b="1" i="1">
                            <a:solidFill>
                              <a:schemeClr val="tx2"/>
                            </a:solidFill>
                            <a:latin typeface="Cambria Math" panose="02040503050406030204" pitchFamily="18" charset="0"/>
                          </a:rPr>
                        </m:ctrlPr>
                      </m:sSubPr>
                      <m:e>
                        <m:r>
                          <a:rPr lang="en-US" sz="1400" b="1" i="1">
                            <a:solidFill>
                              <a:schemeClr val="tx2"/>
                            </a:solidFill>
                            <a:latin typeface="Cambria Math"/>
                          </a:rPr>
                          <m:t>𝑷</m:t>
                        </m:r>
                      </m:e>
                      <m:sub>
                        <m:r>
                          <a:rPr lang="en-US" sz="1400" b="1" i="1">
                            <a:solidFill>
                              <a:schemeClr val="tx2"/>
                            </a:solidFill>
                            <a:latin typeface="Cambria Math"/>
                          </a:rPr>
                          <m:t>𝒅𝒚𝒏</m:t>
                        </m:r>
                      </m:sub>
                    </m:sSub>
                  </m:oMath>
                </a14:m>
                <a:r>
                  <a:rPr lang="en-US" sz="1400" b="1" dirty="0">
                    <a:solidFill>
                      <a:schemeClr val="tx2"/>
                    </a:solidFill>
                  </a:rPr>
                  <a:t> ≥ 3 </a:t>
                </a:r>
                <a:r>
                  <a:rPr lang="en-US" sz="1400" b="1" dirty="0" err="1">
                    <a:solidFill>
                      <a:schemeClr val="tx2"/>
                    </a:solidFill>
                  </a:rPr>
                  <a:t>nPa</a:t>
                </a:r>
                <a:endParaRPr lang="en-US" sz="1400" b="1" dirty="0">
                  <a:solidFill>
                    <a:schemeClr val="tx2"/>
                  </a:solidFill>
                </a:endParaRPr>
              </a:p>
              <a:p>
                <a:pPr algn="ctr">
                  <a:defRPr/>
                </a:pPr>
                <a:endParaRPr lang="en-US" sz="1400" b="1" dirty="0">
                  <a:solidFill>
                    <a:schemeClr val="tx2"/>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105691" y="3131986"/>
                <a:ext cx="2514600" cy="1189300"/>
              </a:xfrm>
              <a:prstGeom prst="rect">
                <a:avLst/>
              </a:prstGeom>
              <a:blipFill rotWithShape="0">
                <a:blip r:embed="rId4"/>
                <a:stretch>
                  <a:fillRect t="-1026"/>
                </a:stretch>
              </a:blipFill>
            </p:spPr>
            <p:txBody>
              <a:bodyPr/>
              <a:lstStyle/>
              <a:p>
                <a:r>
                  <a:rPr lang="en-US">
                    <a:noFill/>
                  </a:rPr>
                  <a:t> </a:t>
                </a:r>
              </a:p>
            </p:txBody>
          </p:sp>
        </mc:Fallback>
      </mc:AlternateContent>
      <p:sp>
        <p:nvSpPr>
          <p:cNvPr id="18" name="TextBox 17"/>
          <p:cNvSpPr txBox="1"/>
          <p:nvPr/>
        </p:nvSpPr>
        <p:spPr>
          <a:xfrm>
            <a:off x="8515350" y="1448207"/>
            <a:ext cx="1780674" cy="523220"/>
          </a:xfrm>
          <a:prstGeom prst="rect">
            <a:avLst/>
          </a:prstGeom>
          <a:noFill/>
        </p:spPr>
        <p:txBody>
          <a:bodyPr wrap="square">
            <a:spAutoFit/>
          </a:bodyPr>
          <a:lstStyle/>
          <a:p>
            <a:pPr algn="ctr">
              <a:defRPr/>
            </a:pPr>
            <a:r>
              <a:rPr lang="en-US" sz="1400" b="1" dirty="0">
                <a:solidFill>
                  <a:schemeClr val="tx2"/>
                </a:solidFill>
              </a:rPr>
              <a:t>Observations</a:t>
            </a:r>
          </a:p>
          <a:p>
            <a:pPr algn="ctr">
              <a:defRPr/>
            </a:pPr>
            <a:r>
              <a:rPr lang="en-US" sz="1400" b="1" dirty="0">
                <a:solidFill>
                  <a:schemeClr val="tx2"/>
                </a:solidFill>
              </a:rPr>
              <a:t>REPT 4.2 MeV</a:t>
            </a:r>
          </a:p>
        </p:txBody>
      </p:sp>
      <p:sp>
        <p:nvSpPr>
          <p:cNvPr id="20" name="TextBox 19"/>
          <p:cNvSpPr txBox="1"/>
          <p:nvPr/>
        </p:nvSpPr>
        <p:spPr>
          <a:xfrm>
            <a:off x="9677400" y="6445974"/>
            <a:ext cx="2312267" cy="307777"/>
          </a:xfrm>
          <a:prstGeom prst="rect">
            <a:avLst/>
          </a:prstGeom>
          <a:noFill/>
        </p:spPr>
        <p:txBody>
          <a:bodyPr wrap="square" rtlCol="0">
            <a:spAutoFit/>
          </a:bodyPr>
          <a:lstStyle/>
          <a:p>
            <a:pPr algn="r"/>
            <a:r>
              <a:rPr lang="en-US" sz="1400" i="1" dirty="0">
                <a:latin typeface="+mj-lt"/>
              </a:rPr>
              <a:t>Drozdov et al. 2017</a:t>
            </a:r>
          </a:p>
        </p:txBody>
      </p:sp>
      <p:sp>
        <p:nvSpPr>
          <p:cNvPr id="21" name="Rectangle 20"/>
          <p:cNvSpPr/>
          <p:nvPr/>
        </p:nvSpPr>
        <p:spPr>
          <a:xfrm>
            <a:off x="8986177" y="3900924"/>
            <a:ext cx="2113592" cy="923330"/>
          </a:xfrm>
          <a:prstGeom prst="rect">
            <a:avLst/>
          </a:prstGeom>
        </p:spPr>
        <p:txBody>
          <a:bodyPr wrap="square">
            <a:spAutoFit/>
          </a:bodyPr>
          <a:lstStyle/>
          <a:p>
            <a:pPr algn="ctr">
              <a:defRPr/>
            </a:pPr>
            <a:r>
              <a:rPr lang="en-US" b="1" dirty="0">
                <a:solidFill>
                  <a:schemeClr val="accent1"/>
                </a:solidFill>
              </a:rPr>
              <a:t>We reproduce the local minimum in PSD profiles</a:t>
            </a:r>
          </a:p>
        </p:txBody>
      </p:sp>
      <p:cxnSp>
        <p:nvCxnSpPr>
          <p:cNvPr id="22" name="Straight Arrow Connector 21"/>
          <p:cNvCxnSpPr>
            <a:stCxn id="21" idx="1"/>
          </p:cNvCxnSpPr>
          <p:nvPr/>
        </p:nvCxnSpPr>
        <p:spPr>
          <a:xfrm flipH="1" flipV="1">
            <a:off x="6006654" y="4065100"/>
            <a:ext cx="2979523" cy="29748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078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Statistical analysis of the deletion events with association of PSD minima</a:t>
            </a:r>
            <a:endParaRPr lang="en-US" dirty="0"/>
          </a:p>
        </p:txBody>
      </p:sp>
      <p:pic>
        <p:nvPicPr>
          <p:cNvPr id="7" name="Content Placeholder 6">
            <a:extLst>
              <a:ext uri="{FF2B5EF4-FFF2-40B4-BE49-F238E27FC236}">
                <a16:creationId xmlns:a16="http://schemas.microsoft.com/office/drawing/2014/main" id="{B2E525F0-0701-4FEA-8BCB-0F7F9548275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40" r="63761"/>
          <a:stretch/>
        </p:blipFill>
        <p:spPr>
          <a:xfrm>
            <a:off x="990600" y="1534631"/>
            <a:ext cx="2882478" cy="3324763"/>
          </a:xfrm>
        </p:spPr>
      </p:pic>
      <p:pic>
        <p:nvPicPr>
          <p:cNvPr id="9" name="Picture 8">
            <a:extLst>
              <a:ext uri="{FF2B5EF4-FFF2-40B4-BE49-F238E27FC236}">
                <a16:creationId xmlns:a16="http://schemas.microsoft.com/office/drawing/2014/main" id="{971EEAAB-61CA-4B76-A1E6-69BAF2662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200" y="1908039"/>
            <a:ext cx="3429000" cy="2859707"/>
          </a:xfrm>
          <a:prstGeom prst="rect">
            <a:avLst/>
          </a:prstGeom>
        </p:spPr>
      </p:pic>
      <p:sp>
        <p:nvSpPr>
          <p:cNvPr id="10" name="Rectangle 9">
            <a:extLst>
              <a:ext uri="{FF2B5EF4-FFF2-40B4-BE49-F238E27FC236}">
                <a16:creationId xmlns:a16="http://schemas.microsoft.com/office/drawing/2014/main" id="{BE299927-94ED-467C-9071-4876983609B0}"/>
              </a:ext>
            </a:extLst>
          </p:cNvPr>
          <p:cNvSpPr/>
          <p:nvPr/>
        </p:nvSpPr>
        <p:spPr>
          <a:xfrm>
            <a:off x="1600200" y="1211465"/>
            <a:ext cx="5270339" cy="646331"/>
          </a:xfrm>
          <a:prstGeom prst="rect">
            <a:avLst/>
          </a:prstGeom>
        </p:spPr>
        <p:txBody>
          <a:bodyPr wrap="square">
            <a:spAutoFit/>
          </a:bodyPr>
          <a:lstStyle/>
          <a:p>
            <a:pPr algn="ctr"/>
            <a:r>
              <a:rPr lang="en-US" dirty="0">
                <a:solidFill>
                  <a:srgbClr val="00275B"/>
                </a:solidFill>
              </a:rPr>
              <a:t>The histograms of the identified flux depletion events.</a:t>
            </a:r>
            <a:r>
              <a:rPr lang="en-US" dirty="0"/>
              <a:t> </a:t>
            </a:r>
            <a:br>
              <a:rPr lang="en-US" dirty="0"/>
            </a:br>
            <a:endParaRPr lang="en-US" dirty="0"/>
          </a:p>
        </p:txBody>
      </p:sp>
      <p:sp>
        <p:nvSpPr>
          <p:cNvPr id="11" name="Rectangle 10">
            <a:extLst>
              <a:ext uri="{FF2B5EF4-FFF2-40B4-BE49-F238E27FC236}">
                <a16:creationId xmlns:a16="http://schemas.microsoft.com/office/drawing/2014/main" id="{6A27EE99-FDCF-4CAE-B038-35029E35D512}"/>
              </a:ext>
            </a:extLst>
          </p:cNvPr>
          <p:cNvSpPr/>
          <p:nvPr/>
        </p:nvSpPr>
        <p:spPr>
          <a:xfrm>
            <a:off x="8458200" y="883673"/>
            <a:ext cx="3429000" cy="1200329"/>
          </a:xfrm>
          <a:prstGeom prst="rect">
            <a:avLst/>
          </a:prstGeom>
        </p:spPr>
        <p:txBody>
          <a:bodyPr wrap="square">
            <a:spAutoFit/>
          </a:bodyPr>
          <a:lstStyle/>
          <a:p>
            <a:r>
              <a:rPr lang="en-US" dirty="0">
                <a:solidFill>
                  <a:srgbClr val="00275B"/>
                </a:solidFill>
              </a:rPr>
              <a:t>The statistics of identified events</a:t>
            </a:r>
            <a:br>
              <a:rPr lang="en-US" dirty="0">
                <a:solidFill>
                  <a:srgbClr val="00275B"/>
                </a:solidFill>
              </a:rPr>
            </a:br>
            <a:r>
              <a:rPr lang="en-US" dirty="0">
                <a:solidFill>
                  <a:srgbClr val="00275B"/>
                </a:solidFill>
              </a:rPr>
              <a:t>in conjunction with identified PSD minima, for different </a:t>
            </a:r>
            <a:r>
              <a:rPr lang="en-US" i="1" dirty="0">
                <a:solidFill>
                  <a:srgbClr val="00275B"/>
                </a:solidFill>
              </a:rPr>
              <a:t>K</a:t>
            </a:r>
            <a:r>
              <a:rPr lang="en-US" dirty="0"/>
              <a:t> </a:t>
            </a:r>
            <a:br>
              <a:rPr lang="en-US" dirty="0"/>
            </a:br>
            <a:endParaRPr lang="en-US" dirty="0"/>
          </a:p>
        </p:txBody>
      </p:sp>
      <p:sp>
        <p:nvSpPr>
          <p:cNvPr id="12" name="Rectangle 11">
            <a:extLst>
              <a:ext uri="{FF2B5EF4-FFF2-40B4-BE49-F238E27FC236}">
                <a16:creationId xmlns:a16="http://schemas.microsoft.com/office/drawing/2014/main" id="{2B6D20CB-07B1-4A37-BB2C-42D19A35BEA9}"/>
              </a:ext>
            </a:extLst>
          </p:cNvPr>
          <p:cNvSpPr/>
          <p:nvPr/>
        </p:nvSpPr>
        <p:spPr>
          <a:xfrm>
            <a:off x="723900" y="4958665"/>
            <a:ext cx="10744200" cy="1477328"/>
          </a:xfrm>
          <a:prstGeom prst="rect">
            <a:avLst/>
          </a:prstGeom>
          <a:solidFill>
            <a:srgbClr val="99CCFF"/>
          </a:solidFill>
        </p:spPr>
        <p:txBody>
          <a:bodyPr wrap="square">
            <a:spAutoFit/>
          </a:bodyPr>
          <a:lstStyle/>
          <a:p>
            <a:r>
              <a:rPr lang="en-US" dirty="0">
                <a:solidFill>
                  <a:srgbClr val="000000"/>
                </a:solidFill>
              </a:rPr>
              <a:t>The histograms on the let show that flux depletion events are identified more often at high </a:t>
            </a:r>
            <a:r>
              <a:rPr lang="en-US" i="1" dirty="0">
                <a:solidFill>
                  <a:srgbClr val="000000"/>
                </a:solidFill>
              </a:rPr>
              <a:t>L∗</a:t>
            </a:r>
            <a:r>
              <a:rPr lang="en-US" dirty="0">
                <a:solidFill>
                  <a:srgbClr val="000000"/>
                </a:solidFill>
              </a:rPr>
              <a:t>, low energy and high pitch angle. This is an indication of the magnetopause shadowing. The peak at low pitch angle is potentially due to the EMIC waves. </a:t>
            </a:r>
          </a:p>
          <a:p>
            <a:endParaRPr lang="en-US" dirty="0">
              <a:solidFill>
                <a:srgbClr val="000000"/>
              </a:solidFill>
            </a:endParaRPr>
          </a:p>
          <a:p>
            <a:r>
              <a:rPr lang="en-US" dirty="0">
                <a:solidFill>
                  <a:srgbClr val="000000"/>
                </a:solidFill>
              </a:rPr>
              <a:t>The histograms on the right show that PSD minima is commonly observed during a depletion of the electron flux.</a:t>
            </a:r>
            <a:endParaRPr lang="en-US" dirty="0"/>
          </a:p>
        </p:txBody>
      </p:sp>
      <p:pic>
        <p:nvPicPr>
          <p:cNvPr id="8" name="Content Placeholder 6">
            <a:extLst>
              <a:ext uri="{FF2B5EF4-FFF2-40B4-BE49-F238E27FC236}">
                <a16:creationId xmlns:a16="http://schemas.microsoft.com/office/drawing/2014/main" id="{CCE8BA70-D329-4528-9776-25A74D2B7870}"/>
              </a:ext>
            </a:extLst>
          </p:cNvPr>
          <p:cNvPicPr>
            <a:picLocks noChangeAspect="1"/>
          </p:cNvPicPr>
          <p:nvPr/>
        </p:nvPicPr>
        <p:blipFill rotWithShape="1">
          <a:blip r:embed="rId2">
            <a:extLst>
              <a:ext uri="{28A0092B-C50C-407E-A947-70E740481C1C}">
                <a14:useLocalDpi xmlns:a14="http://schemas.microsoft.com/office/drawing/2010/main" val="0"/>
              </a:ext>
            </a:extLst>
          </a:blip>
          <a:srcRect l="63303" r="6422"/>
          <a:stretch/>
        </p:blipFill>
        <p:spPr>
          <a:xfrm>
            <a:off x="4114800" y="1534631"/>
            <a:ext cx="3019739" cy="3324763"/>
          </a:xfrm>
          <a:prstGeom prst="rect">
            <a:avLst/>
          </a:prstGeom>
        </p:spPr>
      </p:pic>
    </p:spTree>
    <p:extLst>
      <p:ext uri="{BB962C8B-B14F-4D97-AF65-F5344CB8AC3E}">
        <p14:creationId xmlns:p14="http://schemas.microsoft.com/office/powerpoint/2010/main" val="608743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Diffusion Coefficients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565" y="4089644"/>
            <a:ext cx="3821883" cy="272991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65" y="1346444"/>
            <a:ext cx="3798115" cy="2712939"/>
          </a:xfrm>
          <a:prstGeom prst="rect">
            <a:avLst/>
          </a:prstGeom>
        </p:spPr>
      </p:pic>
      <p:sp>
        <p:nvSpPr>
          <p:cNvPr id="12" name="TextBox 11"/>
          <p:cNvSpPr txBox="1"/>
          <p:nvPr/>
        </p:nvSpPr>
        <p:spPr>
          <a:xfrm>
            <a:off x="2057400" y="916073"/>
            <a:ext cx="85859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Calibri"/>
                <a:ea typeface="+mn-ea"/>
                <a:cs typeface="+mn-cs"/>
              </a:rPr>
              <a:t>Hiss</a:t>
            </a:r>
          </a:p>
        </p:txBody>
      </p:sp>
      <mc:AlternateContent xmlns:mc="http://schemas.openxmlformats.org/markup-compatibility/2006" xmlns:a14="http://schemas.microsoft.com/office/drawing/2010/main">
        <mc:Choice Requires="a14">
          <p:sp>
            <p:nvSpPr>
              <p:cNvPr id="13" name="TextBox 12"/>
              <p:cNvSpPr txBox="1"/>
              <p:nvPr/>
            </p:nvSpPr>
            <p:spPr>
              <a:xfrm>
                <a:off x="61400" y="2438400"/>
                <a:ext cx="6096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1" i="1" u="none" strike="noStrike" kern="1200" cap="none" spc="0" normalizeH="0" baseline="0" noProof="0" smtClean="0">
                              <a:ln>
                                <a:noFill/>
                              </a:ln>
                              <a:solidFill>
                                <a:srgbClr val="4F81BD"/>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4F81BD"/>
                              </a:solidFill>
                              <a:effectLst/>
                              <a:uLnTx/>
                              <a:uFillTx/>
                              <a:latin typeface="Cambria Math" panose="02040503050406030204" pitchFamily="18" charset="0"/>
                              <a:ea typeface="+mn-ea"/>
                              <a:cs typeface="+mn-cs"/>
                            </a:rPr>
                            <m:t>𝑫</m:t>
                          </m:r>
                        </m:e>
                        <m:sub>
                          <m:r>
                            <a:rPr kumimoji="0" lang="en-US" sz="2000" b="1" i="1" u="none" strike="noStrike" kern="1200" cap="none" spc="0" normalizeH="0" baseline="0" noProof="0" smtClean="0">
                              <a:ln>
                                <a:noFill/>
                              </a:ln>
                              <a:solidFill>
                                <a:srgbClr val="4F81BD"/>
                              </a:solidFill>
                              <a:effectLst/>
                              <a:uLnTx/>
                              <a:uFillTx/>
                              <a:latin typeface="Cambria Math" panose="02040503050406030204" pitchFamily="18" charset="0"/>
                              <a:ea typeface="+mn-ea"/>
                              <a:cs typeface="+mn-cs"/>
                            </a:rPr>
                            <m:t>𝜶𝜶</m:t>
                          </m:r>
                        </m:sub>
                      </m:sSub>
                    </m:oMath>
                  </m:oMathPara>
                </a14:m>
                <a:endParaRPr kumimoji="0" lang="en-US" sz="2000" b="1" i="0" u="none" strike="noStrike" kern="1200" cap="none" spc="0" normalizeH="0" baseline="0" noProof="0" dirty="0">
                  <a:ln>
                    <a:noFill/>
                  </a:ln>
                  <a:solidFill>
                    <a:srgbClr val="4F81BD"/>
                  </a:solidFill>
                  <a:effectLst/>
                  <a:uLnTx/>
                  <a:uFillTx/>
                  <a:latin typeface="Calibri"/>
                  <a:ea typeface="+mn-ea"/>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1400" y="2438400"/>
                <a:ext cx="609600"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5168" y="5064430"/>
                <a:ext cx="609600" cy="4276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1" i="1" u="none" strike="noStrike" kern="1200" cap="none" spc="0" normalizeH="0" baseline="0" noProof="0" smtClean="0">
                              <a:ln>
                                <a:noFill/>
                              </a:ln>
                              <a:solidFill>
                                <a:srgbClr val="4F81BD"/>
                              </a:solidFill>
                              <a:effectLst/>
                              <a:uLnTx/>
                              <a:uFillTx/>
                              <a:latin typeface="Cambria Math" panose="02040503050406030204" pitchFamily="18" charset="0"/>
                              <a:ea typeface="+mn-ea"/>
                              <a:cs typeface="+mn-cs"/>
                            </a:rPr>
                          </m:ctrlPr>
                        </m:sSubPr>
                        <m:e>
                          <m:r>
                            <a:rPr kumimoji="0" lang="en-US" sz="2000" b="1" i="1" u="none" strike="noStrike" kern="1200" cap="none" spc="0" normalizeH="0" baseline="0" noProof="0" smtClean="0">
                              <a:ln>
                                <a:noFill/>
                              </a:ln>
                              <a:solidFill>
                                <a:srgbClr val="4F81BD"/>
                              </a:solidFill>
                              <a:effectLst/>
                              <a:uLnTx/>
                              <a:uFillTx/>
                              <a:latin typeface="Cambria Math" panose="02040503050406030204" pitchFamily="18" charset="0"/>
                              <a:ea typeface="+mn-ea"/>
                              <a:cs typeface="+mn-cs"/>
                            </a:rPr>
                            <m:t>𝑫</m:t>
                          </m:r>
                        </m:e>
                        <m:sub>
                          <m:r>
                            <a:rPr kumimoji="0" lang="en-US" sz="2000" b="1" i="1" u="none" strike="noStrike" kern="1200" cap="none" spc="0" normalizeH="0" baseline="0" noProof="0" smtClean="0">
                              <a:ln>
                                <a:noFill/>
                              </a:ln>
                              <a:solidFill>
                                <a:srgbClr val="4F81BD"/>
                              </a:solidFill>
                              <a:effectLst/>
                              <a:uLnTx/>
                              <a:uFillTx/>
                              <a:latin typeface="Cambria Math" panose="02040503050406030204" pitchFamily="18" charset="0"/>
                              <a:ea typeface="+mn-ea"/>
                              <a:cs typeface="+mn-cs"/>
                            </a:rPr>
                            <m:t>𝒑𝒑</m:t>
                          </m:r>
                        </m:sub>
                      </m:sSub>
                    </m:oMath>
                  </m:oMathPara>
                </a14:m>
                <a:endParaRPr kumimoji="0" lang="en-US" sz="2000" b="1" i="0" u="none" strike="noStrike" kern="1200" cap="none" spc="0" normalizeH="0" baseline="0" noProof="0" dirty="0">
                  <a:ln>
                    <a:noFill/>
                  </a:ln>
                  <a:solidFill>
                    <a:srgbClr val="4F81BD"/>
                  </a:solidFill>
                  <a:effectLst/>
                  <a:uLnTx/>
                  <a:uFillTx/>
                  <a:latin typeface="Calibri"/>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85168" y="5064430"/>
                <a:ext cx="609600" cy="427618"/>
              </a:xfrm>
              <a:prstGeom prst="rect">
                <a:avLst/>
              </a:prstGeom>
              <a:blipFill rotWithShape="0">
                <a:blip r:embed="rId5"/>
                <a:stretch>
                  <a:fillRect b="-7143"/>
                </a:stretch>
              </a:blipFill>
            </p:spPr>
            <p:txBody>
              <a:bodyPr/>
              <a:lstStyle/>
              <a:p>
                <a:r>
                  <a:rPr lang="en-US">
                    <a:noFill/>
                  </a:rPr>
                  <a:t> </a:t>
                </a:r>
              </a:p>
            </p:txBody>
          </p:sp>
        </mc:Fallback>
      </mc:AlternateContent>
      <p:grpSp>
        <p:nvGrpSpPr>
          <p:cNvPr id="17" name="Group 16"/>
          <p:cNvGrpSpPr/>
          <p:nvPr/>
        </p:nvGrpSpPr>
        <p:grpSpPr>
          <a:xfrm>
            <a:off x="4522245" y="916073"/>
            <a:ext cx="3821884" cy="5903487"/>
            <a:chOff x="4522245" y="916073"/>
            <a:chExt cx="3821884" cy="5903487"/>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2245" y="4089643"/>
              <a:ext cx="3821884" cy="272991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2245" y="1346443"/>
              <a:ext cx="3821884" cy="2729917"/>
            </a:xfrm>
            <a:prstGeom prst="rect">
              <a:avLst/>
            </a:prstGeom>
            <a:noFill/>
            <a:ln>
              <a:noFill/>
            </a:ln>
          </p:spPr>
        </p:pic>
        <p:sp>
          <p:nvSpPr>
            <p:cNvPr id="15" name="TextBox 14"/>
            <p:cNvSpPr txBox="1"/>
            <p:nvPr/>
          </p:nvSpPr>
          <p:spPr>
            <a:xfrm>
              <a:off x="5791200" y="916073"/>
              <a:ext cx="93479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Calibri"/>
                  <a:ea typeface="+mn-ea"/>
                  <a:cs typeface="+mn-cs"/>
                </a:rPr>
                <a:t>Chorus</a:t>
              </a:r>
            </a:p>
          </p:txBody>
        </p:sp>
      </p:grpSp>
      <p:grpSp>
        <p:nvGrpSpPr>
          <p:cNvPr id="18" name="Group 17"/>
          <p:cNvGrpSpPr/>
          <p:nvPr/>
        </p:nvGrpSpPr>
        <p:grpSpPr>
          <a:xfrm>
            <a:off x="8344129" y="871652"/>
            <a:ext cx="3824680" cy="5949905"/>
            <a:chOff x="8344129" y="871652"/>
            <a:chExt cx="3824680" cy="5949905"/>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4129" y="4089643"/>
              <a:ext cx="3824680" cy="2731914"/>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4129" y="1346443"/>
              <a:ext cx="3821884" cy="2729917"/>
            </a:xfrm>
            <a:prstGeom prst="rect">
              <a:avLst/>
            </a:prstGeom>
          </p:spPr>
        </p:pic>
        <p:sp>
          <p:nvSpPr>
            <p:cNvPr id="16" name="TextBox 15"/>
            <p:cNvSpPr txBox="1"/>
            <p:nvPr/>
          </p:nvSpPr>
          <p:spPr>
            <a:xfrm>
              <a:off x="9601200" y="871652"/>
              <a:ext cx="934794"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Calibri"/>
                  <a:ea typeface="+mn-ea"/>
                  <a:cs typeface="+mn-cs"/>
                </a:rPr>
                <a:t>EMIC</a:t>
              </a:r>
            </a:p>
          </p:txBody>
        </p:sp>
      </p:grpSp>
      <p:grpSp>
        <p:nvGrpSpPr>
          <p:cNvPr id="24" name="Group 23"/>
          <p:cNvGrpSpPr/>
          <p:nvPr/>
        </p:nvGrpSpPr>
        <p:grpSpPr>
          <a:xfrm>
            <a:off x="1143000" y="2239403"/>
            <a:ext cx="10287000" cy="400110"/>
            <a:chOff x="1143000" y="2239403"/>
            <a:chExt cx="10287000" cy="400110"/>
          </a:xfrm>
        </p:grpSpPr>
        <p:cxnSp>
          <p:nvCxnSpPr>
            <p:cNvPr id="20" name="Straight Connector 19"/>
            <p:cNvCxnSpPr/>
            <p:nvPr/>
          </p:nvCxnSpPr>
          <p:spPr>
            <a:xfrm>
              <a:off x="1143000" y="2638455"/>
              <a:ext cx="10287000"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160387" y="2239403"/>
              <a:ext cx="9144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F81BD"/>
                  </a:solidFill>
                  <a:effectLst/>
                  <a:uLnTx/>
                  <a:uFillTx/>
                  <a:latin typeface="Calibri"/>
                  <a:ea typeface="+mn-ea"/>
                  <a:cs typeface="+mn-cs"/>
                </a:rPr>
                <a:t>1 MeV</a:t>
              </a:r>
            </a:p>
          </p:txBody>
        </p:sp>
      </p:grpSp>
    </p:spTree>
    <p:extLst>
      <p:ext uri="{BB962C8B-B14F-4D97-AF65-F5344CB8AC3E}">
        <p14:creationId xmlns:p14="http://schemas.microsoft.com/office/powerpoint/2010/main" val="7167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6326"/>
            <a:ext cx="8229600" cy="692126"/>
          </a:xfrm>
        </p:spPr>
        <p:txBody>
          <a:bodyPr wrap="square">
            <a:noAutofit/>
          </a:bodyPr>
          <a:lstStyle/>
          <a:p>
            <a:pPr>
              <a:lnSpc>
                <a:spcPct val="100000"/>
              </a:lnSpc>
            </a:pPr>
            <a:r>
              <a:rPr lang="en-US"/>
              <a:t>Fokker-Planck equation and the VERB code</a:t>
            </a:r>
          </a:p>
        </p:txBody>
      </p:sp>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730485"/>
            <a:ext cx="9436907" cy="479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2524626" y="5108114"/>
            <a:ext cx="2312267" cy="307777"/>
          </a:xfrm>
          <a:prstGeom prst="rect">
            <a:avLst/>
          </a:prstGeom>
          <a:noFill/>
        </p:spPr>
        <p:txBody>
          <a:bodyPr wrap="square" rtlCol="0">
            <a:spAutoFit/>
          </a:bodyPr>
          <a:lstStyle/>
          <a:p>
            <a:pPr algn="r"/>
            <a:r>
              <a:rPr lang="en-US" sz="1400" i="1" err="1">
                <a:latin typeface="+mj-lt"/>
              </a:rPr>
              <a:t>Shprits</a:t>
            </a:r>
            <a:r>
              <a:rPr lang="en-US" sz="1400" i="1">
                <a:latin typeface="+mj-lt"/>
              </a:rPr>
              <a:t> et al., 2008</a:t>
            </a:r>
          </a:p>
        </p:txBody>
      </p:sp>
      <mc:AlternateContent xmlns:mc="http://schemas.openxmlformats.org/markup-compatibility/2006" xmlns:a14="http://schemas.microsoft.com/office/drawing/2010/main">
        <mc:Choice Requires="a14">
          <p:sp>
            <p:nvSpPr>
              <p:cNvPr id="32" name="TextBox 31"/>
              <p:cNvSpPr txBox="1"/>
              <p:nvPr/>
            </p:nvSpPr>
            <p:spPr>
              <a:xfrm>
                <a:off x="222655" y="5517518"/>
                <a:ext cx="8692746" cy="619016"/>
              </a:xfrm>
              <a:prstGeom prst="rect">
                <a:avLst/>
              </a:prstGeom>
              <a:solidFill>
                <a:schemeClr val="tx1"/>
              </a:solid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chemeClr val="bg1"/>
                              </a:solidFill>
                              <a:latin typeface="Cambria Math" panose="02040503050406030204" pitchFamily="18" charset="0"/>
                            </a:rPr>
                          </m:ctrlPr>
                        </m:fPr>
                        <m:num>
                          <m:r>
                            <a:rPr lang="en-US" i="1">
                              <a:solidFill>
                                <a:schemeClr val="bg1"/>
                              </a:solidFill>
                              <a:latin typeface="Cambria Math"/>
                            </a:rPr>
                            <m:t>𝜕</m:t>
                          </m:r>
                          <m:r>
                            <a:rPr lang="en-US" i="1">
                              <a:solidFill>
                                <a:schemeClr val="bg1"/>
                              </a:solidFill>
                              <a:latin typeface="Cambria Math"/>
                            </a:rPr>
                            <m:t>𝑓</m:t>
                          </m:r>
                        </m:num>
                        <m:den>
                          <m:r>
                            <a:rPr lang="en-US" i="1">
                              <a:solidFill>
                                <a:schemeClr val="bg1"/>
                              </a:solidFill>
                              <a:latin typeface="Cambria Math"/>
                            </a:rPr>
                            <m:t>𝜕</m:t>
                          </m:r>
                          <m:r>
                            <a:rPr lang="en-US" i="1">
                              <a:solidFill>
                                <a:schemeClr val="bg1"/>
                              </a:solidFill>
                              <a:latin typeface="Cambria Math"/>
                            </a:rPr>
                            <m:t>𝑡</m:t>
                          </m:r>
                        </m:den>
                      </m:f>
                      <m:r>
                        <a:rPr lang="en-US" i="1">
                          <a:solidFill>
                            <a:schemeClr val="bg1"/>
                          </a:solidFill>
                          <a:latin typeface="Cambria Math"/>
                        </a:rPr>
                        <m:t>=</m:t>
                      </m:r>
                      <m:r>
                        <a:rPr lang="en-US" b="0" i="1" smtClean="0">
                          <a:solidFill>
                            <a:schemeClr val="bg1"/>
                          </a:solidFill>
                          <a:latin typeface="Cambria Math" panose="02040503050406030204" pitchFamily="18" charset="0"/>
                        </a:rPr>
                        <m:t>?</m:t>
                      </m:r>
                    </m:oMath>
                  </m:oMathPara>
                </a14:m>
                <a:endParaRPr lang="en-US">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22655" y="5517518"/>
                <a:ext cx="8692746" cy="61901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22655" y="5499524"/>
                <a:ext cx="8692746" cy="1337033"/>
              </a:xfrm>
              <a:prstGeom prst="rect">
                <a:avLst/>
              </a:prstGeom>
              <a:solidFill>
                <a:schemeClr val="tx1"/>
              </a:solid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US" i="1" smtClean="0">
                              <a:solidFill>
                                <a:schemeClr val="bg1"/>
                              </a:solidFill>
                              <a:latin typeface="Cambria Math" panose="02040503050406030204" pitchFamily="18" charset="0"/>
                            </a:rPr>
                          </m:ctrlPr>
                        </m:fPr>
                        <m:num>
                          <m:r>
                            <a:rPr lang="en-US" i="1">
                              <a:solidFill>
                                <a:schemeClr val="bg1"/>
                              </a:solidFill>
                              <a:latin typeface="Cambria Math"/>
                            </a:rPr>
                            <m:t>𝜕</m:t>
                          </m:r>
                          <m:r>
                            <a:rPr lang="en-US" i="1">
                              <a:solidFill>
                                <a:schemeClr val="bg1"/>
                              </a:solidFill>
                              <a:latin typeface="Cambria Math"/>
                            </a:rPr>
                            <m:t>𝑓</m:t>
                          </m:r>
                        </m:num>
                        <m:den>
                          <m:r>
                            <a:rPr lang="en-US" i="1">
                              <a:solidFill>
                                <a:schemeClr val="bg1"/>
                              </a:solidFill>
                              <a:latin typeface="Cambria Math"/>
                            </a:rPr>
                            <m:t>𝜕</m:t>
                          </m:r>
                          <m:r>
                            <a:rPr lang="en-US" i="1">
                              <a:solidFill>
                                <a:schemeClr val="bg1"/>
                              </a:solidFill>
                              <a:latin typeface="Cambria Math"/>
                            </a:rPr>
                            <m:t>𝑡</m:t>
                          </m:r>
                        </m:den>
                      </m:f>
                      <m:r>
                        <a:rPr lang="en-US" i="1">
                          <a:solidFill>
                            <a:schemeClr val="bg1"/>
                          </a:solidFill>
                          <a:latin typeface="Cambria Math"/>
                        </a:rPr>
                        <m:t>=</m:t>
                      </m:r>
                      <m:sSup>
                        <m:sSupPr>
                          <m:ctrlPr>
                            <a:rPr lang="en-US" i="1" smtClean="0">
                              <a:solidFill>
                                <a:schemeClr val="accent1"/>
                              </a:solidFill>
                              <a:latin typeface="Cambria Math" panose="02040503050406030204" pitchFamily="18" charset="0"/>
                            </a:rPr>
                          </m:ctrlPr>
                        </m:sSupPr>
                        <m:e>
                          <m:r>
                            <a:rPr lang="en-US" i="1">
                              <a:solidFill>
                                <a:schemeClr val="accent1"/>
                              </a:solidFill>
                              <a:latin typeface="Cambria Math"/>
                            </a:rPr>
                            <m:t>𝐿</m:t>
                          </m:r>
                        </m:e>
                        <m:sup>
                          <m:r>
                            <a:rPr lang="en-US" i="1">
                              <a:solidFill>
                                <a:schemeClr val="accent1"/>
                              </a:solidFill>
                              <a:latin typeface="Cambria Math"/>
                            </a:rPr>
                            <m:t>∗2</m:t>
                          </m:r>
                        </m:sup>
                      </m:sSup>
                      <m:f>
                        <m:fPr>
                          <m:ctrlPr>
                            <a:rPr lang="en-US" i="1">
                              <a:solidFill>
                                <a:schemeClr val="accent1"/>
                              </a:solidFill>
                              <a:latin typeface="Cambria Math" panose="02040503050406030204" pitchFamily="18" charset="0"/>
                            </a:rPr>
                          </m:ctrlPr>
                        </m:fPr>
                        <m:num>
                          <m:r>
                            <a:rPr lang="en-US" i="1">
                              <a:solidFill>
                                <a:schemeClr val="accent1"/>
                              </a:solidFill>
                              <a:latin typeface="Cambria Math"/>
                            </a:rPr>
                            <m:t>𝜕</m:t>
                          </m:r>
                        </m:num>
                        <m:den>
                          <m:r>
                            <a:rPr lang="en-US" i="1">
                              <a:solidFill>
                                <a:schemeClr val="accent1"/>
                              </a:solidFill>
                              <a:latin typeface="Cambria Math"/>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a:rPr>
                                <m:t>𝐿</m:t>
                              </m:r>
                            </m:e>
                            <m:sup>
                              <m:r>
                                <a:rPr lang="en-US" i="1">
                                  <a:solidFill>
                                    <a:schemeClr val="accent1"/>
                                  </a:solidFill>
                                  <a:latin typeface="Cambria Math"/>
                                </a:rPr>
                                <m:t>∗</m:t>
                              </m:r>
                            </m:sup>
                          </m:sSup>
                        </m:den>
                      </m:f>
                      <m:sSub>
                        <m:sSubPr>
                          <m:ctrlPr>
                            <a:rPr lang="en-US" i="1">
                              <a:solidFill>
                                <a:schemeClr val="accent1"/>
                              </a:solidFill>
                              <a:latin typeface="Cambria Math" panose="02040503050406030204" pitchFamily="18" charset="0"/>
                            </a:rPr>
                          </m:ctrlPr>
                        </m:sSubPr>
                        <m:e>
                          <m:d>
                            <m:dPr>
                              <m:begChr m:val=""/>
                              <m:endChr m:val="|"/>
                              <m:ctrlPr>
                                <a:rPr lang="en-US" i="1">
                                  <a:solidFill>
                                    <a:schemeClr val="accent1"/>
                                  </a:solidFill>
                                  <a:latin typeface="Cambria Math" panose="02040503050406030204" pitchFamily="18" charset="0"/>
                                </a:rPr>
                              </m:ctrlPr>
                            </m:dPr>
                            <m:e>
                              <m:r>
                                <a:rPr lang="en-US">
                                  <a:solidFill>
                                    <a:schemeClr val="accent1"/>
                                  </a:solidFill>
                                  <a:latin typeface="Cambria Math"/>
                                </a:rPr>
                                <m:t>​</m:t>
                              </m:r>
                            </m:e>
                          </m:d>
                        </m:e>
                        <m:sub>
                          <m:r>
                            <a:rPr lang="en-US" i="1">
                              <a:solidFill>
                                <a:schemeClr val="accent1"/>
                              </a:solidFill>
                              <a:latin typeface="Cambria Math"/>
                            </a:rPr>
                            <m:t>𝜇</m:t>
                          </m:r>
                          <m:r>
                            <a:rPr lang="en-US" i="1">
                              <a:solidFill>
                                <a:schemeClr val="accent1"/>
                              </a:solidFill>
                              <a:latin typeface="Cambria Math"/>
                            </a:rPr>
                            <m:t>,</m:t>
                          </m:r>
                          <m:r>
                            <a:rPr lang="en-US" i="1">
                              <a:solidFill>
                                <a:schemeClr val="accent1"/>
                              </a:solidFill>
                              <a:latin typeface="Cambria Math"/>
                            </a:rPr>
                            <m:t>𝐽</m:t>
                          </m:r>
                        </m:sub>
                      </m:sSub>
                      <m:f>
                        <m:fPr>
                          <m:ctrlPr>
                            <a:rPr lang="en-US" i="1">
                              <a:solidFill>
                                <a:schemeClr val="accent1"/>
                              </a:solidFill>
                              <a:latin typeface="Cambria Math" panose="02040503050406030204" pitchFamily="18" charset="0"/>
                            </a:rPr>
                          </m:ctrlPr>
                        </m:fPr>
                        <m:num>
                          <m:r>
                            <a:rPr lang="en-US">
                              <a:solidFill>
                                <a:schemeClr val="accent1"/>
                              </a:solidFill>
                              <a:latin typeface="Cambria Math"/>
                            </a:rPr>
                            <m:t>1</m:t>
                          </m:r>
                        </m:num>
                        <m:den>
                          <m:sSup>
                            <m:sSupPr>
                              <m:ctrlPr>
                                <a:rPr lang="en-US" i="1">
                                  <a:solidFill>
                                    <a:schemeClr val="accent1"/>
                                  </a:solidFill>
                                  <a:latin typeface="Cambria Math" panose="02040503050406030204" pitchFamily="18" charset="0"/>
                                </a:rPr>
                              </m:ctrlPr>
                            </m:sSupPr>
                            <m:e>
                              <m:r>
                                <m:rPr>
                                  <m:sty m:val="p"/>
                                </m:rPr>
                                <a:rPr lang="en-US">
                                  <a:solidFill>
                                    <a:schemeClr val="accent1"/>
                                  </a:solidFill>
                                  <a:latin typeface="Cambria Math"/>
                                </a:rPr>
                                <m:t>L</m:t>
                              </m:r>
                            </m:e>
                            <m:sup>
                              <m:r>
                                <a:rPr lang="en-US">
                                  <a:solidFill>
                                    <a:schemeClr val="accent1"/>
                                  </a:solidFill>
                                  <a:latin typeface="Cambria Math"/>
                                </a:rPr>
                                <m:t>∗2</m:t>
                              </m:r>
                            </m:sup>
                          </m:sSup>
                        </m:den>
                      </m:f>
                      <m:sSubSup>
                        <m:sSubSupPr>
                          <m:ctrlPr>
                            <a:rPr lang="en-US" i="1">
                              <a:solidFill>
                                <a:schemeClr val="accent1"/>
                              </a:solidFill>
                              <a:latin typeface="Cambria Math" panose="02040503050406030204" pitchFamily="18" charset="0"/>
                            </a:rPr>
                          </m:ctrlPr>
                        </m:sSubSupPr>
                        <m:e>
                          <m:r>
                            <m:rPr>
                              <m:sty m:val="p"/>
                            </m:rPr>
                            <a:rPr lang="en-US">
                              <a:solidFill>
                                <a:schemeClr val="accent1"/>
                              </a:solidFill>
                              <a:latin typeface="Cambria Math"/>
                            </a:rPr>
                            <m:t>D</m:t>
                          </m:r>
                        </m:e>
                        <m:sub>
                          <m:sSup>
                            <m:sSupPr>
                              <m:ctrlPr>
                                <a:rPr lang="en-US" i="1">
                                  <a:solidFill>
                                    <a:schemeClr val="accent1"/>
                                  </a:solidFill>
                                  <a:latin typeface="Cambria Math" panose="02040503050406030204" pitchFamily="18" charset="0"/>
                                </a:rPr>
                              </m:ctrlPr>
                            </m:sSupPr>
                            <m:e>
                              <m:r>
                                <m:rPr>
                                  <m:sty m:val="p"/>
                                </m:rPr>
                                <a:rPr lang="en-US">
                                  <a:solidFill>
                                    <a:schemeClr val="accent1"/>
                                  </a:solidFill>
                                  <a:latin typeface="Cambria Math"/>
                                </a:rPr>
                                <m:t>L</m:t>
                              </m:r>
                            </m:e>
                            <m:sup>
                              <m:r>
                                <a:rPr lang="en-US">
                                  <a:solidFill>
                                    <a:schemeClr val="accent1"/>
                                  </a:solidFill>
                                  <a:latin typeface="Cambria Math"/>
                                </a:rPr>
                                <m:t>∗</m:t>
                              </m:r>
                            </m:sup>
                          </m:sSup>
                          <m:sSup>
                            <m:sSupPr>
                              <m:ctrlPr>
                                <a:rPr lang="en-US" i="1">
                                  <a:solidFill>
                                    <a:schemeClr val="accent1"/>
                                  </a:solidFill>
                                  <a:latin typeface="Cambria Math" panose="02040503050406030204" pitchFamily="18" charset="0"/>
                                </a:rPr>
                              </m:ctrlPr>
                            </m:sSupPr>
                            <m:e>
                              <m:r>
                                <m:rPr>
                                  <m:sty m:val="p"/>
                                </m:rPr>
                                <a:rPr lang="en-US">
                                  <a:solidFill>
                                    <a:schemeClr val="accent1"/>
                                  </a:solidFill>
                                  <a:latin typeface="Cambria Math"/>
                                </a:rPr>
                                <m:t>L</m:t>
                              </m:r>
                            </m:e>
                            <m:sup>
                              <m:r>
                                <a:rPr lang="en-US">
                                  <a:solidFill>
                                    <a:schemeClr val="accent1"/>
                                  </a:solidFill>
                                  <a:latin typeface="Cambria Math"/>
                                </a:rPr>
                                <m:t>∗</m:t>
                              </m:r>
                            </m:sup>
                          </m:sSup>
                        </m:sub>
                        <m:sup/>
                      </m:sSubSup>
                      <m:f>
                        <m:fPr>
                          <m:ctrlPr>
                            <a:rPr lang="en-US" i="1">
                              <a:solidFill>
                                <a:schemeClr val="accent1"/>
                              </a:solidFill>
                              <a:latin typeface="Cambria Math" panose="02040503050406030204" pitchFamily="18" charset="0"/>
                            </a:rPr>
                          </m:ctrlPr>
                        </m:fPr>
                        <m:num>
                          <m:r>
                            <a:rPr lang="en-US" i="1">
                              <a:solidFill>
                                <a:schemeClr val="accent1"/>
                              </a:solidFill>
                              <a:latin typeface="Cambria Math"/>
                            </a:rPr>
                            <m:t>𝜕</m:t>
                          </m:r>
                          <m:r>
                            <a:rPr lang="en-US" i="1">
                              <a:solidFill>
                                <a:schemeClr val="accent1"/>
                              </a:solidFill>
                              <a:latin typeface="Cambria Math"/>
                            </a:rPr>
                            <m:t>𝑓</m:t>
                          </m:r>
                        </m:num>
                        <m:den>
                          <m:r>
                            <a:rPr lang="en-US" i="1">
                              <a:solidFill>
                                <a:schemeClr val="accent1"/>
                              </a:solidFill>
                              <a:latin typeface="Cambria Math"/>
                            </a:rPr>
                            <m:t>𝜕</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a:rPr>
                                <m:t>𝐿</m:t>
                              </m:r>
                            </m:e>
                            <m:sup>
                              <m:r>
                                <a:rPr lang="en-US" i="1">
                                  <a:solidFill>
                                    <a:schemeClr val="accent1"/>
                                  </a:solidFill>
                                  <a:latin typeface="Cambria Math"/>
                                </a:rPr>
                                <m:t>∗</m:t>
                              </m:r>
                            </m:sup>
                          </m:sSup>
                        </m:den>
                      </m:f>
                      <m:sSub>
                        <m:sSubPr>
                          <m:ctrlPr>
                            <a:rPr lang="en-US" i="1">
                              <a:solidFill>
                                <a:schemeClr val="accent1"/>
                              </a:solidFill>
                              <a:latin typeface="Cambria Math" panose="02040503050406030204" pitchFamily="18" charset="0"/>
                            </a:rPr>
                          </m:ctrlPr>
                        </m:sSubPr>
                        <m:e>
                          <m:d>
                            <m:dPr>
                              <m:begChr m:val=""/>
                              <m:endChr m:val="|"/>
                              <m:ctrlPr>
                                <a:rPr lang="en-US" i="1">
                                  <a:solidFill>
                                    <a:schemeClr val="accent1"/>
                                  </a:solidFill>
                                  <a:latin typeface="Cambria Math" panose="02040503050406030204" pitchFamily="18" charset="0"/>
                                </a:rPr>
                              </m:ctrlPr>
                            </m:dPr>
                            <m:e>
                              <m:r>
                                <a:rPr lang="en-US">
                                  <a:solidFill>
                                    <a:schemeClr val="accent1"/>
                                  </a:solidFill>
                                  <a:latin typeface="Cambria Math"/>
                                </a:rPr>
                                <m:t>​</m:t>
                              </m:r>
                            </m:e>
                          </m:d>
                        </m:e>
                        <m:sub>
                          <m:r>
                            <a:rPr lang="en-US" i="1">
                              <a:solidFill>
                                <a:schemeClr val="accent1"/>
                              </a:solidFill>
                              <a:latin typeface="Cambria Math"/>
                            </a:rPr>
                            <m:t>𝜇</m:t>
                          </m:r>
                          <m:r>
                            <a:rPr lang="en-US" i="1">
                              <a:solidFill>
                                <a:schemeClr val="accent1"/>
                              </a:solidFill>
                              <a:latin typeface="Cambria Math"/>
                            </a:rPr>
                            <m:t>,</m:t>
                          </m:r>
                          <m:r>
                            <a:rPr lang="en-US" i="1">
                              <a:solidFill>
                                <a:schemeClr val="accent1"/>
                              </a:solidFill>
                              <a:latin typeface="Cambria Math"/>
                            </a:rPr>
                            <m:t>𝐽</m:t>
                          </m:r>
                        </m:sub>
                      </m:sSub>
                      <m:r>
                        <a:rPr lang="en-US" i="1">
                          <a:solidFill>
                            <a:schemeClr val="bg1"/>
                          </a:solidFill>
                          <a:latin typeface="Cambria Math"/>
                        </a:rPr>
                        <m:t>+</m:t>
                      </m:r>
                      <m:f>
                        <m:fPr>
                          <m:ctrlPr>
                            <a:rPr lang="en-US" i="1" smtClean="0">
                              <a:solidFill>
                                <a:schemeClr val="accent3"/>
                              </a:solidFill>
                              <a:latin typeface="Cambria Math" panose="02040503050406030204" pitchFamily="18" charset="0"/>
                            </a:rPr>
                          </m:ctrlPr>
                        </m:fPr>
                        <m:num>
                          <m:r>
                            <a:rPr lang="en-US" i="1">
                              <a:solidFill>
                                <a:schemeClr val="accent3"/>
                              </a:solidFill>
                              <a:latin typeface="Cambria Math"/>
                            </a:rPr>
                            <m:t>1</m:t>
                          </m:r>
                        </m:num>
                        <m:den>
                          <m:sSup>
                            <m:sSupPr>
                              <m:ctrlPr>
                                <a:rPr lang="en-US" i="1">
                                  <a:solidFill>
                                    <a:schemeClr val="accent3"/>
                                  </a:solidFill>
                                  <a:latin typeface="Cambria Math" panose="02040503050406030204" pitchFamily="18" charset="0"/>
                                </a:rPr>
                              </m:ctrlPr>
                            </m:sSupPr>
                            <m:e>
                              <m:r>
                                <a:rPr lang="en-US" i="1">
                                  <a:solidFill>
                                    <a:schemeClr val="accent3"/>
                                  </a:solidFill>
                                  <a:latin typeface="Cambria Math"/>
                                </a:rPr>
                                <m:t>𝑝</m:t>
                              </m:r>
                            </m:e>
                            <m:sup>
                              <m:r>
                                <a:rPr lang="en-US" i="1">
                                  <a:solidFill>
                                    <a:schemeClr val="accent3"/>
                                  </a:solidFill>
                                  <a:latin typeface="Cambria Math"/>
                                </a:rPr>
                                <m:t>2</m:t>
                              </m:r>
                            </m:sup>
                          </m:sSup>
                        </m:den>
                      </m:f>
                      <m:f>
                        <m:fPr>
                          <m:ctrlPr>
                            <a:rPr lang="en-US" i="1">
                              <a:solidFill>
                                <a:schemeClr val="accent3"/>
                              </a:solidFill>
                              <a:latin typeface="Cambria Math" panose="02040503050406030204" pitchFamily="18" charset="0"/>
                            </a:rPr>
                          </m:ctrlPr>
                        </m:fPr>
                        <m:num>
                          <m:r>
                            <a:rPr lang="en-US" i="1">
                              <a:solidFill>
                                <a:schemeClr val="accent3"/>
                              </a:solidFill>
                              <a:latin typeface="Cambria Math"/>
                            </a:rPr>
                            <m:t>𝜕</m:t>
                          </m:r>
                        </m:num>
                        <m:den>
                          <m:r>
                            <a:rPr lang="en-US" i="1">
                              <a:solidFill>
                                <a:schemeClr val="accent3"/>
                              </a:solidFill>
                              <a:latin typeface="Cambria Math"/>
                            </a:rPr>
                            <m:t>𝜕</m:t>
                          </m:r>
                          <m:r>
                            <a:rPr lang="en-US" i="1">
                              <a:solidFill>
                                <a:schemeClr val="accent3"/>
                              </a:solidFill>
                              <a:latin typeface="Cambria Math"/>
                            </a:rPr>
                            <m:t>𝑝</m:t>
                          </m:r>
                        </m:den>
                      </m:f>
                      <m:sSub>
                        <m:sSubPr>
                          <m:ctrlPr>
                            <a:rPr lang="en-US" i="1">
                              <a:solidFill>
                                <a:schemeClr val="accent3"/>
                              </a:solidFill>
                              <a:latin typeface="Cambria Math" panose="02040503050406030204" pitchFamily="18" charset="0"/>
                            </a:rPr>
                          </m:ctrlPr>
                        </m:sSubPr>
                        <m:e>
                          <m:d>
                            <m:dPr>
                              <m:begChr m:val=""/>
                              <m:endChr m:val="|"/>
                              <m:ctrlPr>
                                <a:rPr lang="en-US" i="1">
                                  <a:solidFill>
                                    <a:schemeClr val="accent3"/>
                                  </a:solidFill>
                                  <a:latin typeface="Cambria Math" panose="02040503050406030204" pitchFamily="18" charset="0"/>
                                </a:rPr>
                              </m:ctrlPr>
                            </m:dPr>
                            <m:e>
                              <m:r>
                                <a:rPr lang="en-US">
                                  <a:solidFill>
                                    <a:schemeClr val="accent3"/>
                                  </a:solidFill>
                                  <a:latin typeface="Cambria Math"/>
                                </a:rPr>
                                <m:t>​</m:t>
                              </m:r>
                            </m:e>
                          </m:d>
                        </m:e>
                        <m:sub>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r>
                            <a:rPr lang="en-US" i="1">
                              <a:solidFill>
                                <a:schemeClr val="accent3"/>
                              </a:solidFill>
                              <a:latin typeface="Cambria Math"/>
                            </a:rPr>
                            <m:t>,</m:t>
                          </m:r>
                          <m:r>
                            <a:rPr lang="en-US" i="1">
                              <a:solidFill>
                                <a:schemeClr val="accent3"/>
                              </a:solidFill>
                              <a:latin typeface="Cambria Math"/>
                            </a:rPr>
                            <m:t>𝐿</m:t>
                          </m:r>
                        </m:sub>
                      </m:sSub>
                      <m:sSup>
                        <m:sSupPr>
                          <m:ctrlPr>
                            <a:rPr lang="en-US" i="1">
                              <a:solidFill>
                                <a:schemeClr val="accent3"/>
                              </a:solidFill>
                              <a:latin typeface="Cambria Math" panose="02040503050406030204" pitchFamily="18" charset="0"/>
                            </a:rPr>
                          </m:ctrlPr>
                        </m:sSupPr>
                        <m:e>
                          <m:r>
                            <a:rPr lang="en-US" i="1">
                              <a:solidFill>
                                <a:schemeClr val="accent3"/>
                              </a:solidFill>
                              <a:latin typeface="Cambria Math"/>
                            </a:rPr>
                            <m:t>𝑝</m:t>
                          </m:r>
                        </m:e>
                        <m:sup>
                          <m:r>
                            <a:rPr lang="en-US" i="1">
                              <a:solidFill>
                                <a:schemeClr val="accent3"/>
                              </a:solidFill>
                              <a:latin typeface="Cambria Math"/>
                            </a:rPr>
                            <m:t>2</m:t>
                          </m:r>
                        </m:sup>
                      </m:sSup>
                      <m:d>
                        <m:dPr>
                          <m:ctrlPr>
                            <a:rPr lang="en-US" i="1">
                              <a:solidFill>
                                <a:schemeClr val="accent3"/>
                              </a:solidFill>
                              <a:latin typeface="Cambria Math" panose="02040503050406030204" pitchFamily="18" charset="0"/>
                            </a:rPr>
                          </m:ctrlPr>
                        </m:dPr>
                        <m:e>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𝐷</m:t>
                              </m:r>
                            </m:e>
                            <m:sub>
                              <m:r>
                                <a:rPr lang="en-US" i="1">
                                  <a:solidFill>
                                    <a:schemeClr val="accent3"/>
                                  </a:solidFill>
                                  <a:latin typeface="Cambria Math"/>
                                </a:rPr>
                                <m:t>𝑝𝑝</m:t>
                              </m:r>
                            </m:sub>
                          </m:sSub>
                          <m:f>
                            <m:fPr>
                              <m:ctrlPr>
                                <a:rPr lang="en-US" i="1">
                                  <a:solidFill>
                                    <a:schemeClr val="accent3"/>
                                  </a:solidFill>
                                  <a:latin typeface="Cambria Math" panose="02040503050406030204" pitchFamily="18" charset="0"/>
                                </a:rPr>
                              </m:ctrlPr>
                            </m:fPr>
                            <m:num>
                              <m:r>
                                <a:rPr lang="en-US" i="1">
                                  <a:solidFill>
                                    <a:schemeClr val="accent3"/>
                                  </a:solidFill>
                                  <a:latin typeface="Cambria Math"/>
                                </a:rPr>
                                <m:t>𝜕</m:t>
                              </m:r>
                            </m:num>
                            <m:den>
                              <m:r>
                                <a:rPr lang="en-US" i="1">
                                  <a:solidFill>
                                    <a:schemeClr val="accent3"/>
                                  </a:solidFill>
                                  <a:latin typeface="Cambria Math"/>
                                </a:rPr>
                                <m:t>𝜕</m:t>
                              </m:r>
                              <m:r>
                                <a:rPr lang="en-US" i="1">
                                  <a:solidFill>
                                    <a:schemeClr val="accent3"/>
                                  </a:solidFill>
                                  <a:latin typeface="Cambria Math"/>
                                </a:rPr>
                                <m:t>𝑝</m:t>
                              </m:r>
                            </m:den>
                          </m:f>
                          <m:sSub>
                            <m:sSubPr>
                              <m:ctrlPr>
                                <a:rPr lang="en-US" i="1">
                                  <a:solidFill>
                                    <a:schemeClr val="accent3"/>
                                  </a:solidFill>
                                  <a:latin typeface="Cambria Math" panose="02040503050406030204" pitchFamily="18" charset="0"/>
                                </a:rPr>
                              </m:ctrlPr>
                            </m:sSubPr>
                            <m:e>
                              <m:d>
                                <m:dPr>
                                  <m:begChr m:val=""/>
                                  <m:endChr m:val="|"/>
                                  <m:ctrlPr>
                                    <a:rPr lang="en-US" i="1">
                                      <a:solidFill>
                                        <a:schemeClr val="accent3"/>
                                      </a:solidFill>
                                      <a:latin typeface="Cambria Math" panose="02040503050406030204" pitchFamily="18" charset="0"/>
                                    </a:rPr>
                                  </m:ctrlPr>
                                </m:dPr>
                                <m:e>
                                  <m:r>
                                    <a:rPr lang="en-US" i="1">
                                      <a:solidFill>
                                        <a:schemeClr val="accent3"/>
                                      </a:solidFill>
                                      <a:latin typeface="Cambria Math"/>
                                    </a:rPr>
                                    <m:t>​</m:t>
                                  </m:r>
                                </m:e>
                              </m:d>
                            </m:e>
                            <m:sub>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r>
                                <a:rPr lang="en-US" i="1">
                                  <a:solidFill>
                                    <a:schemeClr val="accent3"/>
                                  </a:solidFill>
                                  <a:latin typeface="Cambria Math"/>
                                </a:rPr>
                                <m:t>,</m:t>
                              </m:r>
                              <m:r>
                                <a:rPr lang="en-US" i="1">
                                  <a:solidFill>
                                    <a:schemeClr val="accent3"/>
                                  </a:solidFill>
                                  <a:latin typeface="Cambria Math"/>
                                </a:rPr>
                                <m:t>𝐿</m:t>
                              </m:r>
                            </m:sub>
                          </m:sSub>
                          <m:r>
                            <a:rPr lang="en-US" i="1">
                              <a:solidFill>
                                <a:schemeClr val="accent3"/>
                              </a:solidFill>
                              <a:latin typeface="Cambria Math"/>
                            </a:rPr>
                            <m:t>𝑓</m:t>
                          </m:r>
                          <m:r>
                            <a:rPr lang="en-US" i="1">
                              <a:solidFill>
                                <a:schemeClr val="accent3"/>
                              </a:solidFill>
                              <a:latin typeface="Cambria Math"/>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𝐷</m:t>
                              </m:r>
                            </m:e>
                            <m:sub>
                              <m:r>
                                <a:rPr lang="en-US" i="1">
                                  <a:solidFill>
                                    <a:schemeClr val="accent3"/>
                                  </a:solidFill>
                                  <a:latin typeface="Cambria Math"/>
                                </a:rPr>
                                <m:t>𝑝</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sub>
                          </m:sSub>
                          <m:f>
                            <m:fPr>
                              <m:ctrlPr>
                                <a:rPr lang="en-US" i="1">
                                  <a:solidFill>
                                    <a:schemeClr val="accent3"/>
                                  </a:solidFill>
                                  <a:latin typeface="Cambria Math" panose="02040503050406030204" pitchFamily="18" charset="0"/>
                                </a:rPr>
                              </m:ctrlPr>
                            </m:fPr>
                            <m:num>
                              <m:r>
                                <a:rPr lang="en-US" i="1">
                                  <a:solidFill>
                                    <a:schemeClr val="accent3"/>
                                  </a:solidFill>
                                  <a:latin typeface="Cambria Math"/>
                                </a:rPr>
                                <m:t>𝜕</m:t>
                              </m:r>
                            </m:num>
                            <m:den>
                              <m:r>
                                <a:rPr lang="en-US" i="1">
                                  <a:solidFill>
                                    <a:schemeClr val="accent3"/>
                                  </a:solidFill>
                                  <a:latin typeface="Cambria Math"/>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den>
                          </m:f>
                          <m:sSub>
                            <m:sSubPr>
                              <m:ctrlPr>
                                <a:rPr lang="en-US" i="1">
                                  <a:solidFill>
                                    <a:schemeClr val="accent3"/>
                                  </a:solidFill>
                                  <a:latin typeface="Cambria Math" panose="02040503050406030204" pitchFamily="18" charset="0"/>
                                </a:rPr>
                              </m:ctrlPr>
                            </m:sSubPr>
                            <m:e>
                              <m:d>
                                <m:dPr>
                                  <m:begChr m:val=""/>
                                  <m:endChr m:val="|"/>
                                  <m:ctrlPr>
                                    <a:rPr lang="en-US" i="1">
                                      <a:solidFill>
                                        <a:schemeClr val="accent3"/>
                                      </a:solidFill>
                                      <a:latin typeface="Cambria Math" panose="02040503050406030204" pitchFamily="18" charset="0"/>
                                    </a:rPr>
                                  </m:ctrlPr>
                                </m:dPr>
                                <m:e>
                                  <m:r>
                                    <a:rPr lang="en-US" i="1">
                                      <a:solidFill>
                                        <a:schemeClr val="accent3"/>
                                      </a:solidFill>
                                      <a:latin typeface="Cambria Math"/>
                                    </a:rPr>
                                    <m:t>​</m:t>
                                  </m:r>
                                </m:e>
                              </m:d>
                            </m:e>
                            <m:sub>
                              <m:r>
                                <a:rPr lang="en-US" i="1">
                                  <a:solidFill>
                                    <a:schemeClr val="accent3"/>
                                  </a:solidFill>
                                  <a:latin typeface="Cambria Math"/>
                                </a:rPr>
                                <m:t>𝑝</m:t>
                              </m:r>
                              <m:r>
                                <a:rPr lang="en-US" i="1">
                                  <a:solidFill>
                                    <a:schemeClr val="accent3"/>
                                  </a:solidFill>
                                  <a:latin typeface="Cambria Math"/>
                                </a:rPr>
                                <m:t>,</m:t>
                              </m:r>
                              <m:r>
                                <a:rPr lang="en-US" i="1">
                                  <a:solidFill>
                                    <a:schemeClr val="accent3"/>
                                  </a:solidFill>
                                  <a:latin typeface="Cambria Math"/>
                                </a:rPr>
                                <m:t>𝐿</m:t>
                              </m:r>
                            </m:sub>
                          </m:sSub>
                          <m:r>
                            <a:rPr lang="en-US" i="1">
                              <a:solidFill>
                                <a:schemeClr val="accent3"/>
                              </a:solidFill>
                              <a:latin typeface="Cambria Math"/>
                            </a:rPr>
                            <m:t>𝑓</m:t>
                          </m:r>
                        </m:e>
                      </m:d>
                    </m:oMath>
                  </m:oMathPara>
                </a14:m>
                <a:endParaRPr lang="en-US" i="1">
                  <a:solidFill>
                    <a:schemeClr val="accent3"/>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i="1">
                          <a:solidFill>
                            <a:schemeClr val="accent3"/>
                          </a:solidFill>
                          <a:latin typeface="Cambria Math"/>
                        </a:rPr>
                        <m:t>+</m:t>
                      </m:r>
                      <m:f>
                        <m:fPr>
                          <m:ctrlPr>
                            <a:rPr lang="en-US" i="1">
                              <a:solidFill>
                                <a:schemeClr val="accent3"/>
                              </a:solidFill>
                              <a:latin typeface="Cambria Math" panose="02040503050406030204" pitchFamily="18" charset="0"/>
                            </a:rPr>
                          </m:ctrlPr>
                        </m:fPr>
                        <m:num>
                          <m:r>
                            <a:rPr lang="en-US" i="1">
                              <a:solidFill>
                                <a:schemeClr val="accent3"/>
                              </a:solidFill>
                              <a:latin typeface="Cambria Math"/>
                            </a:rPr>
                            <m:t>1</m:t>
                          </m:r>
                        </m:num>
                        <m:den>
                          <m:r>
                            <a:rPr lang="en-US" i="1">
                              <a:solidFill>
                                <a:schemeClr val="accent3"/>
                              </a:solidFill>
                              <a:latin typeface="Cambria Math"/>
                            </a:rPr>
                            <m:t>𝑇</m:t>
                          </m:r>
                          <m:d>
                            <m:dPr>
                              <m:ctrlPr>
                                <a:rPr lang="en-US" i="1">
                                  <a:solidFill>
                                    <a:schemeClr val="accent3"/>
                                  </a:solidFill>
                                  <a:latin typeface="Cambria Math" panose="02040503050406030204" pitchFamily="18" charset="0"/>
                                </a:rPr>
                              </m:ctrlPr>
                            </m:dPr>
                            <m:e>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e>
                          </m:d>
                          <m:func>
                            <m:funcPr>
                              <m:ctrlPr>
                                <a:rPr lang="en-US" i="1">
                                  <a:solidFill>
                                    <a:schemeClr val="accent3"/>
                                  </a:solidFill>
                                  <a:latin typeface="Cambria Math" panose="02040503050406030204" pitchFamily="18" charset="0"/>
                                </a:rPr>
                              </m:ctrlPr>
                            </m:funcPr>
                            <m:fName>
                              <m:r>
                                <m:rPr>
                                  <m:sty m:val="p"/>
                                </m:rPr>
                                <a:rPr lang="en-US">
                                  <a:solidFill>
                                    <a:schemeClr val="accent3"/>
                                  </a:solidFill>
                                  <a:latin typeface="Cambria Math"/>
                                </a:rPr>
                                <m:t>sin</m:t>
                              </m:r>
                            </m:fName>
                            <m:e>
                              <m:d>
                                <m:dPr>
                                  <m:ctrlPr>
                                    <a:rPr lang="en-US" i="1">
                                      <a:solidFill>
                                        <a:schemeClr val="accent3"/>
                                      </a:solidFill>
                                      <a:latin typeface="Cambria Math" panose="02040503050406030204" pitchFamily="18" charset="0"/>
                                    </a:rPr>
                                  </m:ctrlPr>
                                </m:dPr>
                                <m:e>
                                  <m:r>
                                    <a:rPr lang="en-US" i="1">
                                      <a:solidFill>
                                        <a:schemeClr val="accent3"/>
                                      </a:solidFill>
                                      <a:latin typeface="Cambria Math"/>
                                    </a:rPr>
                                    <m:t>2</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e>
                              </m:d>
                            </m:e>
                          </m:func>
                        </m:den>
                      </m:f>
                      <m:f>
                        <m:fPr>
                          <m:ctrlPr>
                            <a:rPr lang="en-US" i="1">
                              <a:solidFill>
                                <a:schemeClr val="accent3"/>
                              </a:solidFill>
                              <a:latin typeface="Cambria Math" panose="02040503050406030204" pitchFamily="18" charset="0"/>
                            </a:rPr>
                          </m:ctrlPr>
                        </m:fPr>
                        <m:num>
                          <m:r>
                            <a:rPr lang="en-US" i="1">
                              <a:solidFill>
                                <a:schemeClr val="accent3"/>
                              </a:solidFill>
                              <a:latin typeface="Cambria Math"/>
                            </a:rPr>
                            <m:t>𝜕</m:t>
                          </m:r>
                        </m:num>
                        <m:den>
                          <m:r>
                            <a:rPr lang="en-US" i="1">
                              <a:solidFill>
                                <a:schemeClr val="accent3"/>
                              </a:solidFill>
                              <a:latin typeface="Cambria Math"/>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den>
                      </m:f>
                      <m:sSub>
                        <m:sSubPr>
                          <m:ctrlPr>
                            <a:rPr lang="en-US" i="1">
                              <a:solidFill>
                                <a:schemeClr val="accent3"/>
                              </a:solidFill>
                              <a:latin typeface="Cambria Math" panose="02040503050406030204" pitchFamily="18" charset="0"/>
                            </a:rPr>
                          </m:ctrlPr>
                        </m:sSubPr>
                        <m:e>
                          <m:d>
                            <m:dPr>
                              <m:begChr m:val=""/>
                              <m:endChr m:val="|"/>
                              <m:ctrlPr>
                                <a:rPr lang="en-US" i="1">
                                  <a:solidFill>
                                    <a:schemeClr val="accent3"/>
                                  </a:solidFill>
                                  <a:latin typeface="Cambria Math" panose="02040503050406030204" pitchFamily="18" charset="0"/>
                                </a:rPr>
                              </m:ctrlPr>
                            </m:dPr>
                            <m:e>
                              <m:r>
                                <a:rPr lang="en-US">
                                  <a:solidFill>
                                    <a:schemeClr val="accent3"/>
                                  </a:solidFill>
                                  <a:latin typeface="Cambria Math"/>
                                </a:rPr>
                                <m:t>​</m:t>
                              </m:r>
                            </m:e>
                          </m:d>
                        </m:e>
                        <m:sub>
                          <m:r>
                            <a:rPr lang="en-US" i="1">
                              <a:solidFill>
                                <a:schemeClr val="accent3"/>
                              </a:solidFill>
                              <a:latin typeface="Cambria Math"/>
                            </a:rPr>
                            <m:t>𝑝</m:t>
                          </m:r>
                          <m:r>
                            <a:rPr lang="en-US" i="1">
                              <a:solidFill>
                                <a:schemeClr val="accent3"/>
                              </a:solidFill>
                              <a:latin typeface="Cambria Math"/>
                            </a:rPr>
                            <m:t>,</m:t>
                          </m:r>
                          <m:r>
                            <a:rPr lang="en-US" i="1">
                              <a:solidFill>
                                <a:schemeClr val="accent3"/>
                              </a:solidFill>
                              <a:latin typeface="Cambria Math"/>
                            </a:rPr>
                            <m:t>𝐿</m:t>
                          </m:r>
                        </m:sub>
                      </m:sSub>
                      <m:r>
                        <a:rPr lang="en-US" i="1">
                          <a:solidFill>
                            <a:schemeClr val="accent3"/>
                          </a:solidFill>
                          <a:latin typeface="Cambria Math"/>
                        </a:rPr>
                        <m:t>𝑇</m:t>
                      </m:r>
                      <m:d>
                        <m:dPr>
                          <m:ctrlPr>
                            <a:rPr lang="en-US" i="1">
                              <a:solidFill>
                                <a:schemeClr val="accent3"/>
                              </a:solidFill>
                              <a:latin typeface="Cambria Math" panose="02040503050406030204" pitchFamily="18" charset="0"/>
                            </a:rPr>
                          </m:ctrlPr>
                        </m:dPr>
                        <m:e>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e>
                      </m:d>
                      <m:func>
                        <m:funcPr>
                          <m:ctrlPr>
                            <a:rPr lang="en-US" i="1">
                              <a:solidFill>
                                <a:schemeClr val="accent3"/>
                              </a:solidFill>
                              <a:latin typeface="Cambria Math" panose="02040503050406030204" pitchFamily="18" charset="0"/>
                            </a:rPr>
                          </m:ctrlPr>
                        </m:funcPr>
                        <m:fName>
                          <m:r>
                            <m:rPr>
                              <m:sty m:val="p"/>
                            </m:rPr>
                            <a:rPr lang="en-US">
                              <a:solidFill>
                                <a:schemeClr val="accent3"/>
                              </a:solidFill>
                              <a:latin typeface="Cambria Math"/>
                            </a:rPr>
                            <m:t>sin</m:t>
                          </m:r>
                        </m:fName>
                        <m:e>
                          <m:d>
                            <m:dPr>
                              <m:ctrlPr>
                                <a:rPr lang="en-US" i="1">
                                  <a:solidFill>
                                    <a:schemeClr val="accent3"/>
                                  </a:solidFill>
                                  <a:latin typeface="Cambria Math" panose="02040503050406030204" pitchFamily="18" charset="0"/>
                                </a:rPr>
                              </m:ctrlPr>
                            </m:dPr>
                            <m:e>
                              <m:r>
                                <a:rPr lang="en-US" i="1">
                                  <a:solidFill>
                                    <a:schemeClr val="accent3"/>
                                  </a:solidFill>
                                  <a:latin typeface="Cambria Math"/>
                                </a:rPr>
                                <m:t>2</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e>
                          </m:d>
                        </m:e>
                      </m:func>
                      <m:d>
                        <m:dPr>
                          <m:ctrlPr>
                            <a:rPr lang="en-US" i="1">
                              <a:solidFill>
                                <a:schemeClr val="accent3"/>
                              </a:solidFill>
                              <a:latin typeface="Cambria Math" panose="02040503050406030204" pitchFamily="18" charset="0"/>
                            </a:rPr>
                          </m:ctrlPr>
                        </m:dPr>
                        <m:e>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𝐷</m:t>
                              </m:r>
                            </m:e>
                            <m:sub>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sub>
                          </m:sSub>
                          <m:f>
                            <m:fPr>
                              <m:ctrlPr>
                                <a:rPr lang="en-US" i="1">
                                  <a:solidFill>
                                    <a:schemeClr val="accent3"/>
                                  </a:solidFill>
                                  <a:latin typeface="Cambria Math" panose="02040503050406030204" pitchFamily="18" charset="0"/>
                                </a:rPr>
                              </m:ctrlPr>
                            </m:fPr>
                            <m:num>
                              <m:r>
                                <a:rPr lang="en-US" i="1">
                                  <a:solidFill>
                                    <a:schemeClr val="accent3"/>
                                  </a:solidFill>
                                  <a:latin typeface="Cambria Math"/>
                                </a:rPr>
                                <m:t>𝜕</m:t>
                              </m:r>
                            </m:num>
                            <m:den>
                              <m:r>
                                <a:rPr lang="en-US" i="1">
                                  <a:solidFill>
                                    <a:schemeClr val="accent3"/>
                                  </a:solidFill>
                                  <a:latin typeface="Cambria Math"/>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den>
                          </m:f>
                          <m:sSub>
                            <m:sSubPr>
                              <m:ctrlPr>
                                <a:rPr lang="en-US" i="1">
                                  <a:solidFill>
                                    <a:schemeClr val="accent3"/>
                                  </a:solidFill>
                                  <a:latin typeface="Cambria Math" panose="02040503050406030204" pitchFamily="18" charset="0"/>
                                </a:rPr>
                              </m:ctrlPr>
                            </m:sSubPr>
                            <m:e>
                              <m:d>
                                <m:dPr>
                                  <m:begChr m:val=""/>
                                  <m:endChr m:val="|"/>
                                  <m:ctrlPr>
                                    <a:rPr lang="en-US" i="1">
                                      <a:solidFill>
                                        <a:schemeClr val="accent3"/>
                                      </a:solidFill>
                                      <a:latin typeface="Cambria Math" panose="02040503050406030204" pitchFamily="18" charset="0"/>
                                    </a:rPr>
                                  </m:ctrlPr>
                                </m:dPr>
                                <m:e>
                                  <m:r>
                                    <a:rPr lang="en-US" i="1">
                                      <a:solidFill>
                                        <a:schemeClr val="accent3"/>
                                      </a:solidFill>
                                      <a:latin typeface="Cambria Math"/>
                                    </a:rPr>
                                    <m:t>​</m:t>
                                  </m:r>
                                </m:e>
                              </m:d>
                            </m:e>
                            <m:sub>
                              <m:r>
                                <a:rPr lang="en-US" i="1">
                                  <a:solidFill>
                                    <a:schemeClr val="accent3"/>
                                  </a:solidFill>
                                  <a:latin typeface="Cambria Math"/>
                                </a:rPr>
                                <m:t>𝑝</m:t>
                              </m:r>
                              <m:r>
                                <a:rPr lang="en-US" i="1">
                                  <a:solidFill>
                                    <a:schemeClr val="accent3"/>
                                  </a:solidFill>
                                  <a:latin typeface="Cambria Math"/>
                                </a:rPr>
                                <m:t>,</m:t>
                              </m:r>
                              <m:r>
                                <a:rPr lang="en-US" i="1">
                                  <a:solidFill>
                                    <a:schemeClr val="accent3"/>
                                  </a:solidFill>
                                  <a:latin typeface="Cambria Math"/>
                                </a:rPr>
                                <m:t>𝐿</m:t>
                              </m:r>
                            </m:sub>
                          </m:sSub>
                          <m:r>
                            <a:rPr lang="en-US" i="1">
                              <a:solidFill>
                                <a:schemeClr val="accent3"/>
                              </a:solidFill>
                              <a:latin typeface="Cambria Math"/>
                            </a:rPr>
                            <m:t>𝑓</m:t>
                          </m:r>
                          <m:r>
                            <a:rPr lang="en-US" i="1">
                              <a:solidFill>
                                <a:schemeClr val="accent3"/>
                              </a:solidFill>
                              <a:latin typeface="Cambria Math"/>
                            </a:rPr>
                            <m:t>+</m:t>
                          </m:r>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𝐷</m:t>
                              </m:r>
                            </m:e>
                            <m:sub>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r>
                                <a:rPr lang="en-US" i="1">
                                  <a:solidFill>
                                    <a:schemeClr val="accent3"/>
                                  </a:solidFill>
                                  <a:latin typeface="Cambria Math"/>
                                </a:rPr>
                                <m:t>𝑝</m:t>
                              </m:r>
                            </m:sub>
                          </m:sSub>
                          <m:f>
                            <m:fPr>
                              <m:ctrlPr>
                                <a:rPr lang="en-US" i="1">
                                  <a:solidFill>
                                    <a:schemeClr val="accent3"/>
                                  </a:solidFill>
                                  <a:latin typeface="Cambria Math" panose="02040503050406030204" pitchFamily="18" charset="0"/>
                                </a:rPr>
                              </m:ctrlPr>
                            </m:fPr>
                            <m:num>
                              <m:r>
                                <a:rPr lang="en-US" i="1">
                                  <a:solidFill>
                                    <a:schemeClr val="accent3"/>
                                  </a:solidFill>
                                  <a:latin typeface="Cambria Math"/>
                                </a:rPr>
                                <m:t>𝜕</m:t>
                              </m:r>
                            </m:num>
                            <m:den>
                              <m:r>
                                <a:rPr lang="en-US" i="1">
                                  <a:solidFill>
                                    <a:schemeClr val="accent3"/>
                                  </a:solidFill>
                                  <a:latin typeface="Cambria Math"/>
                                </a:rPr>
                                <m:t>𝜕</m:t>
                              </m:r>
                              <m:r>
                                <a:rPr lang="en-US" i="1">
                                  <a:solidFill>
                                    <a:schemeClr val="accent3"/>
                                  </a:solidFill>
                                  <a:latin typeface="Cambria Math"/>
                                </a:rPr>
                                <m:t>𝑝</m:t>
                              </m:r>
                            </m:den>
                          </m:f>
                          <m:sSub>
                            <m:sSubPr>
                              <m:ctrlPr>
                                <a:rPr lang="en-US" i="1">
                                  <a:solidFill>
                                    <a:schemeClr val="accent3"/>
                                  </a:solidFill>
                                  <a:latin typeface="Cambria Math" panose="02040503050406030204" pitchFamily="18" charset="0"/>
                                </a:rPr>
                              </m:ctrlPr>
                            </m:sSubPr>
                            <m:e>
                              <m:d>
                                <m:dPr>
                                  <m:begChr m:val=""/>
                                  <m:endChr m:val="|"/>
                                  <m:ctrlPr>
                                    <a:rPr lang="en-US" i="1">
                                      <a:solidFill>
                                        <a:schemeClr val="accent3"/>
                                      </a:solidFill>
                                      <a:latin typeface="Cambria Math" panose="02040503050406030204" pitchFamily="18" charset="0"/>
                                    </a:rPr>
                                  </m:ctrlPr>
                                </m:dPr>
                                <m:e>
                                  <m:r>
                                    <a:rPr lang="en-US" i="1">
                                      <a:solidFill>
                                        <a:schemeClr val="accent3"/>
                                      </a:solidFill>
                                      <a:latin typeface="Cambria Math"/>
                                    </a:rPr>
                                    <m:t>​</m:t>
                                  </m:r>
                                </m:e>
                              </m:d>
                            </m:e>
                            <m:sub>
                              <m:sSub>
                                <m:sSubPr>
                                  <m:ctrlPr>
                                    <a:rPr lang="en-US" i="1">
                                      <a:solidFill>
                                        <a:schemeClr val="accent3"/>
                                      </a:solidFill>
                                      <a:latin typeface="Cambria Math" panose="02040503050406030204" pitchFamily="18" charset="0"/>
                                    </a:rPr>
                                  </m:ctrlPr>
                                </m:sSubPr>
                                <m:e>
                                  <m:r>
                                    <a:rPr lang="en-US" i="1">
                                      <a:solidFill>
                                        <a:schemeClr val="accent3"/>
                                      </a:solidFill>
                                      <a:latin typeface="Cambria Math"/>
                                    </a:rPr>
                                    <m:t>𝛼</m:t>
                                  </m:r>
                                </m:e>
                                <m:sub>
                                  <m:r>
                                    <a:rPr lang="en-US" i="1">
                                      <a:solidFill>
                                        <a:schemeClr val="accent3"/>
                                      </a:solidFill>
                                      <a:latin typeface="Cambria Math"/>
                                    </a:rPr>
                                    <m:t>0</m:t>
                                  </m:r>
                                </m:sub>
                              </m:sSub>
                              <m:r>
                                <a:rPr lang="en-US" i="1">
                                  <a:solidFill>
                                    <a:schemeClr val="accent3"/>
                                  </a:solidFill>
                                  <a:latin typeface="Cambria Math"/>
                                </a:rPr>
                                <m:t>,</m:t>
                              </m:r>
                              <m:r>
                                <a:rPr lang="en-US" i="1">
                                  <a:solidFill>
                                    <a:schemeClr val="accent3"/>
                                  </a:solidFill>
                                  <a:latin typeface="Cambria Math"/>
                                </a:rPr>
                                <m:t>𝐿</m:t>
                              </m:r>
                            </m:sub>
                          </m:sSub>
                          <m:r>
                            <a:rPr lang="en-US" i="1">
                              <a:solidFill>
                                <a:schemeClr val="accent3"/>
                              </a:solidFill>
                              <a:latin typeface="Cambria Math"/>
                            </a:rPr>
                            <m:t>𝑓</m:t>
                          </m:r>
                        </m:e>
                      </m:d>
                      <m:r>
                        <a:rPr lang="en-US" i="1" smtClean="0">
                          <a:solidFill>
                            <a:schemeClr val="accent2"/>
                          </a:solidFill>
                          <a:latin typeface="Cambria Math"/>
                        </a:rPr>
                        <m:t>−</m:t>
                      </m:r>
                      <m:f>
                        <m:fPr>
                          <m:ctrlPr>
                            <a:rPr lang="en-US" i="1">
                              <a:solidFill>
                                <a:schemeClr val="accent2"/>
                              </a:solidFill>
                              <a:latin typeface="Cambria Math" panose="02040503050406030204" pitchFamily="18" charset="0"/>
                            </a:rPr>
                          </m:ctrlPr>
                        </m:fPr>
                        <m:num>
                          <m:r>
                            <a:rPr lang="en-US" i="1">
                              <a:solidFill>
                                <a:schemeClr val="accent2"/>
                              </a:solidFill>
                              <a:latin typeface="Cambria Math"/>
                            </a:rPr>
                            <m:t>𝑓</m:t>
                          </m:r>
                        </m:num>
                        <m:den>
                          <m:r>
                            <a:rPr lang="en-US" i="1">
                              <a:solidFill>
                                <a:schemeClr val="accent2"/>
                              </a:solidFill>
                              <a:latin typeface="Cambria Math"/>
                            </a:rPr>
                            <m:t>𝜏</m:t>
                          </m:r>
                        </m:den>
                      </m:f>
                    </m:oMath>
                  </m:oMathPara>
                </a14:m>
                <a:endParaRPr lang="en-US">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2655" y="5499524"/>
                <a:ext cx="8692746" cy="1337033"/>
              </a:xfrm>
              <a:prstGeom prst="rect">
                <a:avLst/>
              </a:prstGeom>
              <a:blipFill rotWithShape="0">
                <a:blip r:embed="rId4"/>
                <a:stretch>
                  <a:fillRect/>
                </a:stretch>
              </a:blipFill>
            </p:spPr>
            <p:txBody>
              <a:bodyPr/>
              <a:lstStyle/>
              <a:p>
                <a:r>
                  <a:rPr lang="en-US">
                    <a:noFill/>
                  </a:rPr>
                  <a:t> </a:t>
                </a:r>
              </a:p>
            </p:txBody>
          </p:sp>
        </mc:Fallback>
      </mc:AlternateContent>
      <p:grpSp>
        <p:nvGrpSpPr>
          <p:cNvPr id="4" name="Group 3"/>
          <p:cNvGrpSpPr/>
          <p:nvPr/>
        </p:nvGrpSpPr>
        <p:grpSpPr>
          <a:xfrm>
            <a:off x="3680760" y="3794303"/>
            <a:ext cx="4911735" cy="558150"/>
            <a:chOff x="3680760" y="3794303"/>
            <a:chExt cx="4911735" cy="558150"/>
          </a:xfrm>
        </p:grpSpPr>
        <p:sp>
          <p:nvSpPr>
            <p:cNvPr id="33" name="Rounded Rectangle 32"/>
            <p:cNvSpPr/>
            <p:nvPr/>
          </p:nvSpPr>
          <p:spPr>
            <a:xfrm>
              <a:off x="3680760" y="3794303"/>
              <a:ext cx="457201" cy="2286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8135294" y="4123853"/>
              <a:ext cx="457201" cy="228600"/>
            </a:xfrm>
            <a:prstGeom prst="round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8915400" y="1295400"/>
            <a:ext cx="3276600" cy="1200329"/>
          </a:xfrm>
          <a:prstGeom prst="rect">
            <a:avLst/>
          </a:prstGeom>
          <a:noFill/>
        </p:spPr>
        <p:txBody>
          <a:bodyPr wrap="square" rtlCol="0">
            <a:spAutoFit/>
          </a:bodyPr>
          <a:lstStyle/>
          <a:p>
            <a:pPr marL="285750" indent="-285750">
              <a:buFont typeface="Arial" panose="020B0604020202020204" pitchFamily="34" charset="0"/>
              <a:buChar char="•"/>
            </a:pPr>
            <a:r>
              <a:rPr lang="en-US"/>
              <a:t>Phase-space density dynamics</a:t>
            </a:r>
          </a:p>
          <a:p>
            <a:pPr marL="285750" indent="-285750">
              <a:buFont typeface="Arial" panose="020B0604020202020204" pitchFamily="34" charset="0"/>
              <a:buChar char="•"/>
            </a:pPr>
            <a:r>
              <a:rPr lang="en-US"/>
              <a:t>VERB code</a:t>
            </a:r>
          </a:p>
          <a:p>
            <a:pPr marL="285750" indent="-285750">
              <a:buFont typeface="Arial" panose="020B0604020202020204" pitchFamily="34" charset="0"/>
              <a:buChar char="•"/>
            </a:pPr>
            <a:r>
              <a:rPr lang="en-US"/>
              <a:t>Radial diffusion</a:t>
            </a:r>
          </a:p>
          <a:p>
            <a:pPr marL="285750" indent="-285750">
              <a:buFont typeface="Arial" panose="020B0604020202020204" pitchFamily="34" charset="0"/>
              <a:buChar char="•"/>
            </a:pPr>
            <a:endParaRPr lang="en-US"/>
          </a:p>
        </p:txBody>
      </p:sp>
      <p:sp>
        <p:nvSpPr>
          <p:cNvPr id="35" name="TextBox 34"/>
          <p:cNvSpPr txBox="1"/>
          <p:nvPr/>
        </p:nvSpPr>
        <p:spPr>
          <a:xfrm>
            <a:off x="8915400" y="2114115"/>
            <a:ext cx="3048000" cy="2031325"/>
          </a:xfrm>
          <a:prstGeom prst="rect">
            <a:avLst/>
          </a:prstGeom>
          <a:noFill/>
        </p:spPr>
        <p:txBody>
          <a:bodyPr wrap="square" rtlCol="0">
            <a:spAutoFit/>
          </a:bodyPr>
          <a:lstStyle/>
          <a:p>
            <a:pPr marL="285750" indent="-285750">
              <a:buFont typeface="Arial" panose="020B0604020202020204" pitchFamily="34" charset="0"/>
              <a:buChar char="•"/>
            </a:pPr>
            <a:r>
              <a:rPr lang="en-US"/>
              <a:t>Local diffusion</a:t>
            </a:r>
          </a:p>
          <a:p>
            <a:pPr marL="742950" lvl="1" indent="-285750">
              <a:buFont typeface="Arial" panose="020B0604020202020204" pitchFamily="34" charset="0"/>
              <a:buChar char="•"/>
            </a:pPr>
            <a:r>
              <a:rPr lang="en-US"/>
              <a:t>Pitch-angle</a:t>
            </a:r>
          </a:p>
          <a:p>
            <a:pPr marL="742950" lvl="1" indent="-285750">
              <a:buFont typeface="Arial" panose="020B0604020202020204" pitchFamily="34" charset="0"/>
              <a:buChar char="•"/>
            </a:pPr>
            <a:r>
              <a:rPr lang="en-US"/>
              <a:t>Energy</a:t>
            </a:r>
          </a:p>
          <a:p>
            <a:pPr marL="742950" lvl="1" indent="-285750">
              <a:buFont typeface="Arial" panose="020B0604020202020204" pitchFamily="34" charset="0"/>
              <a:buChar char="•"/>
            </a:pPr>
            <a:r>
              <a:rPr lang="en-US"/>
              <a:t>Mixed-terms</a:t>
            </a:r>
          </a:p>
          <a:p>
            <a:pPr marL="285750" indent="-285750">
              <a:buFont typeface="Arial" panose="020B0604020202020204" pitchFamily="34" charset="0"/>
              <a:buChar char="•"/>
            </a:pPr>
            <a:r>
              <a:rPr lang="en-US">
                <a:solidFill>
                  <a:schemeClr val="accent2"/>
                </a:solidFill>
              </a:rPr>
              <a:t>Loss into atmosphere or magnetopause</a:t>
            </a:r>
          </a:p>
          <a:p>
            <a:pPr marL="285750" indent="-285750">
              <a:buFont typeface="Arial" panose="020B0604020202020204" pitchFamily="34" charset="0"/>
              <a:buChar char="•"/>
            </a:pPr>
            <a:endParaRPr lang="en-US"/>
          </a:p>
        </p:txBody>
      </p:sp>
      <p:sp>
        <p:nvSpPr>
          <p:cNvPr id="51" name="Rounded Rectangle 50"/>
          <p:cNvSpPr/>
          <p:nvPr/>
        </p:nvSpPr>
        <p:spPr>
          <a:xfrm>
            <a:off x="1726931" y="2831326"/>
            <a:ext cx="1730759" cy="175947"/>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2109553" y="3529730"/>
            <a:ext cx="980648" cy="160168"/>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480615" y="3832905"/>
            <a:ext cx="1089896" cy="141765"/>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336955" y="3536263"/>
            <a:ext cx="337461" cy="138218"/>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290594" y="3153568"/>
            <a:ext cx="1633145" cy="156272"/>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0635" y="2743649"/>
            <a:ext cx="396320" cy="202365"/>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7890015" y="3230536"/>
            <a:ext cx="468642" cy="197231"/>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726931" y="3218400"/>
            <a:ext cx="337461" cy="138218"/>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943618" y="3995678"/>
            <a:ext cx="3048000" cy="2862322"/>
          </a:xfrm>
          <a:prstGeom prst="rect">
            <a:avLst/>
          </a:prstGeom>
          <a:noFill/>
        </p:spPr>
        <p:txBody>
          <a:bodyPr wrap="square" rtlCol="0">
            <a:spAutoFit/>
          </a:bodyPr>
          <a:lstStyle/>
          <a:p>
            <a:r>
              <a:rPr lang="en-US"/>
              <a:t>Waves:</a:t>
            </a:r>
          </a:p>
          <a:p>
            <a:pPr marL="285750" indent="-285750">
              <a:buFont typeface="Arial" panose="020B0604020202020204" pitchFamily="34" charset="0"/>
              <a:buChar char="•"/>
            </a:pPr>
            <a:r>
              <a:rPr lang="en-US">
                <a:solidFill>
                  <a:schemeClr val="accent1"/>
                </a:solidFill>
              </a:rPr>
              <a:t>ULF</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solidFill>
                  <a:schemeClr val="accent3"/>
                </a:solidFill>
              </a:rPr>
              <a:t>Hiss</a:t>
            </a:r>
          </a:p>
          <a:p>
            <a:pPr marL="285750" indent="-285750">
              <a:buFont typeface="Arial" panose="020B0604020202020204" pitchFamily="34" charset="0"/>
              <a:buChar char="•"/>
            </a:pPr>
            <a:r>
              <a:rPr lang="en-US">
                <a:solidFill>
                  <a:schemeClr val="accent3"/>
                </a:solidFill>
              </a:rPr>
              <a:t>Chorus</a:t>
            </a:r>
          </a:p>
          <a:p>
            <a:pPr marL="285750" indent="-285750">
              <a:buFont typeface="Arial" panose="020B0604020202020204" pitchFamily="34" charset="0"/>
              <a:buChar char="•"/>
            </a:pPr>
            <a:r>
              <a:rPr lang="en-US">
                <a:solidFill>
                  <a:schemeClr val="accent3"/>
                </a:solidFill>
              </a:rPr>
              <a:t>VLF transmitters</a:t>
            </a:r>
          </a:p>
          <a:p>
            <a:pPr marL="285750" indent="-285750">
              <a:buFont typeface="Arial" panose="020B0604020202020204" pitchFamily="34" charset="0"/>
              <a:buChar char="•"/>
            </a:pPr>
            <a:r>
              <a:rPr lang="en-US">
                <a:solidFill>
                  <a:schemeClr val="accent3"/>
                </a:solidFill>
              </a:rPr>
              <a:t>Lightning whistlers</a:t>
            </a:r>
          </a:p>
          <a:p>
            <a:pPr marL="285750" indent="-285750">
              <a:buFont typeface="Arial" panose="020B0604020202020204" pitchFamily="34" charset="0"/>
              <a:buChar char="•"/>
            </a:pPr>
            <a:r>
              <a:rPr lang="en-US">
                <a:solidFill>
                  <a:schemeClr val="accent3"/>
                </a:solidFill>
              </a:rPr>
              <a:t>EMIC</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778195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13855"/>
            <a:ext cx="8229600" cy="699655"/>
          </a:xfrm>
        </p:spPr>
        <p:txBody>
          <a:bodyPr wrap="square">
            <a:noAutofit/>
          </a:bodyPr>
          <a:lstStyle/>
          <a:p>
            <a:pPr>
              <a:lnSpc>
                <a:spcPct val="100000"/>
              </a:lnSpc>
            </a:pPr>
            <a:r>
              <a:rPr lang="en-US" b="1" dirty="0"/>
              <a:t>Goal</a:t>
            </a:r>
            <a:endParaRPr lang="en-US" sz="2400" b="1" dirty="0"/>
          </a:p>
        </p:txBody>
      </p:sp>
      <p:sp>
        <p:nvSpPr>
          <p:cNvPr id="2" name="Rectangle 1"/>
          <p:cNvSpPr/>
          <p:nvPr/>
        </p:nvSpPr>
        <p:spPr>
          <a:xfrm>
            <a:off x="266700" y="1524000"/>
            <a:ext cx="11658600" cy="4401205"/>
          </a:xfrm>
          <a:prstGeom prst="rect">
            <a:avLst/>
          </a:prstGeom>
          <a:solidFill>
            <a:srgbClr val="99CCFF"/>
          </a:solidFill>
        </p:spPr>
        <p:txBody>
          <a:bodyPr wrap="square">
            <a:spAutoFit/>
          </a:bodyPr>
          <a:lstStyle/>
          <a:p>
            <a:r>
              <a:rPr lang="en-US" sz="2800" dirty="0"/>
              <a:t>The main scientific goal in this study is: </a:t>
            </a:r>
            <a:r>
              <a:rPr lang="en-US" sz="2800" b="1" dirty="0"/>
              <a:t>the investigation of the role of the </a:t>
            </a:r>
            <a:r>
              <a:rPr lang="en-US" sz="2800" b="1" dirty="0">
                <a:solidFill>
                  <a:schemeClr val="tx2"/>
                </a:solidFill>
              </a:rPr>
              <a:t>Electro Magnetic Ion Cyclotron (EMIC) waves</a:t>
            </a:r>
            <a:r>
              <a:rPr lang="en-US" sz="2800" b="1" dirty="0"/>
              <a:t> and the </a:t>
            </a:r>
            <a:r>
              <a:rPr lang="en-US" sz="2800" b="1" dirty="0">
                <a:solidFill>
                  <a:schemeClr val="tx2"/>
                </a:solidFill>
              </a:rPr>
              <a:t>magnetopause</a:t>
            </a:r>
            <a:r>
              <a:rPr lang="en-US" sz="2800" b="1" dirty="0"/>
              <a:t> in the depletion of ultra-relativistic electrons.</a:t>
            </a:r>
          </a:p>
          <a:p>
            <a:endParaRPr lang="en-US" sz="2800" b="1" dirty="0"/>
          </a:p>
          <a:p>
            <a:r>
              <a:rPr lang="en-US" sz="2800" dirty="0"/>
              <a:t>To achieve this goal, we use the data from multiple satellites (Van Allen Probes, GOES, THEMIS). We identify the depletion events during storm times and analyze the pitch angle distribution. Additionally, we identify the depletion events search for and presence of minimum in PSD profiles regardless of the geomagnetic activity. In the future, we will use the modeling to validate our findings.</a:t>
            </a:r>
          </a:p>
        </p:txBody>
      </p:sp>
    </p:spTree>
    <p:extLst>
      <p:ext uri="{BB962C8B-B14F-4D97-AF65-F5344CB8AC3E}">
        <p14:creationId xmlns:p14="http://schemas.microsoft.com/office/powerpoint/2010/main" val="127867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Narrow pitch angle distribution caused by EMIC waves</a:t>
            </a:r>
          </a:p>
        </p:txBody>
      </p:sp>
      <p:pic>
        <p:nvPicPr>
          <p:cNvPr id="7" name="Content Placeholder 6">
            <a:extLst>
              <a:ext uri="{FF2B5EF4-FFF2-40B4-BE49-F238E27FC236}">
                <a16:creationId xmlns:a16="http://schemas.microsoft.com/office/drawing/2014/main" id="{167D42BE-DE21-42C9-BB5F-1230881503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598" y="3343154"/>
            <a:ext cx="9142857" cy="2742857"/>
          </a:xfrm>
        </p:spPr>
      </p:pic>
      <p:sp>
        <p:nvSpPr>
          <p:cNvPr id="8" name="TextBox 7">
            <a:extLst>
              <a:ext uri="{FF2B5EF4-FFF2-40B4-BE49-F238E27FC236}">
                <a16:creationId xmlns:a16="http://schemas.microsoft.com/office/drawing/2014/main" id="{B9AA7AAA-41D2-429B-B723-695519B69A43}"/>
              </a:ext>
            </a:extLst>
          </p:cNvPr>
          <p:cNvSpPr txBox="1"/>
          <p:nvPr/>
        </p:nvSpPr>
        <p:spPr>
          <a:xfrm>
            <a:off x="1371599" y="1045964"/>
            <a:ext cx="9142857"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t>EMIC wave scattering is fast at low pitch angles and significantly slower at high pitch angles, causing a narrowing in electron pitch angle distribution, more pronounced at high energies. </a:t>
            </a:r>
          </a:p>
          <a:p>
            <a:pPr marL="342900" indent="-342900">
              <a:buFont typeface="Arial" panose="020B0604020202020204" pitchFamily="34" charset="0"/>
              <a:buChar char="•"/>
            </a:pPr>
            <a:r>
              <a:rPr lang="en-US" sz="2000" dirty="0"/>
              <a:t>This signature of EMIC waves was previously observed </a:t>
            </a:r>
          </a:p>
          <a:p>
            <a:pPr marL="342900" indent="-342900">
              <a:buFont typeface="Arial" panose="020B0604020202020204" pitchFamily="34" charset="0"/>
              <a:buChar char="•"/>
            </a:pPr>
            <a:r>
              <a:rPr lang="en-US" sz="2000" dirty="0"/>
              <a:t>The narrowing of the pitch angle distribution successfully reproduced by the Versatile Electron Radiation Belt (</a:t>
            </a:r>
            <a:r>
              <a:rPr lang="en-US" sz="2000" i="1" dirty="0"/>
              <a:t>VERB</a:t>
            </a:r>
            <a:r>
              <a:rPr lang="en-US" sz="2000" dirty="0"/>
              <a:t>) code during the January 17, 2013 storm.</a:t>
            </a:r>
            <a:br>
              <a:rPr lang="en-US" sz="1400" dirty="0"/>
            </a:br>
            <a:endParaRPr lang="en-US" sz="1400" dirty="0"/>
          </a:p>
        </p:txBody>
      </p:sp>
      <p:sp>
        <p:nvSpPr>
          <p:cNvPr id="10" name="Rectangle 9">
            <a:extLst>
              <a:ext uri="{FF2B5EF4-FFF2-40B4-BE49-F238E27FC236}">
                <a16:creationId xmlns:a16="http://schemas.microsoft.com/office/drawing/2014/main" id="{999F8487-1D30-454F-9A41-328DF817E1A9}"/>
              </a:ext>
            </a:extLst>
          </p:cNvPr>
          <p:cNvSpPr/>
          <p:nvPr/>
        </p:nvSpPr>
        <p:spPr>
          <a:xfrm>
            <a:off x="8332063" y="6086011"/>
            <a:ext cx="2182392" cy="369332"/>
          </a:xfrm>
          <a:prstGeom prst="rect">
            <a:avLst/>
          </a:prstGeom>
        </p:spPr>
        <p:txBody>
          <a:bodyPr wrap="none">
            <a:spAutoFit/>
          </a:bodyPr>
          <a:lstStyle/>
          <a:p>
            <a:r>
              <a:rPr lang="en-US" i="1" dirty="0"/>
              <a:t>[</a:t>
            </a:r>
            <a:r>
              <a:rPr lang="en-US" i="1" dirty="0" err="1"/>
              <a:t>Shprits</a:t>
            </a:r>
            <a:r>
              <a:rPr lang="en-US" i="1" dirty="0"/>
              <a:t> et al., 2016] </a:t>
            </a:r>
          </a:p>
        </p:txBody>
      </p:sp>
    </p:spTree>
    <p:extLst>
      <p:ext uri="{BB962C8B-B14F-4D97-AF65-F5344CB8AC3E}">
        <p14:creationId xmlns:p14="http://schemas.microsoft.com/office/powerpoint/2010/main" val="3737392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Minima in PSD profiles due to the fast local losses</a:t>
            </a:r>
          </a:p>
        </p:txBody>
      </p:sp>
      <p:pic>
        <p:nvPicPr>
          <p:cNvPr id="4" name="Content Placeholder 3"/>
          <p:cNvPicPr>
            <a:picLocks noGrp="1" noChangeAspect="1"/>
          </p:cNvPicPr>
          <p:nvPr>
            <p:ph idx="1"/>
          </p:nvPr>
        </p:nvPicPr>
        <p:blipFill rotWithShape="1">
          <a:blip r:embed="rId2">
            <a:clrChange>
              <a:clrFrom>
                <a:srgbClr val="FFFFFF"/>
              </a:clrFrom>
              <a:clrTo>
                <a:srgbClr val="FFFFFF">
                  <a:alpha val="0"/>
                </a:srgbClr>
              </a:clrTo>
            </a:clrChange>
          </a:blip>
          <a:srcRect r="67361"/>
          <a:stretch/>
        </p:blipFill>
        <p:spPr>
          <a:xfrm>
            <a:off x="228600" y="1724827"/>
            <a:ext cx="3581400" cy="4560592"/>
          </a:xfrm>
          <a:prstGeom prst="rect">
            <a:avLst/>
          </a:prstGeom>
        </p:spPr>
      </p:pic>
      <p:pic>
        <p:nvPicPr>
          <p:cNvPr id="5" name="Content Placeholder 3"/>
          <p:cNvPicPr>
            <a:picLocks noChangeAspect="1"/>
          </p:cNvPicPr>
          <p:nvPr/>
        </p:nvPicPr>
        <p:blipFill rotWithShape="1">
          <a:blip r:embed="rId2">
            <a:clrChange>
              <a:clrFrom>
                <a:srgbClr val="FFFFFF"/>
              </a:clrFrom>
              <a:clrTo>
                <a:srgbClr val="FFFFFF">
                  <a:alpha val="0"/>
                </a:srgbClr>
              </a:clrTo>
            </a:clrChange>
          </a:blip>
          <a:srcRect l="66666"/>
          <a:stretch/>
        </p:blipFill>
        <p:spPr>
          <a:xfrm>
            <a:off x="8534400" y="1724827"/>
            <a:ext cx="3657600" cy="4560592"/>
          </a:xfrm>
          <a:prstGeom prst="rect">
            <a:avLst/>
          </a:prstGeom>
        </p:spPr>
      </p:pic>
      <p:sp>
        <p:nvSpPr>
          <p:cNvPr id="15" name="TextBox 14"/>
          <p:cNvSpPr txBox="1"/>
          <p:nvPr/>
        </p:nvSpPr>
        <p:spPr>
          <a:xfrm>
            <a:off x="9220200" y="6400800"/>
            <a:ext cx="2743200" cy="369332"/>
          </a:xfrm>
          <a:prstGeom prst="rect">
            <a:avLst/>
          </a:prstGeom>
          <a:noFill/>
        </p:spPr>
        <p:txBody>
          <a:bodyPr wrap="square" rtlCol="0">
            <a:spAutoFit/>
          </a:bodyPr>
          <a:lstStyle/>
          <a:p>
            <a:pPr algn="r"/>
            <a:r>
              <a:rPr lang="en-US" i="1" dirty="0">
                <a:latin typeface="+mj-lt"/>
              </a:rPr>
              <a:t>[</a:t>
            </a:r>
            <a:r>
              <a:rPr lang="en-US" i="1" dirty="0" err="1">
                <a:latin typeface="+mj-lt"/>
              </a:rPr>
              <a:t>Shprits</a:t>
            </a:r>
            <a:r>
              <a:rPr lang="en-US" i="1" dirty="0">
                <a:latin typeface="+mj-lt"/>
              </a:rPr>
              <a:t> et al., 2017]</a:t>
            </a:r>
          </a:p>
        </p:txBody>
      </p:sp>
      <p:pic>
        <p:nvPicPr>
          <p:cNvPr id="13" name="Content Placeholder 3"/>
          <p:cNvPicPr>
            <a:picLocks noChangeAspect="1"/>
          </p:cNvPicPr>
          <p:nvPr/>
        </p:nvPicPr>
        <p:blipFill rotWithShape="1">
          <a:blip r:embed="rId2">
            <a:clrChange>
              <a:clrFrom>
                <a:srgbClr val="FFFFFF"/>
              </a:clrFrom>
              <a:clrTo>
                <a:srgbClr val="FFFFFF">
                  <a:alpha val="0"/>
                </a:srgbClr>
              </a:clrTo>
            </a:clrChange>
          </a:blip>
          <a:srcRect l="34098" r="32568"/>
          <a:stretch/>
        </p:blipFill>
        <p:spPr>
          <a:xfrm>
            <a:off x="4343400" y="1724827"/>
            <a:ext cx="3657600" cy="4560592"/>
          </a:xfrm>
          <a:prstGeom prst="rect">
            <a:avLst/>
          </a:prstGeom>
        </p:spPr>
      </p:pic>
      <p:grpSp>
        <p:nvGrpSpPr>
          <p:cNvPr id="24" name="Group 23"/>
          <p:cNvGrpSpPr/>
          <p:nvPr/>
        </p:nvGrpSpPr>
        <p:grpSpPr>
          <a:xfrm>
            <a:off x="-63631" y="1420027"/>
            <a:ext cx="4165862" cy="4988365"/>
            <a:chOff x="7696200" y="1104674"/>
            <a:chExt cx="4165862" cy="4988365"/>
          </a:xfrm>
        </p:grpSpPr>
        <p:pic>
          <p:nvPicPr>
            <p:cNvPr id="25" name="Picture 2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825" r="51472" b="37778"/>
            <a:stretch/>
          </p:blipFill>
          <p:spPr>
            <a:xfrm>
              <a:off x="7696200" y="1371600"/>
              <a:ext cx="4165862" cy="4022211"/>
            </a:xfrm>
            <a:prstGeom prst="rect">
              <a:avLst/>
            </a:prstGeom>
          </p:spPr>
        </p:pic>
        <p:sp>
          <p:nvSpPr>
            <p:cNvPr id="26" name="TextBox 25"/>
            <p:cNvSpPr txBox="1"/>
            <p:nvPr/>
          </p:nvSpPr>
          <p:spPr>
            <a:xfrm>
              <a:off x="9982200" y="5692929"/>
              <a:ext cx="609600" cy="400110"/>
            </a:xfrm>
            <a:prstGeom prst="rect">
              <a:avLst/>
            </a:prstGeom>
            <a:noFill/>
          </p:spPr>
          <p:txBody>
            <a:bodyPr wrap="square" rtlCol="0">
              <a:spAutoFit/>
            </a:bodyPr>
            <a:lstStyle/>
            <a:p>
              <a:r>
                <a:rPr lang="en-US" sz="2000" b="1" dirty="0"/>
                <a:t>L*</a:t>
              </a:r>
              <a:endParaRPr lang="en-US" sz="1600" b="1" dirty="0"/>
            </a:p>
          </p:txBody>
        </p:sp>
        <p:sp>
          <p:nvSpPr>
            <p:cNvPr id="27" name="TextBox 26"/>
            <p:cNvSpPr txBox="1"/>
            <p:nvPr/>
          </p:nvSpPr>
          <p:spPr>
            <a:xfrm>
              <a:off x="8102731" y="1104674"/>
              <a:ext cx="3352800" cy="707886"/>
            </a:xfrm>
            <a:prstGeom prst="rect">
              <a:avLst/>
            </a:prstGeom>
            <a:noFill/>
          </p:spPr>
          <p:txBody>
            <a:bodyPr wrap="square" rtlCol="0">
              <a:spAutoFit/>
            </a:bodyPr>
            <a:lstStyle/>
            <a:p>
              <a:r>
                <a:rPr lang="en-US" sz="2000" b="1" dirty="0"/>
                <a:t>Observations µ =700 MeV/G</a:t>
              </a:r>
            </a:p>
            <a:p>
              <a:endParaRPr lang="en-US" sz="2000" b="1" dirty="0"/>
            </a:p>
          </p:txBody>
        </p:sp>
      </p:grpSp>
      <p:grpSp>
        <p:nvGrpSpPr>
          <p:cNvPr id="28" name="Group 27"/>
          <p:cNvGrpSpPr/>
          <p:nvPr/>
        </p:nvGrpSpPr>
        <p:grpSpPr>
          <a:xfrm>
            <a:off x="3810000" y="1406496"/>
            <a:ext cx="4191000" cy="4988365"/>
            <a:chOff x="7880684" y="791427"/>
            <a:chExt cx="4191000" cy="4988365"/>
          </a:xfrm>
        </p:grpSpPr>
        <p:pic>
          <p:nvPicPr>
            <p:cNvPr id="29" name="Picture 28"/>
            <p:cNvPicPr>
              <a:picLocks noChangeAspect="1"/>
            </p:cNvPicPr>
            <p:nvPr/>
          </p:nvPicPr>
          <p:blipFill rotWithShape="1">
            <a:blip r:embed="rId4">
              <a:clrChange>
                <a:clrFrom>
                  <a:srgbClr val="FFFFFF"/>
                </a:clrFrom>
                <a:clrTo>
                  <a:srgbClr val="FFFFFF">
                    <a:alpha val="0"/>
                  </a:srgbClr>
                </a:clrTo>
              </a:clrChange>
            </a:blip>
            <a:srcRect l="1727" r="3212"/>
            <a:stretch/>
          </p:blipFill>
          <p:spPr>
            <a:xfrm>
              <a:off x="7880684" y="1219200"/>
              <a:ext cx="4191000" cy="4038600"/>
            </a:xfrm>
            <a:prstGeom prst="rect">
              <a:avLst/>
            </a:prstGeom>
          </p:spPr>
        </p:pic>
        <p:sp>
          <p:nvSpPr>
            <p:cNvPr id="30" name="TextBox 29"/>
            <p:cNvSpPr txBox="1"/>
            <p:nvPr/>
          </p:nvSpPr>
          <p:spPr>
            <a:xfrm>
              <a:off x="10287000" y="5379682"/>
              <a:ext cx="609600" cy="400110"/>
            </a:xfrm>
            <a:prstGeom prst="rect">
              <a:avLst/>
            </a:prstGeom>
            <a:noFill/>
          </p:spPr>
          <p:txBody>
            <a:bodyPr wrap="square" rtlCol="0">
              <a:spAutoFit/>
            </a:bodyPr>
            <a:lstStyle/>
            <a:p>
              <a:r>
                <a:rPr lang="en-US" sz="2000" b="1" dirty="0"/>
                <a:t>L*</a:t>
              </a:r>
              <a:endParaRPr lang="en-US" sz="1600" b="1" dirty="0"/>
            </a:p>
          </p:txBody>
        </p:sp>
        <p:sp>
          <p:nvSpPr>
            <p:cNvPr id="31" name="TextBox 30"/>
            <p:cNvSpPr txBox="1"/>
            <p:nvPr/>
          </p:nvSpPr>
          <p:spPr>
            <a:xfrm>
              <a:off x="8700030" y="791427"/>
              <a:ext cx="3352800" cy="707886"/>
            </a:xfrm>
            <a:prstGeom prst="rect">
              <a:avLst/>
            </a:prstGeom>
            <a:noFill/>
          </p:spPr>
          <p:txBody>
            <a:bodyPr wrap="square" rtlCol="0">
              <a:spAutoFit/>
            </a:bodyPr>
            <a:lstStyle/>
            <a:p>
              <a:r>
                <a:rPr lang="en-US" sz="2000" b="1" dirty="0"/>
                <a:t>Observations µ =3500 MeV/G</a:t>
              </a:r>
            </a:p>
            <a:p>
              <a:endParaRPr lang="en-US" sz="2000" b="1" dirty="0"/>
            </a:p>
          </p:txBody>
        </p:sp>
      </p:grpSp>
      <p:grpSp>
        <p:nvGrpSpPr>
          <p:cNvPr id="38" name="Group 37"/>
          <p:cNvGrpSpPr/>
          <p:nvPr/>
        </p:nvGrpSpPr>
        <p:grpSpPr>
          <a:xfrm>
            <a:off x="6305746" y="5001427"/>
            <a:ext cx="3568170" cy="1768705"/>
            <a:chOff x="6305746" y="4495800"/>
            <a:chExt cx="3568170" cy="1768705"/>
          </a:xfrm>
        </p:grpSpPr>
        <p:cxnSp>
          <p:nvCxnSpPr>
            <p:cNvPr id="33" name="Straight Arrow Connector 32"/>
            <p:cNvCxnSpPr/>
            <p:nvPr/>
          </p:nvCxnSpPr>
          <p:spPr>
            <a:xfrm flipH="1" flipV="1">
              <a:off x="6305746" y="4495800"/>
              <a:ext cx="1542854" cy="1283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8242169" y="4495800"/>
              <a:ext cx="1631747" cy="1283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162800" y="5864395"/>
              <a:ext cx="1828800" cy="400110"/>
            </a:xfrm>
            <a:prstGeom prst="rect">
              <a:avLst/>
            </a:prstGeom>
            <a:noFill/>
          </p:spPr>
          <p:txBody>
            <a:bodyPr wrap="square">
              <a:spAutoFit/>
            </a:bodyPr>
            <a:lstStyle/>
            <a:p>
              <a:pPr algn="ctr">
                <a:defRPr/>
              </a:pPr>
              <a:r>
                <a:rPr lang="en-US" sz="2000" b="1" dirty="0">
                  <a:solidFill>
                    <a:schemeClr val="accent1"/>
                  </a:solidFill>
                </a:rPr>
                <a:t>Local Losses</a:t>
              </a:r>
            </a:p>
          </p:txBody>
        </p:sp>
      </p:grpSp>
      <p:sp>
        <p:nvSpPr>
          <p:cNvPr id="19" name="TextBox 18">
            <a:extLst>
              <a:ext uri="{FF2B5EF4-FFF2-40B4-BE49-F238E27FC236}">
                <a16:creationId xmlns:a16="http://schemas.microsoft.com/office/drawing/2014/main" id="{689AB8E2-20E8-45F0-871B-1DFF9C079FFD}"/>
              </a:ext>
            </a:extLst>
          </p:cNvPr>
          <p:cNvSpPr txBox="1"/>
          <p:nvPr/>
        </p:nvSpPr>
        <p:spPr>
          <a:xfrm>
            <a:off x="40767" y="714750"/>
            <a:ext cx="12075033" cy="400110"/>
          </a:xfrm>
          <a:prstGeom prst="rect">
            <a:avLst/>
          </a:prstGeom>
          <a:noFill/>
        </p:spPr>
        <p:txBody>
          <a:bodyPr wrap="square" rtlCol="0">
            <a:spAutoFit/>
          </a:bodyPr>
          <a:lstStyle/>
          <a:p>
            <a:pPr marL="342900" indent="-342900" algn="ctr">
              <a:buFont typeface="Arial" panose="020B0604020202020204" pitchFamily="34" charset="0"/>
              <a:buChar char="•"/>
            </a:pPr>
            <a:r>
              <a:rPr lang="en-US" sz="2000" dirty="0"/>
              <a:t>EMIC waves provide fast localized loss forming the minima in PSD profiles. </a:t>
            </a:r>
          </a:p>
        </p:txBody>
      </p:sp>
    </p:spTree>
    <p:extLst>
      <p:ext uri="{BB962C8B-B14F-4D97-AF65-F5344CB8AC3E}">
        <p14:creationId xmlns:p14="http://schemas.microsoft.com/office/powerpoint/2010/main" val="3595018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800"/>
          </a:xfrm>
        </p:spPr>
        <p:txBody>
          <a:bodyPr/>
          <a:lstStyle/>
          <a:p>
            <a:r>
              <a:rPr lang="en-US" b="1" dirty="0"/>
              <a:t>Electron depletions during storms</a:t>
            </a:r>
          </a:p>
        </p:txBody>
      </p:sp>
      <p:pic>
        <p:nvPicPr>
          <p:cNvPr id="12" name="Content Placeholder 11">
            <a:extLst>
              <a:ext uri="{FF2B5EF4-FFF2-40B4-BE49-F238E27FC236}">
                <a16:creationId xmlns:a16="http://schemas.microsoft.com/office/drawing/2014/main" id="{F954995C-DB2D-43F0-8C32-DC1AC56FAA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272" y="2467928"/>
            <a:ext cx="6705601" cy="4310743"/>
          </a:xfr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612019EA-BB4E-4565-A1B0-F71703E6F777}"/>
                  </a:ext>
                </a:extLst>
              </p:cNvPr>
              <p:cNvSpPr/>
              <p:nvPr/>
            </p:nvSpPr>
            <p:spPr>
              <a:xfrm>
                <a:off x="5674487" y="838200"/>
                <a:ext cx="6173169" cy="1775743"/>
              </a:xfrm>
              <a:prstGeom prst="rect">
                <a:avLst/>
              </a:prstGeom>
            </p:spPr>
            <p:txBody>
              <a:bodyPr wrap="square">
                <a:spAutoFit/>
              </a:bodyPr>
              <a:lstStyle/>
              <a:p>
                <a:r>
                  <a:rPr lang="en-US" dirty="0">
                    <a:solidFill>
                      <a:srgbClr val="000000"/>
                    </a:solidFill>
                  </a:rPr>
                  <a:t>We performed a statistical study of  110 storms (from October 2012 until October 2017) analyzing the response of Earth’s outer radiation belt electrons over a broad range of energies and pitch angles. We confirmed the conclusion for the trapped electrons at </a:t>
                </a:r>
                <a14:m>
                  <m:oMath xmlns:m="http://schemas.openxmlformats.org/officeDocument/2006/math">
                    <m:r>
                      <a:rPr lang="en-US" b="0" i="0" smtClean="0">
                        <a:solidFill>
                          <a:srgbClr val="000000"/>
                        </a:solidFill>
                        <a:latin typeface="Cambria Math" panose="02040503050406030204" pitchFamily="18" charset="0"/>
                      </a:rPr>
                      <m:t>(</m:t>
                    </m:r>
                    <m:sSub>
                      <m:sSubPr>
                        <m:ctrlPr>
                          <a:rPr lang="en-US" b="0"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𝛼</m:t>
                        </m:r>
                      </m:e>
                      <m:sub>
                        <m:r>
                          <a:rPr lang="en-US" b="0" i="1" smtClean="0">
                            <a:solidFill>
                              <a:srgbClr val="000000"/>
                            </a:solidFill>
                            <a:latin typeface="Cambria Math" panose="02040503050406030204" pitchFamily="18" charset="0"/>
                          </a:rPr>
                          <m:t>𝑒𝑞</m:t>
                        </m:r>
                      </m:sub>
                    </m:sSub>
                    <m:r>
                      <a:rPr lang="en-US"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75</m:t>
                        </m:r>
                      </m:e>
                      <m:sup>
                        <m:r>
                          <a:rPr lang="en-US" b="0" i="1" smtClean="0">
                            <a:solidFill>
                              <a:srgbClr val="000000"/>
                            </a:solidFill>
                            <a:latin typeface="Cambria Math" panose="02040503050406030204" pitchFamily="18" charset="0"/>
                          </a:rPr>
                          <m:t>∘</m:t>
                        </m:r>
                      </m:sup>
                    </m:sSup>
                  </m:oMath>
                </a14:m>
                <a:r>
                  <a:rPr lang="en-US" dirty="0"/>
                  <a:t>).</a:t>
                </a:r>
                <a:br>
                  <a:rPr lang="en-US" dirty="0"/>
                </a:br>
                <a:endParaRPr lang="en-US" dirty="0"/>
              </a:p>
            </p:txBody>
          </p:sp>
        </mc:Choice>
        <mc:Fallback xmlns="">
          <p:sp>
            <p:nvSpPr>
              <p:cNvPr id="13" name="Rectangle 12">
                <a:extLst>
                  <a:ext uri="{FF2B5EF4-FFF2-40B4-BE49-F238E27FC236}">
                    <a16:creationId xmlns:a16="http://schemas.microsoft.com/office/drawing/2014/main" id="{612019EA-BB4E-4565-A1B0-F71703E6F777}"/>
                  </a:ext>
                </a:extLst>
              </p:cNvPr>
              <p:cNvSpPr>
                <a:spLocks noRot="1" noChangeAspect="1" noMove="1" noResize="1" noEditPoints="1" noAdjustHandles="1" noChangeArrowheads="1" noChangeShapeType="1" noTextEdit="1"/>
              </p:cNvSpPr>
              <p:nvPr/>
            </p:nvSpPr>
            <p:spPr>
              <a:xfrm>
                <a:off x="5674487" y="838200"/>
                <a:ext cx="6173169" cy="1775743"/>
              </a:xfrm>
              <a:prstGeom prst="rect">
                <a:avLst/>
              </a:prstGeom>
              <a:blipFill>
                <a:blip r:embed="rId3"/>
                <a:stretch>
                  <a:fillRect l="-888" t="-2062"/>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E12170B7-D266-41C9-AEC6-683842A1BA6A}"/>
              </a:ext>
            </a:extLst>
          </p:cNvPr>
          <p:cNvSpPr/>
          <p:nvPr/>
        </p:nvSpPr>
        <p:spPr>
          <a:xfrm>
            <a:off x="228601" y="838200"/>
            <a:ext cx="5105400" cy="1477328"/>
          </a:xfrm>
          <a:prstGeom prst="rect">
            <a:avLst/>
          </a:prstGeom>
        </p:spPr>
        <p:txBody>
          <a:bodyPr wrap="square">
            <a:spAutoFit/>
          </a:bodyPr>
          <a:lstStyle/>
          <a:p>
            <a:r>
              <a:rPr lang="en-US" dirty="0">
                <a:solidFill>
                  <a:srgbClr val="000000"/>
                </a:solidFill>
              </a:rPr>
              <a:t>Turner et al. [2015; 2019] showed that around </a:t>
            </a:r>
            <a:r>
              <a:rPr lang="en-US" b="1" dirty="0">
                <a:solidFill>
                  <a:srgbClr val="000000"/>
                </a:solidFill>
              </a:rPr>
              <a:t>36% </a:t>
            </a:r>
            <a:r>
              <a:rPr lang="en-US" dirty="0">
                <a:solidFill>
                  <a:srgbClr val="000000"/>
                </a:solidFill>
              </a:rPr>
              <a:t>of the storms result a depletion of the high-energy electrons at high L-shells (</a:t>
            </a:r>
            <a:r>
              <a:rPr lang="en-US" i="1" dirty="0">
                <a:solidFill>
                  <a:srgbClr val="000000"/>
                </a:solidFill>
              </a:rPr>
              <a:t>∼</a:t>
            </a:r>
            <a:r>
              <a:rPr lang="en-US" dirty="0">
                <a:solidFill>
                  <a:srgbClr val="000000"/>
                </a:solidFill>
              </a:rPr>
              <a:t>2 MeV and above. Turner et al.  used omnidirectional electron flux for the analysis.</a:t>
            </a:r>
          </a:p>
        </p:txBody>
      </p:sp>
      <p:pic>
        <p:nvPicPr>
          <p:cNvPr id="15" name="Picture 14">
            <a:extLst>
              <a:ext uri="{FF2B5EF4-FFF2-40B4-BE49-F238E27FC236}">
                <a16:creationId xmlns:a16="http://schemas.microsoft.com/office/drawing/2014/main" id="{8F802F8B-1B47-43BF-A288-8705D57266A3}"/>
              </a:ext>
            </a:extLst>
          </p:cNvPr>
          <p:cNvPicPr>
            <a:picLocks noChangeAspect="1"/>
          </p:cNvPicPr>
          <p:nvPr/>
        </p:nvPicPr>
        <p:blipFill>
          <a:blip r:embed="rId4"/>
          <a:stretch>
            <a:fillRect/>
          </a:stretch>
        </p:blipFill>
        <p:spPr>
          <a:xfrm>
            <a:off x="684832" y="2256802"/>
            <a:ext cx="4344367" cy="4521869"/>
          </a:xfrm>
          <a:prstGeom prst="rect">
            <a:avLst/>
          </a:prstGeom>
        </p:spPr>
      </p:pic>
    </p:spTree>
    <p:extLst>
      <p:ext uri="{BB962C8B-B14F-4D97-AF65-F5344CB8AC3E}">
        <p14:creationId xmlns:p14="http://schemas.microsoft.com/office/powerpoint/2010/main" val="334111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Pitch angle dependence of depletion events during storms</a:t>
            </a:r>
          </a:p>
        </p:txBody>
      </p:sp>
      <p:pic>
        <p:nvPicPr>
          <p:cNvPr id="4" name="Picture 3">
            <a:extLst>
              <a:ext uri="{FF2B5EF4-FFF2-40B4-BE49-F238E27FC236}">
                <a16:creationId xmlns:a16="http://schemas.microsoft.com/office/drawing/2014/main" id="{C0D1C4F2-246F-489B-A777-7CB36598D661}"/>
              </a:ext>
            </a:extLst>
          </p:cNvPr>
          <p:cNvPicPr>
            <a:picLocks noChangeAspect="1"/>
          </p:cNvPicPr>
          <p:nvPr/>
        </p:nvPicPr>
        <p:blipFill rotWithShape="1">
          <a:blip r:embed="rId2">
            <a:extLst>
              <a:ext uri="{28A0092B-C50C-407E-A947-70E740481C1C}">
                <a14:useLocalDpi xmlns:a14="http://schemas.microsoft.com/office/drawing/2010/main" val="0"/>
              </a:ext>
            </a:extLst>
          </a:blip>
          <a:srcRect l="5000" r="6875"/>
          <a:stretch>
            <a:fillRect/>
          </a:stretch>
        </p:blipFill>
        <p:spPr>
          <a:xfrm>
            <a:off x="2438400" y="1116702"/>
            <a:ext cx="9669780" cy="362616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B2A904B-E589-4FCC-91E2-12C88BF12D68}"/>
                  </a:ext>
                </a:extLst>
              </p:cNvPr>
              <p:cNvSpPr txBox="1"/>
              <p:nvPr/>
            </p:nvSpPr>
            <p:spPr>
              <a:xfrm>
                <a:off x="104076" y="3657600"/>
                <a:ext cx="2680349" cy="575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𝑑𝑖𝑓𝑓𝑒𝑟𝑒𝑛𝑐𝑒</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𝑒𝑞</m:t>
                        </m:r>
                      </m:sub>
                    </m:sSub>
                    <m:r>
                      <a:rPr lang="en-US" b="0" i="1" smtClean="0">
                        <a:latin typeface="Cambria Math" panose="02040503050406030204" pitchFamily="18" charset="0"/>
                      </a:rPr>
                      <m:t>)</m:t>
                    </m:r>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𝑒𝑞</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75</m:t>
                        </m:r>
                      </m:e>
                      <m:sup>
                        <m:r>
                          <a:rPr lang="en-US" b="0" i="1" smtClean="0">
                            <a:latin typeface="Cambria Math" panose="02040503050406030204" pitchFamily="18" charset="0"/>
                          </a:rPr>
                          <m:t>∘</m:t>
                        </m:r>
                      </m:sup>
                    </m:sSup>
                    <m:r>
                      <a:rPr lang="en-US" i="1">
                        <a:latin typeface="Cambria Math" panose="02040503050406030204" pitchFamily="18" charset="0"/>
                      </a:rPr>
                      <m:t>)</m:t>
                    </m:r>
                  </m:oMath>
                </a14:m>
                <a:endParaRPr lang="en-US" dirty="0"/>
              </a:p>
            </p:txBody>
          </p:sp>
        </mc:Choice>
        <mc:Fallback xmlns="">
          <p:sp>
            <p:nvSpPr>
              <p:cNvPr id="5" name="TextBox 4">
                <a:extLst>
                  <a:ext uri="{FF2B5EF4-FFF2-40B4-BE49-F238E27FC236}">
                    <a16:creationId xmlns:a16="http://schemas.microsoft.com/office/drawing/2014/main" id="{3B2A904B-E589-4FCC-91E2-12C88BF12D68}"/>
                  </a:ext>
                </a:extLst>
              </p:cNvPr>
              <p:cNvSpPr txBox="1">
                <a:spLocks noRot="1" noChangeAspect="1" noMove="1" noResize="1" noEditPoints="1" noAdjustHandles="1" noChangeArrowheads="1" noChangeShapeType="1" noTextEdit="1"/>
              </p:cNvSpPr>
              <p:nvPr/>
            </p:nvSpPr>
            <p:spPr>
              <a:xfrm>
                <a:off x="104076" y="3657600"/>
                <a:ext cx="2680349" cy="575414"/>
              </a:xfrm>
              <a:prstGeom prst="rect">
                <a:avLst/>
              </a:prstGeom>
              <a:blipFill>
                <a:blip r:embed="rId8"/>
                <a:stretch>
                  <a:fillRect l="-2955" b="-212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A13879E-6D18-4512-9BAE-C2722B1EE7C5}"/>
                  </a:ext>
                </a:extLst>
              </p:cNvPr>
              <p:cNvSpPr/>
              <p:nvPr/>
            </p:nvSpPr>
            <p:spPr>
              <a:xfrm>
                <a:off x="936803" y="1702985"/>
                <a:ext cx="1014893" cy="390748"/>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𝑑</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𝑒𝑞</m:t>
                        </m:r>
                      </m:sub>
                    </m:sSub>
                    <m:r>
                      <a:rPr lang="en-US" i="1">
                        <a:latin typeface="Cambria Math" panose="02040503050406030204" pitchFamily="18" charset="0"/>
                      </a:rPr>
                      <m:t>)</m:t>
                    </m:r>
                  </m:oMath>
                </a14:m>
                <a:r>
                  <a:rPr lang="en-US" dirty="0"/>
                  <a:t> </a:t>
                </a:r>
              </a:p>
            </p:txBody>
          </p:sp>
        </mc:Choice>
        <mc:Fallback xmlns="">
          <p:sp>
            <p:nvSpPr>
              <p:cNvPr id="6" name="Rectangle 5">
                <a:extLst>
                  <a:ext uri="{FF2B5EF4-FFF2-40B4-BE49-F238E27FC236}">
                    <a16:creationId xmlns:a16="http://schemas.microsoft.com/office/drawing/2014/main" id="{6A13879E-6D18-4512-9BAE-C2722B1EE7C5}"/>
                  </a:ext>
                </a:extLst>
              </p:cNvPr>
              <p:cNvSpPr>
                <a:spLocks noRot="1" noChangeAspect="1" noMove="1" noResize="1" noEditPoints="1" noAdjustHandles="1" noChangeArrowheads="1" noChangeShapeType="1" noTextEdit="1"/>
              </p:cNvSpPr>
              <p:nvPr/>
            </p:nvSpPr>
            <p:spPr>
              <a:xfrm>
                <a:off x="936803" y="1702985"/>
                <a:ext cx="1014893" cy="390748"/>
              </a:xfrm>
              <a:prstGeom prst="rect">
                <a:avLst/>
              </a:prstGeom>
              <a:blipFill>
                <a:blip r:embed="rId9"/>
                <a:stretch>
                  <a:fillRect b="-937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46F4F777-ED76-4D6A-A79A-4FCF919E72C9}"/>
              </a:ext>
            </a:extLst>
          </p:cNvPr>
          <p:cNvSpPr/>
          <p:nvPr/>
        </p:nvSpPr>
        <p:spPr>
          <a:xfrm>
            <a:off x="4267200" y="5173772"/>
            <a:ext cx="6255404" cy="923330"/>
          </a:xfrm>
          <a:prstGeom prst="rect">
            <a:avLst/>
          </a:prstGeom>
          <a:solidFill>
            <a:srgbClr val="99CCFF"/>
          </a:solidFill>
        </p:spPr>
        <p:txBody>
          <a:bodyPr wrap="square" lIns="182880" tIns="182880" rIns="182880" bIns="182880">
            <a:spAutoFit/>
          </a:bodyPr>
          <a:lstStyle/>
          <a:p>
            <a:r>
              <a:rPr lang="en-US" dirty="0">
                <a:solidFill>
                  <a:srgbClr val="000000"/>
                </a:solidFill>
              </a:rPr>
              <a:t>The difference is generally larger at low </a:t>
            </a:r>
            <a:r>
              <a:rPr lang="en-US" i="1" dirty="0">
                <a:solidFill>
                  <a:srgbClr val="000000"/>
                </a:solidFill>
              </a:rPr>
              <a:t>L</a:t>
            </a:r>
            <a:r>
              <a:rPr lang="en-US" sz="1200" i="1" dirty="0">
                <a:solidFill>
                  <a:srgbClr val="000000"/>
                </a:solidFill>
              </a:rPr>
              <a:t>∗ </a:t>
            </a:r>
            <a:r>
              <a:rPr lang="en-US" dirty="0">
                <a:solidFill>
                  <a:srgbClr val="000000"/>
                </a:solidFill>
              </a:rPr>
              <a:t>and low pitch angles indicating the potential electron scattering by the EMIC waves.</a:t>
            </a:r>
            <a:r>
              <a:rPr lang="en-US" dirty="0"/>
              <a:t> </a:t>
            </a:r>
          </a:p>
        </p:txBody>
      </p:sp>
    </p:spTree>
    <p:extLst>
      <p:ext uri="{BB962C8B-B14F-4D97-AF65-F5344CB8AC3E}">
        <p14:creationId xmlns:p14="http://schemas.microsoft.com/office/powerpoint/2010/main" val="2928045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Normalized median PADs 36 hours before and 36 hours after the storm time</a:t>
            </a:r>
          </a:p>
        </p:txBody>
      </p:sp>
      <p:sp>
        <p:nvSpPr>
          <p:cNvPr id="7" name="Rectangle 6">
            <a:extLst>
              <a:ext uri="{FF2B5EF4-FFF2-40B4-BE49-F238E27FC236}">
                <a16:creationId xmlns:a16="http://schemas.microsoft.com/office/drawing/2014/main" id="{46F4F777-ED76-4D6A-A79A-4FCF919E72C9}"/>
              </a:ext>
            </a:extLst>
          </p:cNvPr>
          <p:cNvSpPr/>
          <p:nvPr/>
        </p:nvSpPr>
        <p:spPr>
          <a:xfrm>
            <a:off x="2743199" y="5173772"/>
            <a:ext cx="9182621" cy="1477328"/>
          </a:xfrm>
          <a:prstGeom prst="rect">
            <a:avLst/>
          </a:prstGeom>
          <a:solidFill>
            <a:srgbClr val="99CCFF"/>
          </a:solidFill>
        </p:spPr>
        <p:txBody>
          <a:bodyPr wrap="square" lIns="182880" tIns="182880" rIns="182880" bIns="182880">
            <a:spAutoFit/>
          </a:bodyPr>
          <a:lstStyle/>
          <a:p>
            <a:r>
              <a:rPr lang="en-US" dirty="0"/>
              <a:t>The normalized PADs indicate that EMIC wave scattering plays a potentially important role in the formation of a narrow PAD of high-energy electrons, which is supported by the simultaneous lack of significant narrowing at lower energies, excluding an adiabatic variation effect acting at all energies</a:t>
            </a:r>
          </a:p>
        </p:txBody>
      </p:sp>
      <p:pic>
        <p:nvPicPr>
          <p:cNvPr id="9" name="image3.png">
            <a:extLst>
              <a:ext uri="{FF2B5EF4-FFF2-40B4-BE49-F238E27FC236}">
                <a16:creationId xmlns:a16="http://schemas.microsoft.com/office/drawing/2014/main" id="{EEDECF40-8E24-4493-A379-F77041772C30}"/>
              </a:ext>
            </a:extLst>
          </p:cNvPr>
          <p:cNvPicPr/>
          <p:nvPr/>
        </p:nvPicPr>
        <p:blipFill>
          <a:blip r:embed="rId2"/>
          <a:srcRect l="1282" r="9294"/>
          <a:stretch>
            <a:fillRect/>
          </a:stretch>
        </p:blipFill>
        <p:spPr>
          <a:xfrm>
            <a:off x="266178" y="1663463"/>
            <a:ext cx="11659643" cy="2841267"/>
          </a:xfrm>
          <a:prstGeom prst="rect">
            <a:avLst/>
          </a:prstGeom>
          <a:ln/>
        </p:spPr>
      </p:pic>
    </p:spTree>
    <p:extLst>
      <p:ext uri="{BB962C8B-B14F-4D97-AF65-F5344CB8AC3E}">
        <p14:creationId xmlns:p14="http://schemas.microsoft.com/office/powerpoint/2010/main" val="80078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Multi-MeV electron flux depletion events </a:t>
            </a:r>
            <a:br>
              <a:rPr lang="en-US" b="1" dirty="0"/>
            </a:br>
            <a:r>
              <a:rPr lang="en-US" b="1" dirty="0"/>
              <a:t>from January 1, 2013 until January 1, 2014 </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189BD9-8729-411D-9A01-FFE680BEFB28}"/>
                  </a:ext>
                </a:extLst>
              </p:cNvPr>
              <p:cNvSpPr txBox="1"/>
              <p:nvPr/>
            </p:nvSpPr>
            <p:spPr>
              <a:xfrm>
                <a:off x="3124200" y="4971869"/>
                <a:ext cx="2460737" cy="1496820"/>
              </a:xfrm>
              <a:prstGeom prst="rect">
                <a:avLst/>
              </a:prstGeom>
              <a:noFill/>
            </p:spPr>
            <p:txBody>
              <a:bodyPr wrap="none" lIns="0" tIns="0" rIns="0" bIns="0" rtlCol="0">
                <a:spAutoFit/>
              </a:bodyPr>
              <a:lstStyle/>
              <a:p>
                <a:pPr algn="ct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Δ</m:t>
                      </m:r>
                      <m:r>
                        <a:rPr lang="en-US" b="0" i="1" smtClean="0">
                          <a:latin typeface="Cambria Math" panose="02040503050406030204" pitchFamily="18" charset="0"/>
                        </a:rPr>
                        <m:t>𝐿</m:t>
                      </m:r>
                      <m:r>
                        <a:rPr lang="en-US" b="0" i="1" smtClean="0">
                          <a:latin typeface="Cambria Math" panose="02040503050406030204" pitchFamily="18" charset="0"/>
                        </a:rPr>
                        <m:t>=1, </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r>
                        <a:rPr lang="en-US" b="0" i="1" smtClean="0">
                          <a:latin typeface="Cambria Math" panose="02040503050406030204" pitchFamily="18" charset="0"/>
                        </a:rPr>
                        <m:t>=12 </m:t>
                      </m:r>
                      <m:r>
                        <a:rPr lang="en-US" b="0" i="1" smtClean="0">
                          <a:latin typeface="Cambria Math" panose="02040503050406030204" pitchFamily="18" charset="0"/>
                        </a:rPr>
                        <m:t>h</m:t>
                      </m:r>
                    </m:oMath>
                    <m:oMath xmlns:m="http://schemas.openxmlformats.org/officeDocument/2006/math">
                      <m:f>
                        <m:fPr>
                          <m:ctrlPr>
                            <a:rPr lang="en-US" b="0" i="1" smtClean="0">
                              <a:latin typeface="Cambria Math" panose="02040503050406030204" pitchFamily="18" charset="0"/>
                            </a:rPr>
                          </m:ctrlPr>
                        </m:fPr>
                        <m:num>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bar>
                                    <m:barPr>
                                      <m:pos m:val="top"/>
                                      <m:ctrlPr>
                                        <a:rPr lang="en-US" i="1">
                                          <a:latin typeface="Cambria Math" panose="02040503050406030204" pitchFamily="18" charset="0"/>
                                        </a:rPr>
                                      </m:ctrlPr>
                                    </m:barPr>
                                    <m:e>
                                      <m:sSub>
                                        <m:sSubPr>
                                          <m:ctrlPr>
                                            <a:rPr lang="en-US" i="1">
                                              <a:latin typeface="Cambria Math" panose="02040503050406030204" pitchFamily="18" charset="0"/>
                                            </a:rPr>
                                          </m:ctrlPr>
                                        </m:sSubPr>
                                        <m:e>
                                          <m:r>
                                            <a:rPr lang="en-US" i="1">
                                              <a:latin typeface="Cambria Math" panose="02040503050406030204" pitchFamily="18" charset="0"/>
                                            </a:rPr>
                                            <m:t>𝑗</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sub>
                                      </m:sSub>
                                    </m:e>
                                  </m:bar>
                                </m:e>
                              </m:d>
                              <m:r>
                                <a:rPr lang="en-US" i="1">
                                  <a:latin typeface="Cambria Math" panose="02040503050406030204" pitchFamily="18" charset="0"/>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panose="02040503050406030204" pitchFamily="18" charset="0"/>
                                        </a:rPr>
                                        <m:t>log</m:t>
                                      </m:r>
                                    </m:e>
                                    <m:sub>
                                      <m:r>
                                        <a:rPr lang="en-US" i="1">
                                          <a:latin typeface="Cambria Math" panose="02040503050406030204" pitchFamily="18" charset="0"/>
                                        </a:rPr>
                                        <m:t>10</m:t>
                                      </m:r>
                                    </m:sub>
                                  </m:sSub>
                                </m:fName>
                                <m:e>
                                  <m:d>
                                    <m:dPr>
                                      <m:ctrlPr>
                                        <a:rPr lang="en-US" i="1">
                                          <a:latin typeface="Cambria Math" panose="02040503050406030204" pitchFamily="18" charset="0"/>
                                        </a:rPr>
                                      </m:ctrlPr>
                                    </m:dPr>
                                    <m:e>
                                      <m:bar>
                                        <m:barPr>
                                          <m:pos m:val="top"/>
                                          <m:ctrlPr>
                                            <a:rPr lang="en-US" i="1">
                                              <a:latin typeface="Cambria Math" panose="02040503050406030204" pitchFamily="18" charset="0"/>
                                            </a:rPr>
                                          </m:ctrlPr>
                                        </m:barPr>
                                        <m:e>
                                          <m:sSub>
                                            <m:sSubPr>
                                              <m:ctrlPr>
                                                <a:rPr lang="en-US" i="1">
                                                  <a:latin typeface="Cambria Math" panose="02040503050406030204" pitchFamily="18" charset="0"/>
                                                </a:rPr>
                                              </m:ctrlPr>
                                            </m:sSubPr>
                                            <m:e>
                                              <m:r>
                                                <a:rPr lang="en-US" i="1">
                                                  <a:latin typeface="Cambria Math" panose="02040503050406030204" pitchFamily="18" charset="0"/>
                                                </a:rPr>
                                                <m:t>𝑗</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sub>
                                          </m:sSub>
                                        </m:e>
                                      </m:bar>
                                    </m:e>
                                  </m:d>
                                </m:e>
                              </m:func>
                            </m:e>
                          </m:func>
                        </m:num>
                        <m:den>
                          <m:r>
                            <a:rPr lang="en-US" b="0" i="1" smtClean="0">
                              <a:latin typeface="Cambria Math" panose="02040503050406030204" pitchFamily="18" charset="0"/>
                            </a:rPr>
                            <m:t>2</m:t>
                          </m:r>
                          <m:r>
                            <m:rPr>
                              <m:sty m:val="p"/>
                            </m:rPr>
                            <a:rPr lang="en-US" b="0" i="0" smtClean="0">
                              <a:latin typeface="Cambria Math" panose="02040503050406030204" pitchFamily="18" charset="0"/>
                            </a:rPr>
                            <m:t>Δ</m:t>
                          </m:r>
                          <m:r>
                            <a:rPr lang="en-US" b="0" i="1" smtClean="0">
                              <a:latin typeface="Cambria Math" panose="02040503050406030204" pitchFamily="18" charset="0"/>
                            </a:rPr>
                            <m:t>𝑡</m:t>
                          </m:r>
                        </m:den>
                      </m:f>
                    </m:oMath>
                    <m:oMath xmlns:m="http://schemas.openxmlformats.org/officeDocument/2006/math">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10</m:t>
                              </m:r>
                            </m:sub>
                          </m:sSub>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e>
                          </m:d>
                        </m:e>
                      </m:func>
                    </m:oMath>
                  </m:oMathPara>
                </a14:m>
                <a:endParaRPr lang="en-US" dirty="0"/>
              </a:p>
            </p:txBody>
          </p:sp>
        </mc:Choice>
        <mc:Fallback xmlns="">
          <p:sp>
            <p:nvSpPr>
              <p:cNvPr id="9" name="TextBox 8">
                <a:extLst>
                  <a:ext uri="{FF2B5EF4-FFF2-40B4-BE49-F238E27FC236}">
                    <a16:creationId xmlns:a16="http://schemas.microsoft.com/office/drawing/2014/main" id="{8A189BD9-8729-411D-9A01-FFE680BEFB28}"/>
                  </a:ext>
                </a:extLst>
              </p:cNvPr>
              <p:cNvSpPr txBox="1">
                <a:spLocks noRot="1" noChangeAspect="1" noMove="1" noResize="1" noEditPoints="1" noAdjustHandles="1" noChangeArrowheads="1" noChangeShapeType="1" noTextEdit="1"/>
              </p:cNvSpPr>
              <p:nvPr/>
            </p:nvSpPr>
            <p:spPr>
              <a:xfrm>
                <a:off x="3124200" y="4971869"/>
                <a:ext cx="2460737" cy="1496820"/>
              </a:xfrm>
              <a:prstGeom prst="rect">
                <a:avLst/>
              </a:prstGeom>
              <a:blipFill>
                <a:blip r:embed="rId2"/>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E77F1B1-9247-4553-B1FB-6B389BAA5FCE}"/>
              </a:ext>
            </a:extLst>
          </p:cNvPr>
          <p:cNvSpPr/>
          <p:nvPr/>
        </p:nvSpPr>
        <p:spPr>
          <a:xfrm>
            <a:off x="609600" y="4937926"/>
            <a:ext cx="2339340" cy="1200329"/>
          </a:xfrm>
          <a:prstGeom prst="rect">
            <a:avLst/>
          </a:prstGeom>
        </p:spPr>
        <p:txBody>
          <a:bodyPr wrap="square">
            <a:spAutoFit/>
          </a:bodyPr>
          <a:lstStyle/>
          <a:p>
            <a:r>
              <a:rPr lang="en-US" dirty="0">
                <a:solidFill>
                  <a:srgbClr val="000000"/>
                </a:solidFill>
              </a:rPr>
              <a:t>We identified a flux depletion by following criteria</a:t>
            </a:r>
            <a:r>
              <a:rPr lang="en-US" dirty="0"/>
              <a:t> </a:t>
            </a:r>
            <a:br>
              <a:rPr lang="en-US" dirty="0"/>
            </a:br>
            <a:endParaRPr lang="en-US" dirty="0"/>
          </a:p>
        </p:txBody>
      </p:sp>
      <p:pic>
        <p:nvPicPr>
          <p:cNvPr id="6" name="Content Placeholder 5">
            <a:extLst>
              <a:ext uri="{FF2B5EF4-FFF2-40B4-BE49-F238E27FC236}">
                <a16:creationId xmlns:a16="http://schemas.microsoft.com/office/drawing/2014/main" id="{0A75481A-006B-4D26-88F2-756C8D8EBD1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874" t="3213" r="4152" b="5197"/>
          <a:stretch/>
        </p:blipFill>
        <p:spPr>
          <a:xfrm>
            <a:off x="8709" y="719744"/>
            <a:ext cx="7541688" cy="4218181"/>
          </a:xfrm>
        </p:spPr>
      </p:pic>
      <p:sp>
        <p:nvSpPr>
          <p:cNvPr id="14" name="Rectangle 13">
            <a:extLst>
              <a:ext uri="{FF2B5EF4-FFF2-40B4-BE49-F238E27FC236}">
                <a16:creationId xmlns:a16="http://schemas.microsoft.com/office/drawing/2014/main" id="{DADDF1C7-A44D-457E-BEAB-7DDCC7355637}"/>
              </a:ext>
            </a:extLst>
          </p:cNvPr>
          <p:cNvSpPr/>
          <p:nvPr/>
        </p:nvSpPr>
        <p:spPr>
          <a:xfrm>
            <a:off x="7376298" y="1086896"/>
            <a:ext cx="4451103" cy="1754326"/>
          </a:xfrm>
          <a:prstGeom prst="rect">
            <a:avLst/>
          </a:prstGeom>
          <a:solidFill>
            <a:srgbClr val="99CCFF"/>
          </a:solidFill>
        </p:spPr>
        <p:txBody>
          <a:bodyPr wrap="square">
            <a:spAutoFit/>
          </a:bodyPr>
          <a:lstStyle/>
          <a:p>
            <a:r>
              <a:rPr lang="en-US" dirty="0">
                <a:solidFill>
                  <a:srgbClr val="000000"/>
                </a:solidFill>
              </a:rPr>
              <a:t>The histograms show that flux depletion events are identified more often at high </a:t>
            </a:r>
            <a:r>
              <a:rPr lang="en-US" i="1" dirty="0">
                <a:solidFill>
                  <a:srgbClr val="000000"/>
                </a:solidFill>
              </a:rPr>
              <a:t>L∗</a:t>
            </a:r>
            <a:r>
              <a:rPr lang="en-US" dirty="0">
                <a:solidFill>
                  <a:srgbClr val="000000"/>
                </a:solidFill>
              </a:rPr>
              <a:t>, low energy and high pitch angle. This is an indication of the magnetopause shadowing. The peak at low pitch angle is potentially due to the EMIC waves. </a:t>
            </a:r>
          </a:p>
        </p:txBody>
      </p:sp>
      <p:grpSp>
        <p:nvGrpSpPr>
          <p:cNvPr id="32" name="Group 31">
            <a:extLst>
              <a:ext uri="{FF2B5EF4-FFF2-40B4-BE49-F238E27FC236}">
                <a16:creationId xmlns:a16="http://schemas.microsoft.com/office/drawing/2014/main" id="{134E6632-09DF-4F37-A068-C5457CB26174}"/>
              </a:ext>
            </a:extLst>
          </p:cNvPr>
          <p:cNvGrpSpPr/>
          <p:nvPr/>
        </p:nvGrpSpPr>
        <p:grpSpPr>
          <a:xfrm>
            <a:off x="435973" y="1406531"/>
            <a:ext cx="5791200" cy="172541"/>
            <a:chOff x="435973" y="1406531"/>
            <a:chExt cx="5791200" cy="172541"/>
          </a:xfrm>
        </p:grpSpPr>
        <p:sp>
          <p:nvSpPr>
            <p:cNvPr id="17" name="Rectangle 16">
              <a:extLst>
                <a:ext uri="{FF2B5EF4-FFF2-40B4-BE49-F238E27FC236}">
                  <a16:creationId xmlns:a16="http://schemas.microsoft.com/office/drawing/2014/main" id="{A5817315-0C5E-4E2A-AD9F-852560ED81F2}"/>
                </a:ext>
              </a:extLst>
            </p:cNvPr>
            <p:cNvSpPr/>
            <p:nvPr/>
          </p:nvSpPr>
          <p:spPr>
            <a:xfrm>
              <a:off x="435973" y="1406531"/>
              <a:ext cx="5791200" cy="172541"/>
            </a:xfrm>
            <a:prstGeom prst="rect">
              <a:avLst/>
            </a:prstGeom>
            <a:solidFill>
              <a:schemeClr val="bg2">
                <a:lumMod val="50000"/>
                <a:alpha val="50196"/>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30A4F9F-352F-42A5-9DBC-CD0BA29913D3}"/>
                </a:ext>
              </a:extLst>
            </p:cNvPr>
            <p:cNvCxnSpPr>
              <a:cxnSpLocks/>
              <a:stCxn id="17" idx="1"/>
              <a:endCxn id="17" idx="3"/>
            </p:cNvCxnSpPr>
            <p:nvPr/>
          </p:nvCxnSpPr>
          <p:spPr>
            <a:xfrm>
              <a:off x="435973" y="1492802"/>
              <a:ext cx="5791200"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D99C6163-1799-42D5-BF74-A8AD455B9C55}"/>
              </a:ext>
            </a:extLst>
          </p:cNvPr>
          <p:cNvGrpSpPr/>
          <p:nvPr/>
        </p:nvGrpSpPr>
        <p:grpSpPr>
          <a:xfrm>
            <a:off x="435973" y="1061854"/>
            <a:ext cx="5791200" cy="172541"/>
            <a:chOff x="435973" y="1406531"/>
            <a:chExt cx="5791200" cy="172541"/>
          </a:xfrm>
        </p:grpSpPr>
        <p:sp>
          <p:nvSpPr>
            <p:cNvPr id="34" name="Rectangle 33">
              <a:extLst>
                <a:ext uri="{FF2B5EF4-FFF2-40B4-BE49-F238E27FC236}">
                  <a16:creationId xmlns:a16="http://schemas.microsoft.com/office/drawing/2014/main" id="{F344D170-7BCB-4736-84C0-9D0C0A825DCB}"/>
                </a:ext>
              </a:extLst>
            </p:cNvPr>
            <p:cNvSpPr/>
            <p:nvPr/>
          </p:nvSpPr>
          <p:spPr>
            <a:xfrm>
              <a:off x="435973" y="1406531"/>
              <a:ext cx="5791200" cy="172541"/>
            </a:xfrm>
            <a:prstGeom prst="rect">
              <a:avLst/>
            </a:prstGeom>
            <a:solidFill>
              <a:schemeClr val="bg2">
                <a:lumMod val="50000"/>
                <a:alpha val="50196"/>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DD8937AA-D4EA-43E5-9160-EE2FFB563582}"/>
                </a:ext>
              </a:extLst>
            </p:cNvPr>
            <p:cNvCxnSpPr>
              <a:cxnSpLocks/>
              <a:stCxn id="34" idx="1"/>
              <a:endCxn id="34" idx="3"/>
            </p:cNvCxnSpPr>
            <p:nvPr/>
          </p:nvCxnSpPr>
          <p:spPr>
            <a:xfrm>
              <a:off x="435973" y="1492802"/>
              <a:ext cx="5791200"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CF19021-6A6E-4F77-A33C-AD69D2C8D3BA}"/>
              </a:ext>
            </a:extLst>
          </p:cNvPr>
          <p:cNvGrpSpPr/>
          <p:nvPr/>
        </p:nvGrpSpPr>
        <p:grpSpPr>
          <a:xfrm>
            <a:off x="435973" y="1231914"/>
            <a:ext cx="5791200" cy="172541"/>
            <a:chOff x="435973" y="1406531"/>
            <a:chExt cx="5791200" cy="172541"/>
          </a:xfrm>
        </p:grpSpPr>
        <p:sp>
          <p:nvSpPr>
            <p:cNvPr id="37" name="Rectangle 36">
              <a:extLst>
                <a:ext uri="{FF2B5EF4-FFF2-40B4-BE49-F238E27FC236}">
                  <a16:creationId xmlns:a16="http://schemas.microsoft.com/office/drawing/2014/main" id="{FD01D211-3AE9-4334-AE50-ECE35C9F4BA7}"/>
                </a:ext>
              </a:extLst>
            </p:cNvPr>
            <p:cNvSpPr/>
            <p:nvPr/>
          </p:nvSpPr>
          <p:spPr>
            <a:xfrm>
              <a:off x="435973" y="1406531"/>
              <a:ext cx="5791200" cy="172541"/>
            </a:xfrm>
            <a:prstGeom prst="rect">
              <a:avLst/>
            </a:prstGeom>
            <a:solidFill>
              <a:schemeClr val="bg2">
                <a:lumMod val="50000"/>
                <a:alpha val="50196"/>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3381A31-555A-4ECD-9541-464455D89360}"/>
                </a:ext>
              </a:extLst>
            </p:cNvPr>
            <p:cNvCxnSpPr>
              <a:cxnSpLocks/>
              <a:stCxn id="37" idx="1"/>
              <a:endCxn id="37" idx="3"/>
            </p:cNvCxnSpPr>
            <p:nvPr/>
          </p:nvCxnSpPr>
          <p:spPr>
            <a:xfrm>
              <a:off x="435973" y="1492802"/>
              <a:ext cx="5791200"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04C9B22-C6F0-460A-9BF2-8938825522B7}"/>
              </a:ext>
            </a:extLst>
          </p:cNvPr>
          <p:cNvGrpSpPr/>
          <p:nvPr/>
        </p:nvGrpSpPr>
        <p:grpSpPr>
          <a:xfrm>
            <a:off x="438150" y="2800350"/>
            <a:ext cx="5791200" cy="172541"/>
            <a:chOff x="435973" y="1406531"/>
            <a:chExt cx="5791200" cy="172541"/>
          </a:xfrm>
        </p:grpSpPr>
        <p:sp>
          <p:nvSpPr>
            <p:cNvPr id="40" name="Rectangle 39">
              <a:extLst>
                <a:ext uri="{FF2B5EF4-FFF2-40B4-BE49-F238E27FC236}">
                  <a16:creationId xmlns:a16="http://schemas.microsoft.com/office/drawing/2014/main" id="{80362C28-D17C-491A-8F58-FE09CAAF437D}"/>
                </a:ext>
              </a:extLst>
            </p:cNvPr>
            <p:cNvSpPr/>
            <p:nvPr/>
          </p:nvSpPr>
          <p:spPr>
            <a:xfrm>
              <a:off x="435973" y="1406531"/>
              <a:ext cx="5791200" cy="172541"/>
            </a:xfrm>
            <a:prstGeom prst="rect">
              <a:avLst/>
            </a:prstGeom>
            <a:solidFill>
              <a:schemeClr val="bg2">
                <a:lumMod val="50000"/>
                <a:alpha val="50196"/>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8A8E1D23-0D0C-413C-A7D8-FC38F5B5B5AC}"/>
                </a:ext>
              </a:extLst>
            </p:cNvPr>
            <p:cNvCxnSpPr>
              <a:cxnSpLocks/>
              <a:stCxn id="40" idx="1"/>
              <a:endCxn id="40" idx="3"/>
            </p:cNvCxnSpPr>
            <p:nvPr/>
          </p:nvCxnSpPr>
          <p:spPr>
            <a:xfrm>
              <a:off x="435973" y="1492802"/>
              <a:ext cx="5791200"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176F373-6314-4081-B936-B905332672A5}"/>
              </a:ext>
            </a:extLst>
          </p:cNvPr>
          <p:cNvGrpSpPr/>
          <p:nvPr/>
        </p:nvGrpSpPr>
        <p:grpSpPr>
          <a:xfrm>
            <a:off x="438150" y="2455673"/>
            <a:ext cx="5791200" cy="172541"/>
            <a:chOff x="435973" y="1406531"/>
            <a:chExt cx="5791200" cy="172541"/>
          </a:xfrm>
        </p:grpSpPr>
        <p:sp>
          <p:nvSpPr>
            <p:cNvPr id="43" name="Rectangle 42">
              <a:extLst>
                <a:ext uri="{FF2B5EF4-FFF2-40B4-BE49-F238E27FC236}">
                  <a16:creationId xmlns:a16="http://schemas.microsoft.com/office/drawing/2014/main" id="{95E97F4F-3144-4071-9644-097E25B1885C}"/>
                </a:ext>
              </a:extLst>
            </p:cNvPr>
            <p:cNvSpPr/>
            <p:nvPr/>
          </p:nvSpPr>
          <p:spPr>
            <a:xfrm>
              <a:off x="435973" y="1406531"/>
              <a:ext cx="5791200" cy="172541"/>
            </a:xfrm>
            <a:prstGeom prst="rect">
              <a:avLst/>
            </a:prstGeom>
            <a:solidFill>
              <a:schemeClr val="bg2">
                <a:lumMod val="50000"/>
                <a:alpha val="50196"/>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B84316CB-0B89-4E3F-A358-E0954E55331C}"/>
                </a:ext>
              </a:extLst>
            </p:cNvPr>
            <p:cNvCxnSpPr>
              <a:cxnSpLocks/>
              <a:stCxn id="43" idx="1"/>
              <a:endCxn id="43" idx="3"/>
            </p:cNvCxnSpPr>
            <p:nvPr/>
          </p:nvCxnSpPr>
          <p:spPr>
            <a:xfrm>
              <a:off x="435973" y="1492802"/>
              <a:ext cx="5791200"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BEA0F1A4-1D6D-4566-AF2F-B2FDC5E29DC1}"/>
              </a:ext>
            </a:extLst>
          </p:cNvPr>
          <p:cNvGrpSpPr/>
          <p:nvPr/>
        </p:nvGrpSpPr>
        <p:grpSpPr>
          <a:xfrm>
            <a:off x="438150" y="2625733"/>
            <a:ext cx="5791200" cy="172541"/>
            <a:chOff x="435973" y="1406531"/>
            <a:chExt cx="5791200" cy="172541"/>
          </a:xfrm>
        </p:grpSpPr>
        <p:sp>
          <p:nvSpPr>
            <p:cNvPr id="46" name="Rectangle 45">
              <a:extLst>
                <a:ext uri="{FF2B5EF4-FFF2-40B4-BE49-F238E27FC236}">
                  <a16:creationId xmlns:a16="http://schemas.microsoft.com/office/drawing/2014/main" id="{7934E08C-16EA-4EFD-942A-0C1438908EFF}"/>
                </a:ext>
              </a:extLst>
            </p:cNvPr>
            <p:cNvSpPr/>
            <p:nvPr/>
          </p:nvSpPr>
          <p:spPr>
            <a:xfrm>
              <a:off x="435973" y="1406531"/>
              <a:ext cx="5791200" cy="172541"/>
            </a:xfrm>
            <a:prstGeom prst="rect">
              <a:avLst/>
            </a:prstGeom>
            <a:solidFill>
              <a:schemeClr val="bg2">
                <a:lumMod val="50000"/>
                <a:alpha val="50196"/>
              </a:schemeClr>
            </a:solidFill>
            <a:ln w="31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F9587923-5BD1-4CEB-8A0E-847B4ACBBE45}"/>
                </a:ext>
              </a:extLst>
            </p:cNvPr>
            <p:cNvCxnSpPr>
              <a:cxnSpLocks/>
              <a:stCxn id="46" idx="1"/>
              <a:endCxn id="46" idx="3"/>
            </p:cNvCxnSpPr>
            <p:nvPr/>
          </p:nvCxnSpPr>
          <p:spPr>
            <a:xfrm>
              <a:off x="435973" y="1492802"/>
              <a:ext cx="5791200"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D3DDD6C-EE39-4320-861C-4BF0CD7CEA5E}"/>
              </a:ext>
            </a:extLst>
          </p:cNvPr>
          <p:cNvGrpSpPr/>
          <p:nvPr/>
        </p:nvGrpSpPr>
        <p:grpSpPr>
          <a:xfrm>
            <a:off x="6585294" y="2893907"/>
            <a:ext cx="5476845" cy="3597752"/>
            <a:chOff x="6584728" y="3260250"/>
            <a:chExt cx="5476845" cy="3597752"/>
          </a:xfrm>
        </p:grpSpPr>
        <p:sp>
          <p:nvSpPr>
            <p:cNvPr id="13" name="Rectangle 12">
              <a:extLst>
                <a:ext uri="{FF2B5EF4-FFF2-40B4-BE49-F238E27FC236}">
                  <a16:creationId xmlns:a16="http://schemas.microsoft.com/office/drawing/2014/main" id="{4A9465FB-980A-45F4-A06A-4A17707B7547}"/>
                </a:ext>
              </a:extLst>
            </p:cNvPr>
            <p:cNvSpPr/>
            <p:nvPr/>
          </p:nvSpPr>
          <p:spPr>
            <a:xfrm>
              <a:off x="7376298" y="3260250"/>
              <a:ext cx="4064831" cy="369332"/>
            </a:xfrm>
            <a:prstGeom prst="rect">
              <a:avLst/>
            </a:prstGeom>
          </p:spPr>
          <p:txBody>
            <a:bodyPr wrap="none">
              <a:spAutoFit/>
            </a:bodyPr>
            <a:lstStyle/>
            <a:p>
              <a:r>
                <a:rPr lang="en-US" b="1" dirty="0"/>
                <a:t>Statistical analysis of the deletion events</a:t>
              </a:r>
            </a:p>
          </p:txBody>
        </p:sp>
        <p:pic>
          <p:nvPicPr>
            <p:cNvPr id="5" name="Picture 4">
              <a:extLst>
                <a:ext uri="{FF2B5EF4-FFF2-40B4-BE49-F238E27FC236}">
                  <a16:creationId xmlns:a16="http://schemas.microsoft.com/office/drawing/2014/main" id="{F676D67B-519A-4CA6-AB08-5406F63B2EEF}"/>
                </a:ext>
              </a:extLst>
            </p:cNvPr>
            <p:cNvPicPr>
              <a:picLocks noChangeAspect="1"/>
            </p:cNvPicPr>
            <p:nvPr/>
          </p:nvPicPr>
          <p:blipFill rotWithShape="1">
            <a:blip r:embed="rId4">
              <a:extLst>
                <a:ext uri="{28A0092B-C50C-407E-A947-70E740481C1C}">
                  <a14:useLocalDpi xmlns:a14="http://schemas.microsoft.com/office/drawing/2010/main" val="0"/>
                </a:ext>
              </a:extLst>
            </a:blip>
            <a:srcRect l="7662" r="64198"/>
            <a:stretch/>
          </p:blipFill>
          <p:spPr>
            <a:xfrm>
              <a:off x="6584728" y="3629583"/>
              <a:ext cx="2725439" cy="3228419"/>
            </a:xfrm>
            <a:prstGeom prst="rect">
              <a:avLst/>
            </a:prstGeom>
          </p:spPr>
        </p:pic>
        <p:pic>
          <p:nvPicPr>
            <p:cNvPr id="49" name="Picture 48">
              <a:extLst>
                <a:ext uri="{FF2B5EF4-FFF2-40B4-BE49-F238E27FC236}">
                  <a16:creationId xmlns:a16="http://schemas.microsoft.com/office/drawing/2014/main" id="{763CA250-49CB-494D-9F3B-448A7D450857}"/>
                </a:ext>
              </a:extLst>
            </p:cNvPr>
            <p:cNvPicPr>
              <a:picLocks noChangeAspect="1"/>
            </p:cNvPicPr>
            <p:nvPr/>
          </p:nvPicPr>
          <p:blipFill rotWithShape="1">
            <a:blip r:embed="rId4">
              <a:extLst>
                <a:ext uri="{28A0092B-C50C-407E-A947-70E740481C1C}">
                  <a14:useLocalDpi xmlns:a14="http://schemas.microsoft.com/office/drawing/2010/main" val="0"/>
                </a:ext>
              </a:extLst>
            </a:blip>
            <a:srcRect l="63862" r="6806"/>
            <a:stretch/>
          </p:blipFill>
          <p:spPr>
            <a:xfrm>
              <a:off x="9220725" y="3629582"/>
              <a:ext cx="2840848" cy="3228418"/>
            </a:xfrm>
            <a:prstGeom prst="rect">
              <a:avLst/>
            </a:prstGeom>
          </p:spPr>
        </p:pic>
      </p:grpSp>
    </p:spTree>
    <p:extLst>
      <p:ext uri="{BB962C8B-B14F-4D97-AF65-F5344CB8AC3E}">
        <p14:creationId xmlns:p14="http://schemas.microsoft.com/office/powerpoint/2010/main" val="1137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
                                        <p:tgtEl>
                                          <p:spTgt spid="33"/>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
                                        <p:tgtEl>
                                          <p:spTgt spid="36"/>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200"/>
                                        <p:tgtEl>
                                          <p:spTgt spid="32"/>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200"/>
                                        <p:tgtEl>
                                          <p:spTgt spid="42"/>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200"/>
                                        <p:tgtEl>
                                          <p:spTgt spid="4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Drozdov_Skoltech.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Drozdov_Skoltech.v4</Template>
  <TotalTime>43854</TotalTime>
  <Words>1262</Words>
  <Application>Microsoft Office PowerPoint</Application>
  <PresentationFormat>Widescreen</PresentationFormat>
  <Paragraphs>158</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Cambria Math</vt:lpstr>
      <vt:lpstr>Drozdov_Skoltech.v4</vt:lpstr>
      <vt:lpstr>Depletion of multi-MeV electrons  and its relation to the minima in phase space density </vt:lpstr>
      <vt:lpstr>Outline</vt:lpstr>
      <vt:lpstr>Goal</vt:lpstr>
      <vt:lpstr>Narrow pitch angle distribution caused by EMIC waves</vt:lpstr>
      <vt:lpstr>Minima in PSD profiles due to the fast local losses</vt:lpstr>
      <vt:lpstr>Electron depletions during storms</vt:lpstr>
      <vt:lpstr>Pitch angle dependence of depletion events during storms</vt:lpstr>
      <vt:lpstr>Normalized median PADs 36 hours before and 36 hours after the storm time</vt:lpstr>
      <vt:lpstr>Multi-MeV electron flux depletion events  from January 1, 2013 until January 1, 2014 </vt:lpstr>
      <vt:lpstr>Local minimum in PSD and narrow pitch angle distributions   associated with EMIC waves</vt:lpstr>
      <vt:lpstr>Search of the PSD minima</vt:lpstr>
      <vt:lpstr>Search of the PSD minima</vt:lpstr>
      <vt:lpstr>Conclusions</vt:lpstr>
      <vt:lpstr>EMIC waves work together with other waves</vt:lpstr>
      <vt:lpstr>Pitch angle dependence of depletion events during storms</vt:lpstr>
      <vt:lpstr>Pitch angle dependence of depletion events during storms (72 hours)</vt:lpstr>
      <vt:lpstr>Depletion evens, background corrected</vt:lpstr>
      <vt:lpstr>Selection of the range of L* and pitch angle</vt:lpstr>
      <vt:lpstr>Multi-MeV electron flux depletion events  from January 1, 2013 until January 1, 2014 </vt:lpstr>
      <vt:lpstr>  Effects of EMIC waves (long-term)</vt:lpstr>
      <vt:lpstr>PSD local minimum</vt:lpstr>
      <vt:lpstr>Statistical analysis of the deletion events with association of PSD minima</vt:lpstr>
      <vt:lpstr>Local Diffusion Coefficients</vt:lpstr>
      <vt:lpstr>Fokker-Planck equation and the VERB code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the Van Allen probes observations with the long-term simulations of the dynamics of the radiation belts’ evolution with the VERB code</dc:title>
  <dc:creator>Alexander Drozdov</dc:creator>
  <cp:lastModifiedBy>Alexander Drozdov</cp:lastModifiedBy>
  <cp:revision>279</cp:revision>
  <cp:lastPrinted>2016-02-17T02:04:49Z</cp:lastPrinted>
  <dcterms:created xsi:type="dcterms:W3CDTF">2013-12-05T05:43:26Z</dcterms:created>
  <dcterms:modified xsi:type="dcterms:W3CDTF">2019-05-29T18:25:48Z</dcterms:modified>
</cp:coreProperties>
</file>