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0" r:id="rId3"/>
    <p:sldId id="261" r:id="rId4"/>
    <p:sldId id="257" r:id="rId5"/>
    <p:sldId id="256" r:id="rId6"/>
    <p:sldId id="258" r:id="rId7"/>
    <p:sldId id="262" r:id="rId8"/>
    <p:sldId id="263" r:id="rId9"/>
    <p:sldId id="264" r:id="rId10"/>
    <p:sldId id="270" r:id="rId11"/>
    <p:sldId id="266" r:id="rId12"/>
    <p:sldId id="269" r:id="rId13"/>
    <p:sldId id="265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585"/>
  </p:normalViewPr>
  <p:slideViewPr>
    <p:cSldViewPr snapToGrid="0" snapToObjects="1">
      <p:cViewPr>
        <p:scale>
          <a:sx n="82" d="100"/>
          <a:sy n="82" d="100"/>
        </p:scale>
        <p:origin x="1160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78D51-2518-5943-B598-61C04B572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A4F9C8-CACC-F74F-AB6B-7C7F8E063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48901-8534-094B-B36F-4505FEDB7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D85B-CE7F-D044-939B-CC2801285E79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09B7A-AD51-5246-A6B0-9BF08DCD0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0AC77-0427-CE47-B8AA-FE8A2D10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E1456-3E1C-6A4C-9308-0CADE0A8E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C75EE-B885-A746-8E38-FACB8E1EE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7891ED-C4AB-B34B-9784-937DA70802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DE59F-BF75-BE47-9D00-E57BC7F0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D85B-CE7F-D044-939B-CC2801285E79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8CDC3-C10D-7246-8CDA-85F45FA8D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9B204-38E5-9142-A6E8-3E91B4B08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E1456-3E1C-6A4C-9308-0CADE0A8E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54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0F41F0-3B74-9148-9E60-CD21AD273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D92A99-B9A7-EF45-BE33-E17619BC56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560F9-4590-DB40-A786-AE94C4B0C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D85B-CE7F-D044-939B-CC2801285E79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8CAD7-6E23-2241-961F-64F6F25B9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19DFE-F3B1-5449-AEAA-DC9EB312B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E1456-3E1C-6A4C-9308-0CADE0A8E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96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43CE3-5F4C-2148-A398-4B4287EEE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F3003-CAF4-4D47-9EBC-FEE68BF23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45B91-E5FD-2C40-8415-82B298CEB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D85B-CE7F-D044-939B-CC2801285E79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4154F-748B-5B45-AE4B-A2983FD15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6B741-078F-104A-9C1A-1D52F22BD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E1456-3E1C-6A4C-9308-0CADE0A8E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73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2AC9-0D94-A146-A42B-22D0E27D8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B1DE9-A4B8-5646-A194-2166907F1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AA89F-2042-7A42-A1DA-E3731D64F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D85B-CE7F-D044-939B-CC2801285E79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FACE2-A86C-8947-861F-E54E07DD5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74C88-4A50-C148-BF99-B8AA1BD7E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E1456-3E1C-6A4C-9308-0CADE0A8E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40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F061F-7701-D049-BBDD-9C5A13A9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12FB9-3B5A-6340-BFA3-D780ECED29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02710C-9326-5246-80B2-DEB6557DA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A79DD-22F0-E047-B864-CF10076A1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D85B-CE7F-D044-939B-CC2801285E79}" type="datetimeFigureOut">
              <a:rPr lang="en-US" smtClean="0"/>
              <a:t>5/16/19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80FE57-10FB-6543-AFF0-3B62F1F96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F95E2D-518B-B44E-B875-1E6A916A5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E1456-3E1C-6A4C-9308-0CADE0A8E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37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54269-FA95-D347-A687-1804CF1F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26307-B4E8-F941-A300-DD12620E7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131910-652F-6640-B31C-79F35B2BE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D856B4-E134-D74C-826B-7760B972C8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4BD331-588E-7E43-B3E1-6CB1A9D3B2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EA1FCE-663F-1B4D-B96B-C9D75381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D85B-CE7F-D044-939B-CC2801285E79}" type="datetimeFigureOut">
              <a:rPr lang="en-US" smtClean="0"/>
              <a:t>5/16/19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2E508F-09CA-5748-B4D2-292133536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E67C2B-0B14-1149-9385-4F6759638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E1456-3E1C-6A4C-9308-0CADE0A8E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28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42D02-A35B-B045-84B7-79EA42157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9C789D-D467-3141-900D-EAC3929BB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D85B-CE7F-D044-939B-CC2801285E79}" type="datetimeFigureOut">
              <a:rPr lang="en-US" smtClean="0"/>
              <a:t>5/16/19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28A4D1-CD2C-F449-9421-8EAD9C1EF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652140-C33F-F840-A326-E0F1E0058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E1456-3E1C-6A4C-9308-0CADE0A8E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54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C14B0-394A-6343-BF65-28A4E3A70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D85B-CE7F-D044-939B-CC2801285E79}" type="datetimeFigureOut">
              <a:rPr lang="en-US" smtClean="0"/>
              <a:t>5/16/19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7E7528-9069-374E-8827-7D4AAF959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6C024-0D28-6143-9CC8-624E9FE1F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E1456-3E1C-6A4C-9308-0CADE0A8E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08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988C7-9178-A642-8AF7-85F39297E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3D57A-ACB3-2346-9DFA-C8A104D00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A895C4-E003-7244-81A3-6ADA6CD01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5BDF22-9494-6E49-85F3-DE4B30FC5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D85B-CE7F-D044-939B-CC2801285E79}" type="datetimeFigureOut">
              <a:rPr lang="en-US" smtClean="0"/>
              <a:t>5/16/19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983F75-E2B8-4F45-B9A4-86B23FBB2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94C4F-DB7A-D549-9FD2-1555DC242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E1456-3E1C-6A4C-9308-0CADE0A8E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68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46FAC-7A76-B74D-8E37-84351814D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DDC887-F50C-B543-883A-BC5A701D6F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C0C883-2611-2E43-ADC1-84B6ADB91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9BBA91-BEA1-754E-BD58-692EFD1C9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D85B-CE7F-D044-939B-CC2801285E79}" type="datetimeFigureOut">
              <a:rPr lang="en-US" smtClean="0"/>
              <a:t>5/16/19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1C618D-78CB-B44E-92A2-862000C18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AD013-C6DF-B74D-8C92-A1E941DFE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E1456-3E1C-6A4C-9308-0CADE0A8E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78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78E918-F933-1241-A3FC-03A3E2F70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CCD88-3341-F341-99A2-86368303F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977B0-BF06-704E-9008-F839FE2B18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7D85B-CE7F-D044-939B-CC2801285E79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EF877-4793-564A-A593-84FB187949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11E9A-1D99-4E47-A13C-4BFBAA024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E1456-3E1C-6A4C-9308-0CADE0A8E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2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A7C67-02BC-3849-B039-1699C021C5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Four-Belt Structure in Earth’s Van Allen Belts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C02499-A51D-F046-84B8-DE6850541C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9841" y="3602038"/>
            <a:ext cx="7532318" cy="1655762"/>
          </a:xfrm>
        </p:spPr>
        <p:txBody>
          <a:bodyPr/>
          <a:lstStyle/>
          <a:p>
            <a:r>
              <a:rPr lang="en-US" dirty="0"/>
              <a:t>Allison N. Jaynes, C. Pollock, J. Doucette, D. N. Baker, X. Li, H. Zhao, S. G. </a:t>
            </a:r>
            <a:r>
              <a:rPr lang="en-US" dirty="0" err="1"/>
              <a:t>Kanekal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849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CCD920-A567-CF4B-817A-D85FC232890D}"/>
              </a:ext>
            </a:extLst>
          </p:cNvPr>
          <p:cNvSpPr txBox="1"/>
          <p:nvPr/>
        </p:nvSpPr>
        <p:spPr>
          <a:xfrm>
            <a:off x="778039" y="1471599"/>
            <a:ext cx="108879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Working on implementing the Li+ 2014 chorus wave proxy to compare with results from Chen+ 2014 method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Looking at decay times of both remnant belts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Would like to see modelling of this event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Is the acceleration mechanism between L=4-5 due to chorus or ULF waves? </a:t>
            </a:r>
          </a:p>
        </p:txBody>
      </p:sp>
    </p:spTree>
    <p:extLst>
      <p:ext uri="{BB962C8B-B14F-4D97-AF65-F5344CB8AC3E}">
        <p14:creationId xmlns:p14="http://schemas.microsoft.com/office/powerpoint/2010/main" val="2211007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B5952-D1D3-2141-B537-FFE1400A5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E515-9CF8-3B4D-AFD2-CCD2969F81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08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98AEAB-8282-6445-8A97-6C0EE199D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1913"/>
            <a:ext cx="12192000" cy="293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2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D3FD01-DF14-1D47-93DB-44465EAEC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774" y="0"/>
            <a:ext cx="740352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5BAC9C-57F3-0F43-BAB4-3727ABB322A1}"/>
              </a:ext>
            </a:extLst>
          </p:cNvPr>
          <p:cNvSpPr txBox="1"/>
          <p:nvPr/>
        </p:nvSpPr>
        <p:spPr>
          <a:xfrm>
            <a:off x="800475" y="1096520"/>
            <a:ext cx="269098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 look at the formation of 3 outer belts: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Three-belt structure to start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Third belt is eroded (green)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New fourth belt produced quickly outside of that (orange-red)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B5BB70-DD6B-2444-80ED-DAD954BCD2A7}"/>
              </a:ext>
            </a:extLst>
          </p:cNvPr>
          <p:cNvSpPr txBox="1"/>
          <p:nvPr/>
        </p:nvSpPr>
        <p:spPr>
          <a:xfrm>
            <a:off x="5619136" y="0"/>
            <a:ext cx="5530646" cy="2949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Helvetica" pitchFamily="2" charset="0"/>
              </a:rPr>
              <a:t>REPT-A  5.2 MeV  3/28/2013 – 4/1/2013  Inbound and Outbound passes</a:t>
            </a:r>
          </a:p>
        </p:txBody>
      </p:sp>
    </p:spTree>
    <p:extLst>
      <p:ext uri="{BB962C8B-B14F-4D97-AF65-F5344CB8AC3E}">
        <p14:creationId xmlns:p14="http://schemas.microsoft.com/office/powerpoint/2010/main" val="3623704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20D59E-DA55-D848-B821-99FB6C0B8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0567"/>
            <a:ext cx="12192000" cy="4656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405959-3D30-674F-8781-722625F5C7F4}"/>
              </a:ext>
            </a:extLst>
          </p:cNvPr>
          <p:cNvSpPr txBox="1"/>
          <p:nvPr/>
        </p:nvSpPr>
        <p:spPr>
          <a:xfrm>
            <a:off x="4480173" y="6052401"/>
            <a:ext cx="32316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Inner zone region included</a:t>
            </a:r>
          </a:p>
        </p:txBody>
      </p:sp>
    </p:spTree>
    <p:extLst>
      <p:ext uri="{BB962C8B-B14F-4D97-AF65-F5344CB8AC3E}">
        <p14:creationId xmlns:p14="http://schemas.microsoft.com/office/powerpoint/2010/main" val="3744232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6F06E4-2FCB-9A4E-A123-5057D3C18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2232"/>
            <a:ext cx="5969874" cy="53979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FA8738-C719-444B-9A80-0BD786D9C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458" y="162232"/>
            <a:ext cx="5845542" cy="53979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3CB3BA-137D-6748-B542-477D303414C0}"/>
              </a:ext>
            </a:extLst>
          </p:cNvPr>
          <p:cNvSpPr txBox="1"/>
          <p:nvPr/>
        </p:nvSpPr>
        <p:spPr>
          <a:xfrm>
            <a:off x="1272423" y="5737122"/>
            <a:ext cx="105852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4.2 MeV doesn’t have the innermost remnant belt, and 6.3 MeV is too close to the noise floor (but does show evidence of the four belt structure)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3C4CEB-F9B3-D64E-AD5B-184D5C47CBA8}"/>
              </a:ext>
            </a:extLst>
          </p:cNvPr>
          <p:cNvSpPr txBox="1"/>
          <p:nvPr/>
        </p:nvSpPr>
        <p:spPr>
          <a:xfrm>
            <a:off x="985768" y="112375"/>
            <a:ext cx="428206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" pitchFamily="2" charset="0"/>
              </a:rPr>
              <a:t>REPT-A  4.2 MeV 3/28/2013 – 4/3/2013  Inbound and Outbound passes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3F7E50-CF51-0B4E-8F65-D67DE4D090D4}"/>
              </a:ext>
            </a:extLst>
          </p:cNvPr>
          <p:cNvSpPr txBox="1"/>
          <p:nvPr/>
        </p:nvSpPr>
        <p:spPr>
          <a:xfrm>
            <a:off x="7415215" y="112375"/>
            <a:ext cx="428206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" pitchFamily="2" charset="0"/>
              </a:rPr>
              <a:t>REPT-A  6.3 MeV 3/28/2013 – 4/3/2013  Inbound and Outbound passes</a:t>
            </a:r>
          </a:p>
        </p:txBody>
      </p:sp>
    </p:spTree>
    <p:extLst>
      <p:ext uri="{BB962C8B-B14F-4D97-AF65-F5344CB8AC3E}">
        <p14:creationId xmlns:p14="http://schemas.microsoft.com/office/powerpoint/2010/main" val="349063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BC9A01-30D5-C84F-9021-661215AF9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015" y="0"/>
            <a:ext cx="957597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EC0EB3-E234-E547-AE65-F430CB34B038}"/>
              </a:ext>
            </a:extLst>
          </p:cNvPr>
          <p:cNvSpPr txBox="1"/>
          <p:nvPr/>
        </p:nvSpPr>
        <p:spPr>
          <a:xfrm rot="16200000">
            <a:off x="319828" y="5154998"/>
            <a:ext cx="1607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Baker+ 2013</a:t>
            </a:r>
          </a:p>
        </p:txBody>
      </p:sp>
    </p:spTree>
    <p:extLst>
      <p:ext uri="{BB962C8B-B14F-4D97-AF65-F5344CB8AC3E}">
        <p14:creationId xmlns:p14="http://schemas.microsoft.com/office/powerpoint/2010/main" val="3705870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A4EB1F-851C-E442-BD37-9B71CE9D0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100" y="1854764"/>
            <a:ext cx="6057900" cy="4483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7480BB-C42B-E242-9202-00727B40EB69}"/>
              </a:ext>
            </a:extLst>
          </p:cNvPr>
          <p:cNvSpPr txBox="1"/>
          <p:nvPr/>
        </p:nvSpPr>
        <p:spPr>
          <a:xfrm>
            <a:off x="10464083" y="6309071"/>
            <a:ext cx="15562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Pinto+ 2018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4E9DD-A76F-E848-960B-CFA2457BF3F6}"/>
              </a:ext>
            </a:extLst>
          </p:cNvPr>
          <p:cNvSpPr txBox="1"/>
          <p:nvPr/>
        </p:nvSpPr>
        <p:spPr>
          <a:xfrm>
            <a:off x="263047" y="626301"/>
            <a:ext cx="544699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30 three-belt structures identified within 5 years of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18% of storms produced this feature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Occur most often during weak to moderate storms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Some of the existing belt is protected inside plasmapause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Relationship to magnetopause standoff distance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88100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BC2B4E-9380-1A48-AE35-5D7EE46D7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8266"/>
            <a:ext cx="12192000" cy="44214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532EA5-49AA-E441-9650-1D0AD741F847}"/>
              </a:ext>
            </a:extLst>
          </p:cNvPr>
          <p:cNvSpPr txBox="1"/>
          <p:nvPr/>
        </p:nvSpPr>
        <p:spPr>
          <a:xfrm>
            <a:off x="1280579" y="6014103"/>
            <a:ext cx="96308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 four-belt structure beginning on March 30, 2013 (inner zone region not pictured)</a:t>
            </a:r>
          </a:p>
        </p:txBody>
      </p:sp>
    </p:spTree>
    <p:extLst>
      <p:ext uri="{BB962C8B-B14F-4D97-AF65-F5344CB8AC3E}">
        <p14:creationId xmlns:p14="http://schemas.microsoft.com/office/powerpoint/2010/main" val="1621162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BC66E1-94E5-CC48-AE60-1A00D2F4B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8169"/>
            <a:ext cx="12192000" cy="45016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2CF82C-73DF-9948-BE4B-0D993A4DE385}"/>
              </a:ext>
            </a:extLst>
          </p:cNvPr>
          <p:cNvSpPr txBox="1"/>
          <p:nvPr/>
        </p:nvSpPr>
        <p:spPr>
          <a:xfrm>
            <a:off x="5338175" y="5617201"/>
            <a:ext cx="1515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Myriad Pro" panose="020B0503030403020204" pitchFamily="34" charset="0"/>
              </a:rPr>
              <a:t>2013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762432-395C-6849-93C1-B6A7E19F2FA9}"/>
              </a:ext>
            </a:extLst>
          </p:cNvPr>
          <p:cNvSpPr/>
          <p:nvPr/>
        </p:nvSpPr>
        <p:spPr>
          <a:xfrm>
            <a:off x="8362335" y="1460090"/>
            <a:ext cx="752168" cy="356910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7703DB-DE82-FB4F-957D-0B69B58659AA}"/>
              </a:ext>
            </a:extLst>
          </p:cNvPr>
          <p:cNvSpPr txBox="1"/>
          <p:nvPr/>
        </p:nvSpPr>
        <p:spPr>
          <a:xfrm>
            <a:off x="3374851" y="5955755"/>
            <a:ext cx="59993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EFW-derived plasmapause over-plotted</a:t>
            </a:r>
          </a:p>
          <a:p>
            <a:r>
              <a:rPr lang="en-US" sz="2200" dirty="0"/>
              <a:t>Take a time slice for a handful of subsequent orbits</a:t>
            </a:r>
          </a:p>
        </p:txBody>
      </p:sp>
    </p:spTree>
    <p:extLst>
      <p:ext uri="{BB962C8B-B14F-4D97-AF65-F5344CB8AC3E}">
        <p14:creationId xmlns:p14="http://schemas.microsoft.com/office/powerpoint/2010/main" val="259811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11EC91-F36E-F44E-855B-455B80BD5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252" y="0"/>
            <a:ext cx="752464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C32A83-B2BE-2E48-A1EB-0CC19A881BD7}"/>
              </a:ext>
            </a:extLst>
          </p:cNvPr>
          <p:cNvSpPr txBox="1"/>
          <p:nvPr/>
        </p:nvSpPr>
        <p:spPr>
          <a:xfrm>
            <a:off x="638243" y="1760197"/>
            <a:ext cx="269098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Three outer belts shown over multiple inbound and outbound orbits </a:t>
            </a:r>
          </a:p>
          <a:p>
            <a:endParaRPr lang="en-US" sz="2200" dirty="0"/>
          </a:p>
          <a:p>
            <a:r>
              <a:rPr lang="en-US" sz="2200" dirty="0"/>
              <a:t>Final peaks at: L=2.9, 3.4, 4.1</a:t>
            </a:r>
          </a:p>
        </p:txBody>
      </p:sp>
    </p:spTree>
    <p:extLst>
      <p:ext uri="{BB962C8B-B14F-4D97-AF65-F5344CB8AC3E}">
        <p14:creationId xmlns:p14="http://schemas.microsoft.com/office/powerpoint/2010/main" val="3919691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312F43-97AB-2B42-A259-FD21D7D36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589" y="0"/>
            <a:ext cx="9582411" cy="3651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8709F2-E34D-7E45-87BF-D5BA597706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7" t="2758" r="5788"/>
          <a:stretch/>
        </p:blipFill>
        <p:spPr>
          <a:xfrm>
            <a:off x="2709796" y="3278234"/>
            <a:ext cx="8900237" cy="35287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DCE294-EA62-0A4C-9FB7-142C42D58AFC}"/>
              </a:ext>
            </a:extLst>
          </p:cNvPr>
          <p:cNvSpPr txBox="1"/>
          <p:nvPr/>
        </p:nvSpPr>
        <p:spPr>
          <a:xfrm>
            <a:off x="316810" y="933274"/>
            <a:ext cx="229277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MLT-averaged plasmapause model from Liu &amp; Liu 2014 (based on THEMIS data)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F085FA-5B12-484D-9138-66A1D24CCC6C}"/>
              </a:ext>
            </a:extLst>
          </p:cNvPr>
          <p:cNvSpPr txBox="1"/>
          <p:nvPr/>
        </p:nvSpPr>
        <p:spPr>
          <a:xfrm>
            <a:off x="782336" y="4657891"/>
            <a:ext cx="26909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Solar wind parameters</a:t>
            </a:r>
          </a:p>
        </p:txBody>
      </p:sp>
    </p:spTree>
    <p:extLst>
      <p:ext uri="{BB962C8B-B14F-4D97-AF65-F5344CB8AC3E}">
        <p14:creationId xmlns:p14="http://schemas.microsoft.com/office/powerpoint/2010/main" val="2871445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1B3CAD-0F81-D04E-B6A1-793658ECA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10" y="0"/>
            <a:ext cx="11570213" cy="4409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EDAC62-44E3-BE4A-8D50-A31D0063EF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5" r="1914"/>
          <a:stretch/>
        </p:blipFill>
        <p:spPr>
          <a:xfrm>
            <a:off x="346309" y="3952278"/>
            <a:ext cx="11340475" cy="17846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4A43F9-84F3-894D-A19C-00E54A51C62F}"/>
              </a:ext>
            </a:extLst>
          </p:cNvPr>
          <p:cNvSpPr txBox="1"/>
          <p:nvPr/>
        </p:nvSpPr>
        <p:spPr>
          <a:xfrm>
            <a:off x="2227007" y="3156154"/>
            <a:ext cx="2477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Remnant belt shielded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6649FDD-EBAE-1F44-B758-BF748AE5F123}"/>
              </a:ext>
            </a:extLst>
          </p:cNvPr>
          <p:cNvCxnSpPr>
            <a:cxnSpLocks/>
          </p:cNvCxnSpPr>
          <p:nvPr/>
        </p:nvCxnSpPr>
        <p:spPr>
          <a:xfrm>
            <a:off x="4513006" y="3347884"/>
            <a:ext cx="252197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87FF53A-8F9F-7B4A-B0AA-D394946B7258}"/>
              </a:ext>
            </a:extLst>
          </p:cNvPr>
          <p:cNvSpPr txBox="1"/>
          <p:nvPr/>
        </p:nvSpPr>
        <p:spPr>
          <a:xfrm>
            <a:off x="2566219" y="1570089"/>
            <a:ext cx="2477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Localized acceleration event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114182-FA21-A94B-947E-82A8B7ACD4F6}"/>
              </a:ext>
            </a:extLst>
          </p:cNvPr>
          <p:cNvCxnSpPr>
            <a:cxnSpLocks/>
          </p:cNvCxnSpPr>
          <p:nvPr/>
        </p:nvCxnSpPr>
        <p:spPr>
          <a:xfrm>
            <a:off x="3288890" y="2035277"/>
            <a:ext cx="1858297" cy="42770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55B07DF-E30D-7442-B624-21399B700B1C}"/>
              </a:ext>
            </a:extLst>
          </p:cNvPr>
          <p:cNvSpPr txBox="1"/>
          <p:nvPr/>
        </p:nvSpPr>
        <p:spPr>
          <a:xfrm>
            <a:off x="7794193" y="3415717"/>
            <a:ext cx="295677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Erosion of third belt down to within L=4 to form second remnant belt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95B1FD-16A5-EF48-8C1E-CFE7F4D173B1}"/>
              </a:ext>
            </a:extLst>
          </p:cNvPr>
          <p:cNvSpPr txBox="1"/>
          <p:nvPr/>
        </p:nvSpPr>
        <p:spPr>
          <a:xfrm>
            <a:off x="8967019" y="1658579"/>
            <a:ext cx="2477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Another localized acceleration event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0CAC2BC-E072-AD40-8E7C-108EB70624C8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8421329" y="1893254"/>
            <a:ext cx="545690" cy="884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2B8A28-0774-BE4D-9D20-B90BCD2A56B6}"/>
              </a:ext>
            </a:extLst>
          </p:cNvPr>
          <p:cNvCxnSpPr>
            <a:cxnSpLocks/>
          </p:cNvCxnSpPr>
          <p:nvPr/>
        </p:nvCxnSpPr>
        <p:spPr>
          <a:xfrm flipH="1" flipV="1">
            <a:off x="8214852" y="2733913"/>
            <a:ext cx="752167" cy="6139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4618F04-E833-0940-A1C4-CE458126DCFB}"/>
              </a:ext>
            </a:extLst>
          </p:cNvPr>
          <p:cNvSpPr txBox="1"/>
          <p:nvPr/>
        </p:nvSpPr>
        <p:spPr>
          <a:xfrm>
            <a:off x="1011137" y="5872467"/>
            <a:ext cx="100957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Recipe for four-belt structures:</a:t>
            </a:r>
          </a:p>
          <a:p>
            <a:r>
              <a:rPr lang="en-US" sz="2200" dirty="0"/>
              <a:t>Requires strong acceleration mechanism(s), just after PP erosion and losses within L=4.</a:t>
            </a:r>
          </a:p>
        </p:txBody>
      </p:sp>
    </p:spTree>
    <p:extLst>
      <p:ext uri="{BB962C8B-B14F-4D97-AF65-F5344CB8AC3E}">
        <p14:creationId xmlns:p14="http://schemas.microsoft.com/office/powerpoint/2010/main" val="348541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F4A9B1-4FDB-DE40-9FAE-643F3F814D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7"/>
          <a:stretch/>
        </p:blipFill>
        <p:spPr>
          <a:xfrm>
            <a:off x="237872" y="1171118"/>
            <a:ext cx="11773429" cy="48834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1661AD-80C5-934B-9D26-D091C0E352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69"/>
          <a:stretch/>
        </p:blipFill>
        <p:spPr>
          <a:xfrm>
            <a:off x="155242" y="8343"/>
            <a:ext cx="12033333" cy="42981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4F5C16-E991-EE4B-AF60-1AB55FBC7B2B}"/>
              </a:ext>
            </a:extLst>
          </p:cNvPr>
          <p:cNvSpPr txBox="1"/>
          <p:nvPr/>
        </p:nvSpPr>
        <p:spPr>
          <a:xfrm>
            <a:off x="881277" y="6264825"/>
            <a:ext cx="61251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Chorus wave proxy derived from POES, Chen+ 2014: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6CA6D4-A281-124A-8397-AEE9AD73A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415" y="6127736"/>
            <a:ext cx="47371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8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19121</TotalTime>
  <Words>359</Words>
  <Application>Microsoft Macintosh PowerPoint</Application>
  <PresentationFormat>Widescreen</PresentationFormat>
  <Paragraphs>45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Helvetica</vt:lpstr>
      <vt:lpstr>Myriad Pro</vt:lpstr>
      <vt:lpstr>Office Theme</vt:lpstr>
      <vt:lpstr>A Four-Belt Structure in Earth’s Van Allen Belts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 Slides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Jaynes, Allison N</dc:creator>
  <cp:lastModifiedBy>Jaynes, Allison N</cp:lastModifiedBy>
  <cp:revision>42</cp:revision>
  <dcterms:created xsi:type="dcterms:W3CDTF">2019-05-16T18:53:18Z</dcterms:created>
  <dcterms:modified xsi:type="dcterms:W3CDTF">2019-05-30T03:09:02Z</dcterms:modified>
</cp:coreProperties>
</file>